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notesMasterIdLst>
    <p:notesMasterId r:id="rId10"/>
  </p:notesMasterIdLst>
  <p:sldIdLst>
    <p:sldId id="335" r:id="rId2"/>
    <p:sldId id="439" r:id="rId3"/>
    <p:sldId id="440" r:id="rId4"/>
    <p:sldId id="429" r:id="rId5"/>
    <p:sldId id="430" r:id="rId6"/>
    <p:sldId id="421" r:id="rId7"/>
    <p:sldId id="437" r:id="rId8"/>
    <p:sldId id="261" r:id="rId9"/>
  </p:sldIdLst>
  <p:sldSz cx="9144000" cy="5143500" type="screen16x9"/>
  <p:notesSz cx="6858000" cy="9144000"/>
  <p:defaultTextStyle>
    <a:defPPr>
      <a:defRPr lang="en-US"/>
    </a:defPPr>
    <a:lvl1pPr marL="0" algn="l" defTabSz="183154" rtl="0" eaLnBrk="1" latinLnBrk="0" hangingPunct="1">
      <a:defRPr sz="721" kern="1200">
        <a:solidFill>
          <a:schemeClr val="tx1"/>
        </a:solidFill>
        <a:latin typeface="+mn-lt"/>
        <a:ea typeface="+mn-ea"/>
        <a:cs typeface="+mn-cs"/>
      </a:defRPr>
    </a:lvl1pPr>
    <a:lvl2pPr marL="183154" algn="l" defTabSz="183154" rtl="0" eaLnBrk="1" latinLnBrk="0" hangingPunct="1">
      <a:defRPr sz="721" kern="1200">
        <a:solidFill>
          <a:schemeClr val="tx1"/>
        </a:solidFill>
        <a:latin typeface="+mn-lt"/>
        <a:ea typeface="+mn-ea"/>
        <a:cs typeface="+mn-cs"/>
      </a:defRPr>
    </a:lvl2pPr>
    <a:lvl3pPr marL="366309" algn="l" defTabSz="183154" rtl="0" eaLnBrk="1" latinLnBrk="0" hangingPunct="1">
      <a:defRPr sz="721" kern="1200">
        <a:solidFill>
          <a:schemeClr val="tx1"/>
        </a:solidFill>
        <a:latin typeface="+mn-lt"/>
        <a:ea typeface="+mn-ea"/>
        <a:cs typeface="+mn-cs"/>
      </a:defRPr>
    </a:lvl3pPr>
    <a:lvl4pPr marL="549463" algn="l" defTabSz="183154" rtl="0" eaLnBrk="1" latinLnBrk="0" hangingPunct="1">
      <a:defRPr sz="721" kern="1200">
        <a:solidFill>
          <a:schemeClr val="tx1"/>
        </a:solidFill>
        <a:latin typeface="+mn-lt"/>
        <a:ea typeface="+mn-ea"/>
        <a:cs typeface="+mn-cs"/>
      </a:defRPr>
    </a:lvl4pPr>
    <a:lvl5pPr marL="732617" algn="l" defTabSz="183154" rtl="0" eaLnBrk="1" latinLnBrk="0" hangingPunct="1">
      <a:defRPr sz="721" kern="1200">
        <a:solidFill>
          <a:schemeClr val="tx1"/>
        </a:solidFill>
        <a:latin typeface="+mn-lt"/>
        <a:ea typeface="+mn-ea"/>
        <a:cs typeface="+mn-cs"/>
      </a:defRPr>
    </a:lvl5pPr>
    <a:lvl6pPr marL="915772" algn="l" defTabSz="183154" rtl="0" eaLnBrk="1" latinLnBrk="0" hangingPunct="1">
      <a:defRPr sz="721" kern="1200">
        <a:solidFill>
          <a:schemeClr val="tx1"/>
        </a:solidFill>
        <a:latin typeface="+mn-lt"/>
        <a:ea typeface="+mn-ea"/>
        <a:cs typeface="+mn-cs"/>
      </a:defRPr>
    </a:lvl6pPr>
    <a:lvl7pPr marL="1098926" algn="l" defTabSz="183154" rtl="0" eaLnBrk="1" latinLnBrk="0" hangingPunct="1">
      <a:defRPr sz="721" kern="1200">
        <a:solidFill>
          <a:schemeClr val="tx1"/>
        </a:solidFill>
        <a:latin typeface="+mn-lt"/>
        <a:ea typeface="+mn-ea"/>
        <a:cs typeface="+mn-cs"/>
      </a:defRPr>
    </a:lvl7pPr>
    <a:lvl8pPr marL="1282080" algn="l" defTabSz="183154" rtl="0" eaLnBrk="1" latinLnBrk="0" hangingPunct="1">
      <a:defRPr sz="721" kern="1200">
        <a:solidFill>
          <a:schemeClr val="tx1"/>
        </a:solidFill>
        <a:latin typeface="+mn-lt"/>
        <a:ea typeface="+mn-ea"/>
        <a:cs typeface="+mn-cs"/>
      </a:defRPr>
    </a:lvl8pPr>
    <a:lvl9pPr marL="1465235" algn="l" defTabSz="183154" rtl="0" eaLnBrk="1" latinLnBrk="0" hangingPunct="1">
      <a:defRPr sz="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2" userDrawn="1">
          <p15:clr>
            <a:srgbClr val="A4A3A4"/>
          </p15:clr>
        </p15:guide>
        <p15:guide id="2" orient="horz" pos="483" userDrawn="1">
          <p15:clr>
            <a:srgbClr val="A4A3A4"/>
          </p15:clr>
        </p15:guide>
        <p15:guide id="3" orient="horz" pos="1844" userDrawn="1">
          <p15:clr>
            <a:srgbClr val="A4A3A4"/>
          </p15:clr>
        </p15:guide>
        <p15:guide id="4" pos="2884" userDrawn="1">
          <p15:clr>
            <a:srgbClr val="A4A3A4"/>
          </p15:clr>
        </p15:guide>
        <p15:guide id="5" pos="3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595959"/>
    <a:srgbClr val="CDCDCD"/>
    <a:srgbClr val="BFBFBF"/>
    <a:srgbClr val="FFFFFF"/>
    <a:srgbClr val="2E75B6"/>
    <a:srgbClr val="353434"/>
    <a:srgbClr val="525050"/>
    <a:srgbClr val="B8B6B6"/>
    <a:srgbClr val="9995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05" autoAdjust="0"/>
    <p:restoredTop sz="94728"/>
  </p:normalViewPr>
  <p:slideViewPr>
    <p:cSldViewPr snapToGrid="0" showGuides="1">
      <p:cViewPr>
        <p:scale>
          <a:sx n="98" d="100"/>
          <a:sy n="98" d="100"/>
        </p:scale>
        <p:origin x="824" y="792"/>
      </p:cViewPr>
      <p:guideLst>
        <p:guide orient="horz" pos="1642"/>
        <p:guide orient="horz" pos="483"/>
        <p:guide orient="horz" pos="1844"/>
        <p:guide pos="2884"/>
        <p:guide pos="33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91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6765D9-8AB2-4D63-AEF1-B6F6533341AC}" type="datetimeFigureOut">
              <a:rPr lang="zh-CN" altLang="en-US" smtClean="0"/>
              <a:t>18/4/27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5693D5-5A32-4C7E-86E7-83860F9E12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016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66309" rtl="0" eaLnBrk="1" latinLnBrk="0" hangingPunct="1">
      <a:defRPr sz="481" kern="1200">
        <a:solidFill>
          <a:schemeClr val="tx1"/>
        </a:solidFill>
        <a:latin typeface="+mn-lt"/>
        <a:ea typeface="+mn-ea"/>
        <a:cs typeface="+mn-cs"/>
      </a:defRPr>
    </a:lvl1pPr>
    <a:lvl2pPr marL="183154" algn="l" defTabSz="366309" rtl="0" eaLnBrk="1" latinLnBrk="0" hangingPunct="1">
      <a:defRPr sz="481" kern="1200">
        <a:solidFill>
          <a:schemeClr val="tx1"/>
        </a:solidFill>
        <a:latin typeface="+mn-lt"/>
        <a:ea typeface="+mn-ea"/>
        <a:cs typeface="+mn-cs"/>
      </a:defRPr>
    </a:lvl2pPr>
    <a:lvl3pPr marL="366309" algn="l" defTabSz="366309" rtl="0" eaLnBrk="1" latinLnBrk="0" hangingPunct="1">
      <a:defRPr sz="481" kern="1200">
        <a:solidFill>
          <a:schemeClr val="tx1"/>
        </a:solidFill>
        <a:latin typeface="+mn-lt"/>
        <a:ea typeface="+mn-ea"/>
        <a:cs typeface="+mn-cs"/>
      </a:defRPr>
    </a:lvl3pPr>
    <a:lvl4pPr marL="549463" algn="l" defTabSz="366309" rtl="0" eaLnBrk="1" latinLnBrk="0" hangingPunct="1">
      <a:defRPr sz="481" kern="1200">
        <a:solidFill>
          <a:schemeClr val="tx1"/>
        </a:solidFill>
        <a:latin typeface="+mn-lt"/>
        <a:ea typeface="+mn-ea"/>
        <a:cs typeface="+mn-cs"/>
      </a:defRPr>
    </a:lvl4pPr>
    <a:lvl5pPr marL="732617" algn="l" defTabSz="366309" rtl="0" eaLnBrk="1" latinLnBrk="0" hangingPunct="1">
      <a:defRPr sz="481" kern="1200">
        <a:solidFill>
          <a:schemeClr val="tx1"/>
        </a:solidFill>
        <a:latin typeface="+mn-lt"/>
        <a:ea typeface="+mn-ea"/>
        <a:cs typeface="+mn-cs"/>
      </a:defRPr>
    </a:lvl5pPr>
    <a:lvl6pPr marL="915772" algn="l" defTabSz="366309" rtl="0" eaLnBrk="1" latinLnBrk="0" hangingPunct="1">
      <a:defRPr sz="481" kern="1200">
        <a:solidFill>
          <a:schemeClr val="tx1"/>
        </a:solidFill>
        <a:latin typeface="+mn-lt"/>
        <a:ea typeface="+mn-ea"/>
        <a:cs typeface="+mn-cs"/>
      </a:defRPr>
    </a:lvl6pPr>
    <a:lvl7pPr marL="1098926" algn="l" defTabSz="366309" rtl="0" eaLnBrk="1" latinLnBrk="0" hangingPunct="1">
      <a:defRPr sz="481" kern="1200">
        <a:solidFill>
          <a:schemeClr val="tx1"/>
        </a:solidFill>
        <a:latin typeface="+mn-lt"/>
        <a:ea typeface="+mn-ea"/>
        <a:cs typeface="+mn-cs"/>
      </a:defRPr>
    </a:lvl7pPr>
    <a:lvl8pPr marL="1282080" algn="l" defTabSz="366309" rtl="0" eaLnBrk="1" latinLnBrk="0" hangingPunct="1">
      <a:defRPr sz="481" kern="1200">
        <a:solidFill>
          <a:schemeClr val="tx1"/>
        </a:solidFill>
        <a:latin typeface="+mn-lt"/>
        <a:ea typeface="+mn-ea"/>
        <a:cs typeface="+mn-cs"/>
      </a:defRPr>
    </a:lvl8pPr>
    <a:lvl9pPr marL="1465235" algn="l" defTabSz="366309" rtl="0" eaLnBrk="1" latinLnBrk="0" hangingPunct="1">
      <a:defRPr sz="48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693D5-5A32-4C7E-86E7-83860F9E128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124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C971E5-9D64-4831-8057-383DD3AC8C3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5808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693D5-5A32-4C7E-86E7-83860F9E128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768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693D5-5A32-4C7E-86E7-83860F9E128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3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65D2-8FAD-4D76-8784-B0DFBE8D81B0}" type="datetimeFigureOut">
              <a:rPr lang="zh-CN" altLang="en-US" smtClean="0"/>
              <a:t>18/4/27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91E52-4521-4A04-9B01-2C3910F23D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151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859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056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pexels-photo-128421"/>
          <p:cNvPicPr>
            <a:picLocks noChangeAspect="1"/>
          </p:cNvPicPr>
          <p:nvPr userDrawn="1"/>
        </p:nvPicPr>
        <p:blipFill>
          <a:blip r:embed="rId2" cstate="print">
            <a:lum bright="-18000" contrast="-36000"/>
          </a:blip>
          <a:stretch>
            <a:fillRect/>
          </a:stretch>
        </p:blipFill>
        <p:spPr>
          <a:xfrm>
            <a:off x="-4318" y="5358"/>
            <a:ext cx="9152636" cy="513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826340"/>
      </p:ext>
    </p:extLst>
  </p:cSld>
  <p:clrMapOvr>
    <a:masterClrMapping/>
  </p:clrMapOvr>
  <p:transition spd="slow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35280" y="2553891"/>
            <a:ext cx="1097280" cy="146702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18/4/27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15440" y="2553891"/>
            <a:ext cx="1645920" cy="14670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444240" y="2553891"/>
            <a:ext cx="1097280" cy="146702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 descr="2006673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63576" y="-987879"/>
            <a:ext cx="9278874" cy="6213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55291"/>
      </p:ext>
    </p:extLst>
  </p:cSld>
  <p:clrMapOvr>
    <a:masterClrMapping/>
  </p:clrMapOvr>
  <p:transition spd="slow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8701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487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891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366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784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878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44123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2855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43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4/27/18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179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rot="2299722">
            <a:off x="-1726026" y="755875"/>
            <a:ext cx="7252183" cy="5353940"/>
          </a:xfrm>
          <a:prstGeom prst="rect">
            <a:avLst/>
          </a:prstGeom>
          <a:gradFill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7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8"/>
          </a:p>
        </p:txBody>
      </p:sp>
      <p:cxnSp>
        <p:nvCxnSpPr>
          <p:cNvPr id="4" name="直接连接符 3"/>
          <p:cNvCxnSpPr/>
          <p:nvPr/>
        </p:nvCxnSpPr>
        <p:spPr>
          <a:xfrm>
            <a:off x="508678" y="3606161"/>
            <a:ext cx="5054261" cy="0"/>
          </a:xfrm>
          <a:prstGeom prst="line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08679" y="3664896"/>
            <a:ext cx="5052130" cy="36317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176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30204" pitchFamily="34" charset="0"/>
                <a:ea typeface="微软雅黑" panose="020B0503020204020204" pitchFamily="34" charset="-122"/>
                <a:sym typeface="+mn-ea"/>
              </a:rPr>
              <a:t>协同治理理论</a:t>
            </a:r>
            <a:r>
              <a:rPr lang="zh-CN" altLang="en-US" sz="176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30204" pitchFamily="34" charset="0"/>
                <a:ea typeface="微软雅黑" panose="020B0503020204020204" pitchFamily="34" charset="-122"/>
                <a:sym typeface="+mn-ea"/>
              </a:rPr>
              <a:t>下城市垃圾治理的探究</a:t>
            </a:r>
            <a:r>
              <a:rPr lang="en-US" altLang="zh-CN" sz="176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176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8678" y="2864163"/>
            <a:ext cx="45163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84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30204" pitchFamily="34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384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30204" pitchFamily="34" charset="0"/>
                <a:ea typeface="微软雅黑" panose="020B0503020204020204" pitchFamily="34" charset="-122"/>
                <a:sym typeface="+mn-ea"/>
              </a:rPr>
              <a:t>虎哥回收</a:t>
            </a:r>
            <a:r>
              <a:rPr lang="en-US" altLang="zh-CN" sz="384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30204" pitchFamily="34" charset="0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384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30204" pitchFamily="34" charset="0"/>
                <a:ea typeface="微软雅黑" panose="020B0503020204020204" pitchFamily="34" charset="-122"/>
                <a:sym typeface="+mn-ea"/>
              </a:rPr>
              <a:t>模式</a:t>
            </a:r>
            <a:endParaRPr lang="zh-CN" altLang="zh-CN" sz="384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anose="020B0604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rot="2299722">
            <a:off x="5798058" y="-897890"/>
            <a:ext cx="6094222" cy="2735834"/>
          </a:xfrm>
          <a:prstGeom prst="rect">
            <a:avLst/>
          </a:prstGeom>
          <a:gradFill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7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8"/>
          </a:p>
        </p:txBody>
      </p:sp>
      <p:sp>
        <p:nvSpPr>
          <p:cNvPr id="8" name="文本框 7"/>
          <p:cNvSpPr txBox="1"/>
          <p:nvPr/>
        </p:nvSpPr>
        <p:spPr>
          <a:xfrm>
            <a:off x="6864380" y="189260"/>
            <a:ext cx="231391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8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30204" pitchFamily="34" charset="0"/>
                <a:ea typeface="微软雅黑" panose="020B0503020204020204" pitchFamily="34" charset="-122"/>
              </a:rPr>
              <a:t>浙江大学公共管理学院</a:t>
            </a:r>
          </a:p>
          <a:p>
            <a:pPr algn="ctr">
              <a:lnSpc>
                <a:spcPct val="150000"/>
              </a:lnSpc>
            </a:pPr>
            <a:r>
              <a:rPr lang="zh-CN" altLang="en-US" sz="168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30204" pitchFamily="34" charset="0"/>
                <a:ea typeface="微软雅黑" panose="020B0503020204020204" pitchFamily="34" charset="-122"/>
              </a:rPr>
              <a:t>”虎哥虎妹“队</a:t>
            </a:r>
          </a:p>
        </p:txBody>
      </p:sp>
    </p:spTree>
  </p:cSld>
  <p:clrMapOvr>
    <a:masterClrMapping/>
  </p:clrMapOvr>
  <p:transition spd="slow" advTm="0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503654" y="411923"/>
            <a:ext cx="8229600" cy="540563"/>
          </a:xfrm>
          <a:prstGeom prst="rect">
            <a:avLst/>
          </a:prstGeom>
        </p:spPr>
        <p:txBody>
          <a:bodyPr lIns="68470" tIns="34235" rIns="68470" bIns="34235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marL="0" eaLnBrk="1" hangingPunct="1"/>
            <a:r>
              <a:rPr lang="zh-CN" altLang="en-US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51064" y="1468625"/>
            <a:ext cx="6948932" cy="2063531"/>
          </a:xfrm>
          <a:prstGeom prst="rect">
            <a:avLst/>
          </a:prstGeom>
        </p:spPr>
        <p:txBody>
          <a:bodyPr wrap="square" lIns="68470" tIns="34235" rIns="68470" bIns="34235">
            <a:spAutoFit/>
          </a:bodyPr>
          <a:lstStyle/>
          <a:p>
            <a:pPr marL="342392" indent="-342392"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u"/>
            </a:pPr>
            <a:r>
              <a:rPr lang="en-US" altLang="zh-CN" sz="288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8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角色定位</a:t>
            </a:r>
            <a:endParaRPr lang="zh-CN" altLang="en-US" sz="288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392" indent="-342392"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u"/>
            </a:pPr>
            <a:r>
              <a:rPr lang="zh-CN" altLang="en-US" sz="288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8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互动机制</a:t>
            </a:r>
            <a:endParaRPr lang="en-US" altLang="zh-CN" sz="288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392" indent="-342392"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u"/>
            </a:pPr>
            <a:r>
              <a:rPr lang="zh-CN" altLang="en-US" sz="288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核心要素  </a:t>
            </a:r>
            <a:endParaRPr lang="en-US" altLang="zh-CN" sz="288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44837"/>
            <a:ext cx="403860" cy="3291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8"/>
          </a:p>
        </p:txBody>
      </p:sp>
      <p:sp>
        <p:nvSpPr>
          <p:cNvPr id="10" name="矩形 9"/>
          <p:cNvSpPr/>
          <p:nvPr/>
        </p:nvSpPr>
        <p:spPr>
          <a:xfrm>
            <a:off x="434341" y="444209"/>
            <a:ext cx="100383" cy="3297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8"/>
          </a:p>
        </p:txBody>
      </p:sp>
      <p:pic>
        <p:nvPicPr>
          <p:cNvPr id="6" name="图片 5" descr="学校的logo 校徽 透明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3732" y="3532156"/>
            <a:ext cx="1610268" cy="1609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3223422"/>
      </p:ext>
    </p:extLst>
  </p:cSld>
  <p:clrMapOvr>
    <a:masterClrMapping/>
  </p:clrMapOvr>
  <p:transition spd="slow" advTm="17830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839" y="11430"/>
            <a:ext cx="8584602" cy="3887096"/>
          </a:xfrm>
          <a:prstGeom prst="rect">
            <a:avLst/>
          </a:prstGeom>
          <a:solidFill>
            <a:srgbClr val="32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8"/>
          </a:p>
        </p:txBody>
      </p:sp>
      <p:sp>
        <p:nvSpPr>
          <p:cNvPr id="3" name="矩形 2"/>
          <p:cNvSpPr/>
          <p:nvPr/>
        </p:nvSpPr>
        <p:spPr>
          <a:xfrm>
            <a:off x="376518" y="-67459"/>
            <a:ext cx="8390965" cy="3872753"/>
          </a:xfrm>
          <a:prstGeom prst="rect">
            <a:avLst/>
          </a:prstGeom>
          <a:noFill/>
          <a:ln>
            <a:solidFill>
              <a:srgbClr val="0F85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8"/>
          </a:p>
        </p:txBody>
      </p:sp>
      <p:sp>
        <p:nvSpPr>
          <p:cNvPr id="4" name="矩形 3"/>
          <p:cNvSpPr/>
          <p:nvPr/>
        </p:nvSpPr>
        <p:spPr>
          <a:xfrm>
            <a:off x="582258" y="277289"/>
            <a:ext cx="7610168" cy="860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13360" algn="just">
              <a:lnSpc>
                <a:spcPct val="130000"/>
              </a:lnSpc>
            </a:pPr>
            <a:r>
              <a:rPr lang="zh-CN" altLang="en-US" sz="384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十九大报告</a:t>
            </a:r>
            <a:endParaRPr lang="zh-CN" altLang="en-US" sz="384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2361" y="1686044"/>
            <a:ext cx="78790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构建政府为主导、企业为主体、社会组织和公众共同参与</a:t>
            </a:r>
            <a:endParaRPr lang="en-US" altLang="zh-CN" sz="2400" dirty="0" smtClean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algn="r"/>
            <a:r>
              <a:rPr lang="zh-CN" altLang="en-US" sz="2400" dirty="0" smtClean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的环境治理体系</a:t>
            </a:r>
            <a:endParaRPr lang="zh-CN" altLang="en-US" sz="24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0847" y="1686044"/>
            <a:ext cx="70015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、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50686"/>
      </p:ext>
    </p:extLst>
  </p:cSld>
  <p:clrMapOvr>
    <a:masterClrMapping/>
  </p:clrMapOvr>
  <p:transition spd="slow" advTm="17036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/>
          <p:cNvSpPr>
            <a:spLocks noChangeAspect="1"/>
          </p:cNvSpPr>
          <p:nvPr/>
        </p:nvSpPr>
        <p:spPr>
          <a:xfrm flipV="1">
            <a:off x="2244265" y="3799071"/>
            <a:ext cx="152172" cy="15217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zh-CN" altLang="en-US" sz="135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 flipV="1">
            <a:off x="6779237" y="3767407"/>
            <a:ext cx="149536" cy="1495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zh-CN" altLang="en-US" sz="135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 flipV="1">
            <a:off x="3785724" y="3797043"/>
            <a:ext cx="143182" cy="14318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zh-CN" altLang="en-US" sz="135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 flipV="1">
            <a:off x="5218127" y="3771454"/>
            <a:ext cx="156085" cy="15608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zh-CN" altLang="en-US" sz="135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674404" y="1811700"/>
            <a:ext cx="1256097" cy="1256097"/>
          </a:xfrm>
          <a:prstGeom prst="ellipse">
            <a:avLst/>
          </a:prstGeom>
          <a:solidFill>
            <a:schemeClr val="accent6"/>
          </a:solidFill>
          <a:ln>
            <a:solidFill>
              <a:srgbClr val="E6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zh-CN" altLang="en-US" sz="18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领路人</a:t>
            </a:r>
            <a:endParaRPr lang="en-US" altLang="zh-CN" sz="1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3190656" y="1811700"/>
            <a:ext cx="1256097" cy="1256097"/>
          </a:xfrm>
          <a:prstGeom prst="ellipse">
            <a:avLst/>
          </a:prstGeom>
          <a:solidFill>
            <a:schemeClr val="accent5"/>
          </a:solidFill>
          <a:ln>
            <a:solidFill>
              <a:srgbClr val="E6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zh-CN" altLang="en-US" sz="18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实干家</a:t>
            </a:r>
            <a:endParaRPr lang="en-US" altLang="zh-CN" sz="1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708306" y="1811700"/>
            <a:ext cx="1256097" cy="1256097"/>
          </a:xfrm>
          <a:prstGeom prst="ellipse">
            <a:avLst/>
          </a:prstGeom>
          <a:solidFill>
            <a:schemeClr val="accent3"/>
          </a:solidFill>
          <a:ln>
            <a:solidFill>
              <a:srgbClr val="E6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zh-CN" altLang="en-US" sz="18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教育者</a:t>
            </a:r>
            <a:endParaRPr lang="en-US" altLang="zh-CN" sz="1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6225957" y="1811700"/>
            <a:ext cx="1256097" cy="1256097"/>
          </a:xfrm>
          <a:prstGeom prst="ellipse">
            <a:avLst/>
          </a:prstGeom>
          <a:solidFill>
            <a:schemeClr val="accent2"/>
          </a:solidFill>
          <a:ln>
            <a:solidFill>
              <a:srgbClr val="E6E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zh-CN" altLang="en-US" sz="18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受惠者</a:t>
            </a:r>
            <a:endParaRPr lang="en-US" altLang="zh-CN" sz="1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8"/>
          <p:cNvSpPr txBox="1"/>
          <p:nvPr/>
        </p:nvSpPr>
        <p:spPr>
          <a:xfrm>
            <a:off x="1732285" y="3325114"/>
            <a:ext cx="1328305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lnSpc>
                <a:spcPct val="130000"/>
              </a:lnSpc>
              <a:defRPr/>
            </a:pP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余杭区政府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8"/>
          <p:cNvSpPr txBox="1"/>
          <p:nvPr/>
        </p:nvSpPr>
        <p:spPr>
          <a:xfrm>
            <a:off x="3386759" y="3306061"/>
            <a:ext cx="1099183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lnSpc>
                <a:spcPct val="130000"/>
              </a:lnSpc>
              <a:defRPr/>
            </a:pP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虎哥回收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8"/>
          <p:cNvSpPr txBox="1"/>
          <p:nvPr/>
        </p:nvSpPr>
        <p:spPr>
          <a:xfrm>
            <a:off x="4849742" y="3306061"/>
            <a:ext cx="1114661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lnSpc>
                <a:spcPct val="130000"/>
              </a:lnSpc>
              <a:defRPr/>
            </a:pP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社会组织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6546021" y="3296062"/>
            <a:ext cx="615968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lnSpc>
                <a:spcPct val="130000"/>
              </a:lnSpc>
              <a:defRPr/>
            </a:pP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503654" y="411923"/>
            <a:ext cx="8229600" cy="540563"/>
          </a:xfrm>
          <a:prstGeom prst="rect">
            <a:avLst/>
          </a:prstGeom>
        </p:spPr>
        <p:txBody>
          <a:bodyPr lIns="68470" tIns="34235" rIns="68470" bIns="34235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marL="0" eaLnBrk="1" hangingPunct="1"/>
            <a:r>
              <a:rPr lang="zh-CN" altLang="en-US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参与主体的角色定位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444837"/>
            <a:ext cx="403860" cy="3291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8"/>
          </a:p>
        </p:txBody>
      </p:sp>
      <p:sp>
        <p:nvSpPr>
          <p:cNvPr id="22" name="矩形 21"/>
          <p:cNvSpPr/>
          <p:nvPr/>
        </p:nvSpPr>
        <p:spPr>
          <a:xfrm>
            <a:off x="434341" y="444209"/>
            <a:ext cx="100383" cy="3297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8"/>
          </a:p>
        </p:txBody>
      </p:sp>
    </p:spTree>
    <p:extLst>
      <p:ext uri="{BB962C8B-B14F-4D97-AF65-F5344CB8AC3E}">
        <p14:creationId xmlns:p14="http://schemas.microsoft.com/office/powerpoint/2010/main" val="24780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503654" y="411923"/>
            <a:ext cx="8229600" cy="540563"/>
          </a:xfrm>
          <a:prstGeom prst="rect">
            <a:avLst/>
          </a:prstGeom>
        </p:spPr>
        <p:txBody>
          <a:bodyPr lIns="68470" tIns="34235" rIns="68470" bIns="34235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marL="0" eaLnBrk="1" hangingPunct="1"/>
            <a:r>
              <a:rPr lang="zh-CN" altLang="en-US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互动机制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44837"/>
            <a:ext cx="403860" cy="3291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8"/>
          </a:p>
        </p:txBody>
      </p:sp>
      <p:sp>
        <p:nvSpPr>
          <p:cNvPr id="10" name="矩形 9"/>
          <p:cNvSpPr/>
          <p:nvPr/>
        </p:nvSpPr>
        <p:spPr>
          <a:xfrm>
            <a:off x="434341" y="444209"/>
            <a:ext cx="100383" cy="3297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8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724" y="952486"/>
            <a:ext cx="6503488" cy="4191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231680"/>
      </p:ext>
    </p:extLst>
  </p:cSld>
  <p:clrMapOvr>
    <a:masterClrMapping/>
  </p:clrMapOvr>
  <p:transition spd="slow" advTm="17830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17144" y="1937504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政府为主导、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4357" y="2836792"/>
            <a:ext cx="1195421" cy="87590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1440" dirty="0">
                <a:latin typeface="黑体" panose="02010609060101010101" pitchFamily="49" charset="-122"/>
                <a:ea typeface="黑体" panose="02010609060101010101" pitchFamily="49" charset="-122"/>
              </a:rPr>
              <a:t>居民家庭等生活固废生产者</a:t>
            </a:r>
          </a:p>
        </p:txBody>
      </p:sp>
      <p:sp>
        <p:nvSpPr>
          <p:cNvPr id="9" name="椭圆 8"/>
          <p:cNvSpPr/>
          <p:nvPr/>
        </p:nvSpPr>
        <p:spPr>
          <a:xfrm>
            <a:off x="2934292" y="2781473"/>
            <a:ext cx="1306850" cy="10070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44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虎哥模式</a:t>
            </a:r>
            <a:endParaRPr lang="en-US" altLang="zh-CN" sz="144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144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回收</a:t>
            </a:r>
          </a:p>
        </p:txBody>
      </p:sp>
      <p:cxnSp>
        <p:nvCxnSpPr>
          <p:cNvPr id="10" name="直接箭头连接符 9"/>
          <p:cNvCxnSpPr/>
          <p:nvPr/>
        </p:nvCxnSpPr>
        <p:spPr>
          <a:xfrm>
            <a:off x="1699778" y="3274744"/>
            <a:ext cx="1234496" cy="10713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690184" y="2912398"/>
            <a:ext cx="1316554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20" dirty="0">
                <a:latin typeface="黑体" panose="02010609060101010101" pitchFamily="49" charset="-122"/>
                <a:ea typeface="黑体" panose="02010609060101010101" pitchFamily="49" charset="-122"/>
              </a:rPr>
              <a:t>可回收废弃物</a:t>
            </a:r>
          </a:p>
        </p:txBody>
      </p:sp>
      <p:cxnSp>
        <p:nvCxnSpPr>
          <p:cNvPr id="12" name="直接箭头连接符 11"/>
          <p:cNvCxnSpPr>
            <a:stCxn id="9" idx="6"/>
            <a:endCxn id="13" idx="1"/>
          </p:cNvCxnSpPr>
          <p:nvPr/>
        </p:nvCxnSpPr>
        <p:spPr>
          <a:xfrm>
            <a:off x="4241090" y="3284992"/>
            <a:ext cx="1148696" cy="2009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389839" y="2849100"/>
            <a:ext cx="1340146" cy="87581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1440" dirty="0">
                <a:latin typeface="黑体" panose="02010609060101010101" pitchFamily="49" charset="-122"/>
                <a:ea typeface="黑体" panose="02010609060101010101" pitchFamily="49" charset="-122"/>
              </a:rPr>
              <a:t>废弃物回收、再生、处理产业体系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68481" y="2933218"/>
            <a:ext cx="1316554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20" dirty="0">
                <a:latin typeface="黑体" panose="02010609060101010101" pitchFamily="49" charset="-122"/>
                <a:ea typeface="黑体" panose="02010609060101010101" pitchFamily="49" charset="-122"/>
              </a:rPr>
              <a:t>可回收废弃物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90716" y="1007753"/>
            <a:ext cx="1461772" cy="87590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1440" dirty="0">
                <a:latin typeface="黑体" panose="02010609060101010101" pitchFamily="49" charset="-122"/>
                <a:ea typeface="黑体" panose="02010609060101010101" pitchFamily="49" charset="-122"/>
              </a:rPr>
              <a:t>地方政府及</a:t>
            </a:r>
            <a:endParaRPr lang="en-US" altLang="zh-CN" sz="144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1440" dirty="0">
                <a:latin typeface="黑体" panose="02010609060101010101" pitchFamily="49" charset="-122"/>
                <a:ea typeface="黑体" panose="02010609060101010101" pitchFamily="49" charset="-122"/>
              </a:rPr>
              <a:t>相关事业单位</a:t>
            </a: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5247335" y="1881040"/>
            <a:ext cx="726008" cy="949012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H="1">
            <a:off x="3826156" y="1880850"/>
            <a:ext cx="726008" cy="949012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 rot="19349474">
            <a:off x="5543884" y="1823405"/>
            <a:ext cx="357021" cy="9607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20" dirty="0">
                <a:latin typeface="黑体" panose="02010609060101010101" pitchFamily="49" charset="-122"/>
                <a:ea typeface="黑体" panose="02010609060101010101" pitchFamily="49" charset="-122"/>
              </a:rPr>
              <a:t>回收补贴</a:t>
            </a:r>
          </a:p>
        </p:txBody>
      </p:sp>
      <p:sp>
        <p:nvSpPr>
          <p:cNvPr id="19" name="TextBox 18"/>
          <p:cNvSpPr txBox="1"/>
          <p:nvPr/>
        </p:nvSpPr>
        <p:spPr>
          <a:xfrm rot="19349474">
            <a:off x="5287838" y="2020059"/>
            <a:ext cx="357021" cy="9607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20" dirty="0">
                <a:latin typeface="黑体" panose="02010609060101010101" pitchFamily="49" charset="-122"/>
                <a:ea typeface="黑体" panose="02010609060101010101" pitchFamily="49" charset="-122"/>
              </a:rPr>
              <a:t>税收减免</a:t>
            </a:r>
          </a:p>
        </p:txBody>
      </p:sp>
      <p:sp>
        <p:nvSpPr>
          <p:cNvPr id="20" name="TextBox 19"/>
          <p:cNvSpPr txBox="1"/>
          <p:nvPr/>
        </p:nvSpPr>
        <p:spPr>
          <a:xfrm rot="2342841">
            <a:off x="3814248" y="1870924"/>
            <a:ext cx="357021" cy="9607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20" dirty="0">
                <a:latin typeface="黑体" panose="02010609060101010101" pitchFamily="49" charset="-122"/>
                <a:ea typeface="黑体" panose="02010609060101010101" pitchFamily="49" charset="-122"/>
              </a:rPr>
              <a:t>协助推广</a:t>
            </a:r>
          </a:p>
        </p:txBody>
      </p:sp>
      <p:sp>
        <p:nvSpPr>
          <p:cNvPr id="21" name="TextBox 20"/>
          <p:cNvSpPr txBox="1"/>
          <p:nvPr/>
        </p:nvSpPr>
        <p:spPr>
          <a:xfrm rot="2342841">
            <a:off x="4012769" y="2031624"/>
            <a:ext cx="357021" cy="9607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20" dirty="0">
                <a:latin typeface="黑体" panose="02010609060101010101" pitchFamily="49" charset="-122"/>
                <a:ea typeface="黑体" panose="02010609060101010101" pitchFamily="49" charset="-122"/>
              </a:rPr>
              <a:t>资金支持</a:t>
            </a:r>
          </a:p>
        </p:txBody>
      </p:sp>
      <p:cxnSp>
        <p:nvCxnSpPr>
          <p:cNvPr id="22" name="肘形连接符 21"/>
          <p:cNvCxnSpPr/>
          <p:nvPr/>
        </p:nvCxnSpPr>
        <p:spPr>
          <a:xfrm flipV="1">
            <a:off x="6274138" y="2158041"/>
            <a:ext cx="1089134" cy="694008"/>
          </a:xfrm>
          <a:prstGeom prst="bentConnector3">
            <a:avLst>
              <a:gd name="adj1" fmla="val -414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699778" y="1184059"/>
            <a:ext cx="1098727" cy="52329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1440" dirty="0">
                <a:latin typeface="黑体" panose="02010609060101010101" pitchFamily="49" charset="-122"/>
                <a:ea typeface="黑体" panose="02010609060101010101" pitchFamily="49" charset="-122"/>
              </a:rPr>
              <a:t>社会组织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262615" y="2173924"/>
            <a:ext cx="1038498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20" dirty="0">
                <a:latin typeface="黑体" panose="02010609060101010101" pitchFamily="49" charset="-122"/>
                <a:ea typeface="黑体" panose="02010609060101010101" pitchFamily="49" charset="-122"/>
              </a:rPr>
              <a:t>再生资源</a:t>
            </a:r>
            <a:endParaRPr lang="en-US" altLang="zh-CN" sz="112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1120" dirty="0">
                <a:latin typeface="黑体" panose="02010609060101010101" pitchFamily="49" charset="-122"/>
                <a:ea typeface="黑体" panose="02010609060101010101" pitchFamily="49" charset="-122"/>
              </a:rPr>
              <a:t>加工品</a:t>
            </a:r>
          </a:p>
        </p:txBody>
      </p:sp>
      <p:cxnSp>
        <p:nvCxnSpPr>
          <p:cNvPr id="25" name="肘形连接符 24"/>
          <p:cNvCxnSpPr/>
          <p:nvPr/>
        </p:nvCxnSpPr>
        <p:spPr>
          <a:xfrm>
            <a:off x="6274138" y="3734458"/>
            <a:ext cx="1089134" cy="489560"/>
          </a:xfrm>
          <a:prstGeom prst="bentConnector3">
            <a:avLst>
              <a:gd name="adj1" fmla="val 31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263779" y="3920300"/>
            <a:ext cx="1038498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20" dirty="0">
                <a:latin typeface="黑体" panose="02010609060101010101" pitchFamily="49" charset="-122"/>
                <a:ea typeface="黑体" panose="02010609060101010101" pitchFamily="49" charset="-122"/>
              </a:rPr>
              <a:t>生产残渣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63152" y="1713008"/>
            <a:ext cx="1307081" cy="87590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1440" dirty="0">
                <a:latin typeface="黑体" panose="02010609060101010101" pitchFamily="49" charset="-122"/>
                <a:ea typeface="黑体" panose="02010609060101010101" pitchFamily="49" charset="-122"/>
              </a:rPr>
              <a:t>造纸厂、塑料加工厂等下游需求企业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63272" y="3879620"/>
            <a:ext cx="1307081" cy="87590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1440" dirty="0">
                <a:latin typeface="黑体" panose="02010609060101010101" pitchFamily="49" charset="-122"/>
                <a:ea typeface="黑体" panose="02010609060101010101" pitchFamily="49" charset="-122"/>
              </a:rPr>
              <a:t>垃圾填埋场、焚烧厂等</a:t>
            </a:r>
          </a:p>
        </p:txBody>
      </p:sp>
      <p:cxnSp>
        <p:nvCxnSpPr>
          <p:cNvPr id="29" name="肘形连接符 28"/>
          <p:cNvCxnSpPr>
            <a:stCxn id="8" idx="2"/>
          </p:cNvCxnSpPr>
          <p:nvPr/>
        </p:nvCxnSpPr>
        <p:spPr>
          <a:xfrm rot="16200000" flipH="1">
            <a:off x="3863115" y="951648"/>
            <a:ext cx="739111" cy="6261205"/>
          </a:xfrm>
          <a:prstGeom prst="bentConnector2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490634" y="4124560"/>
            <a:ext cx="2242721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20" dirty="0">
                <a:latin typeface="黑体" panose="02010609060101010101" pitchFamily="49" charset="-122"/>
                <a:ea typeface="黑体" panose="02010609060101010101" pitchFamily="49" charset="-122"/>
              </a:rPr>
              <a:t>不可回收废弃物</a:t>
            </a:r>
          </a:p>
        </p:txBody>
      </p:sp>
      <p:cxnSp>
        <p:nvCxnSpPr>
          <p:cNvPr id="31" name="直接箭头连接符 30"/>
          <p:cNvCxnSpPr>
            <a:stCxn id="23" idx="2"/>
          </p:cNvCxnSpPr>
          <p:nvPr/>
        </p:nvCxnSpPr>
        <p:spPr>
          <a:xfrm flipH="1">
            <a:off x="2208040" y="1707350"/>
            <a:ext cx="0" cy="1225868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2114207" y="1794276"/>
            <a:ext cx="357021" cy="9607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20" dirty="0">
                <a:latin typeface="黑体" panose="02010609060101010101" pitchFamily="49" charset="-122"/>
                <a:ea typeface="黑体" panose="02010609060101010101" pitchFamily="49" charset="-122"/>
              </a:rPr>
              <a:t>协助组织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855312" y="1794276"/>
            <a:ext cx="357021" cy="9607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20" dirty="0">
                <a:latin typeface="黑体" panose="02010609060101010101" pitchFamily="49" charset="-122"/>
                <a:ea typeface="黑体" panose="02010609060101010101" pitchFamily="49" charset="-122"/>
              </a:rPr>
              <a:t>普及推广</a:t>
            </a:r>
          </a:p>
        </p:txBody>
      </p:sp>
      <p:cxnSp>
        <p:nvCxnSpPr>
          <p:cNvPr id="34" name="直接箭头连接符 33"/>
          <p:cNvCxnSpPr/>
          <p:nvPr/>
        </p:nvCxnSpPr>
        <p:spPr>
          <a:xfrm flipH="1">
            <a:off x="2798505" y="1406344"/>
            <a:ext cx="1386444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112296" y="1090092"/>
            <a:ext cx="1316554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20" dirty="0">
                <a:latin typeface="黑体" panose="02010609060101010101" pitchFamily="49" charset="-122"/>
                <a:ea typeface="黑体" panose="02010609060101010101" pitchFamily="49" charset="-122"/>
              </a:rPr>
              <a:t>统筹组织</a:t>
            </a:r>
          </a:p>
        </p:txBody>
      </p:sp>
      <p:sp>
        <p:nvSpPr>
          <p:cNvPr id="37" name="标题 1"/>
          <p:cNvSpPr txBox="1"/>
          <p:nvPr/>
        </p:nvSpPr>
        <p:spPr>
          <a:xfrm>
            <a:off x="503654" y="411923"/>
            <a:ext cx="8229600" cy="540563"/>
          </a:xfrm>
          <a:prstGeom prst="rect">
            <a:avLst/>
          </a:prstGeom>
        </p:spPr>
        <p:txBody>
          <a:bodyPr lIns="68470" tIns="34235" rIns="68470" bIns="34235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marL="0" eaLnBrk="1" hangingPunct="1"/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“虎哥回收”模式协同治理关系图</a:t>
            </a:r>
          </a:p>
        </p:txBody>
      </p:sp>
      <p:sp>
        <p:nvSpPr>
          <p:cNvPr id="38" name="矩形 37"/>
          <p:cNvSpPr/>
          <p:nvPr/>
        </p:nvSpPr>
        <p:spPr>
          <a:xfrm>
            <a:off x="0" y="444837"/>
            <a:ext cx="403860" cy="3291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8"/>
          </a:p>
        </p:txBody>
      </p:sp>
      <p:sp>
        <p:nvSpPr>
          <p:cNvPr id="39" name="矩形 38"/>
          <p:cNvSpPr/>
          <p:nvPr/>
        </p:nvSpPr>
        <p:spPr>
          <a:xfrm>
            <a:off x="434341" y="444209"/>
            <a:ext cx="100383" cy="3297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8"/>
          </a:p>
        </p:txBody>
      </p:sp>
    </p:spTree>
    <p:extLst>
      <p:ext uri="{BB962C8B-B14F-4D97-AF65-F5344CB8AC3E}">
        <p14:creationId xmlns:p14="http://schemas.microsoft.com/office/powerpoint/2010/main" val="4227398824"/>
      </p:ext>
    </p:extLst>
  </p:cSld>
  <p:clrMapOvr>
    <a:masterClrMapping/>
  </p:clrMapOvr>
  <p:transition spd="slow" advTm="17036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565205" y="437577"/>
            <a:ext cx="8229600" cy="540563"/>
          </a:xfrm>
          <a:prstGeom prst="rect">
            <a:avLst/>
          </a:prstGeom>
        </p:spPr>
        <p:txBody>
          <a:bodyPr lIns="68470" tIns="34235" rIns="68470" bIns="34235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marL="0" eaLnBrk="1" hangingPunct="1"/>
            <a:r>
              <a:rPr lang="zh-CN" altLang="en-US" sz="24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核心要素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44837"/>
            <a:ext cx="403860" cy="3291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8"/>
          </a:p>
        </p:txBody>
      </p:sp>
      <p:sp>
        <p:nvSpPr>
          <p:cNvPr id="10" name="矩形 9"/>
          <p:cNvSpPr/>
          <p:nvPr/>
        </p:nvSpPr>
        <p:spPr>
          <a:xfrm>
            <a:off x="434341" y="444209"/>
            <a:ext cx="100383" cy="3297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8"/>
          </a:p>
        </p:txBody>
      </p:sp>
      <p:sp>
        <p:nvSpPr>
          <p:cNvPr id="6" name="燕尾形 5"/>
          <p:cNvSpPr/>
          <p:nvPr/>
        </p:nvSpPr>
        <p:spPr>
          <a:xfrm>
            <a:off x="2986158" y="1671973"/>
            <a:ext cx="253263" cy="232492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13358" y="1630823"/>
            <a:ext cx="1750802" cy="338554"/>
          </a:xfrm>
          <a:prstGeom prst="rect">
            <a:avLst/>
          </a:prstGeom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居民源头分类难</a:t>
            </a:r>
            <a:endParaRPr lang="en-US" altLang="zh-CN" sz="16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5529585" y="1694542"/>
            <a:ext cx="253263" cy="232492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86885" y="1630823"/>
            <a:ext cx="2672381" cy="338554"/>
          </a:xfrm>
          <a:prstGeom prst="rect">
            <a:avLst/>
          </a:prstGeom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激励、接受度、便捷性</a:t>
            </a:r>
            <a:endParaRPr lang="en-US" altLang="zh-CN" sz="16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1930" y="1063529"/>
            <a:ext cx="25188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000" b="1" dirty="0" smtClean="0">
                <a:latin typeface="Microsoft YaHei" charset="-122"/>
                <a:ea typeface="Microsoft YaHei" charset="-122"/>
                <a:cs typeface="Microsoft YaHei" charset="-122"/>
              </a:rPr>
              <a:t>做法</a:t>
            </a:r>
            <a:endParaRPr lang="en-US" altLang="zh-CN" sz="2000" b="1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008123" y="1090586"/>
            <a:ext cx="25188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000" b="1" dirty="0" smtClean="0">
                <a:latin typeface="Microsoft YaHei" charset="-122"/>
                <a:ea typeface="Microsoft YaHei" charset="-122"/>
                <a:cs typeface="Microsoft YaHei" charset="-122"/>
              </a:rPr>
              <a:t>解决的问题</a:t>
            </a:r>
            <a:endParaRPr lang="en-US" altLang="zh-CN" sz="2000" b="1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394482" y="1109565"/>
            <a:ext cx="20571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000" b="1" dirty="0" smtClean="0">
                <a:latin typeface="Microsoft YaHei" charset="-122"/>
                <a:ea typeface="Microsoft YaHei" charset="-122"/>
                <a:cs typeface="Microsoft YaHei" charset="-122"/>
              </a:rPr>
              <a:t>实现的功能</a:t>
            </a:r>
            <a:endParaRPr lang="en-US" altLang="zh-CN" sz="2000" b="1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52836" y="1588480"/>
            <a:ext cx="2467951" cy="338554"/>
          </a:xfrm>
          <a:prstGeom prst="rect">
            <a:avLst/>
          </a:prstGeom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干湿分类＋环保金</a:t>
            </a:r>
            <a:endParaRPr lang="en-US" altLang="zh-CN" sz="16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6" name="燕尾形 35"/>
          <p:cNvSpPr/>
          <p:nvPr/>
        </p:nvSpPr>
        <p:spPr>
          <a:xfrm>
            <a:off x="2983437" y="2485507"/>
            <a:ext cx="253263" cy="232492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chemeClr val="tx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525398" y="2263094"/>
            <a:ext cx="1738762" cy="584775"/>
          </a:xfrm>
          <a:prstGeom prst="rect">
            <a:avLst/>
          </a:prstGeom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中端清运成本高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  <a:p>
            <a:pPr lvl="0" algn="ctr"/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末端垃圾处置难</a:t>
            </a:r>
            <a:endParaRPr lang="en-US" altLang="zh-CN" sz="16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8" name="燕尾形 37"/>
          <p:cNvSpPr/>
          <p:nvPr/>
        </p:nvSpPr>
        <p:spPr>
          <a:xfrm>
            <a:off x="5526980" y="2491621"/>
            <a:ext cx="253263" cy="232492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chemeClr val="tx1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056731" y="2408121"/>
            <a:ext cx="2672382" cy="338554"/>
          </a:xfrm>
          <a:prstGeom prst="rect">
            <a:avLst/>
          </a:prstGeom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规模经济、可持续、可推广</a:t>
            </a:r>
            <a:endParaRPr lang="en-US" altLang="zh-CN" sz="16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52835" y="2305351"/>
            <a:ext cx="2467953" cy="584775"/>
          </a:xfrm>
          <a:prstGeom prst="rect">
            <a:avLst/>
          </a:prstGeom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垃圾处置社会链条内化为企业内部产业链</a:t>
            </a:r>
            <a:endParaRPr lang="en-US" altLang="zh-CN" sz="16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1" name="燕尾形 40"/>
          <p:cNvSpPr/>
          <p:nvPr/>
        </p:nvSpPr>
        <p:spPr>
          <a:xfrm>
            <a:off x="2977591" y="3281769"/>
            <a:ext cx="253263" cy="232492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chemeClr val="tx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04791" y="3175707"/>
            <a:ext cx="1750802" cy="338554"/>
          </a:xfrm>
          <a:prstGeom prst="rect">
            <a:avLst/>
          </a:prstGeom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smtClean="0">
                <a:latin typeface="Microsoft YaHei" charset="-122"/>
                <a:ea typeface="Microsoft YaHei" charset="-122"/>
                <a:cs typeface="Microsoft YaHei" charset="-122"/>
              </a:rPr>
              <a:t>局限性</a:t>
            </a:r>
            <a:endParaRPr lang="en-US" altLang="zh-CN" sz="16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3" name="燕尾形 42"/>
          <p:cNvSpPr/>
          <p:nvPr/>
        </p:nvSpPr>
        <p:spPr>
          <a:xfrm>
            <a:off x="5499388" y="3236669"/>
            <a:ext cx="253263" cy="232492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chemeClr val="tx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056731" y="3163563"/>
            <a:ext cx="2672381" cy="338554"/>
          </a:xfrm>
          <a:prstGeom prst="rect">
            <a:avLst/>
          </a:prstGeom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催化、自我发展</a:t>
            </a:r>
            <a:endParaRPr lang="en-US" altLang="zh-CN" sz="16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52834" y="3210649"/>
            <a:ext cx="2467953" cy="338554"/>
          </a:xfrm>
          <a:prstGeom prst="rect">
            <a:avLst/>
          </a:prstGeom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企业与社会组织互补互益</a:t>
            </a:r>
            <a:endParaRPr lang="en-US" altLang="zh-CN" sz="16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008123" y="4091848"/>
            <a:ext cx="253263" cy="232492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chemeClr val="tx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513358" y="3923871"/>
            <a:ext cx="1750802" cy="584775"/>
          </a:xfrm>
          <a:prstGeom prst="rect">
            <a:avLst/>
          </a:prstGeom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环境问题与</a:t>
            </a:r>
            <a:endParaRPr lang="en-US" altLang="zh-CN" sz="1600" dirty="0" smtClean="0">
              <a:latin typeface="Microsoft YaHei" charset="-122"/>
              <a:ea typeface="Microsoft YaHei" charset="-122"/>
              <a:cs typeface="Microsoft YaHei" charset="-122"/>
            </a:endParaRPr>
          </a:p>
          <a:p>
            <a:pPr lvl="0" algn="ctr"/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政府市场边界</a:t>
            </a:r>
            <a:endParaRPr lang="en-US" altLang="zh-CN" sz="16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8" name="燕尾形 47"/>
          <p:cNvSpPr/>
          <p:nvPr/>
        </p:nvSpPr>
        <p:spPr>
          <a:xfrm>
            <a:off x="5499388" y="4100012"/>
            <a:ext cx="253263" cy="232492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chemeClr val="tx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056731" y="3939658"/>
            <a:ext cx="2672381" cy="338554"/>
          </a:xfrm>
          <a:prstGeom prst="rect">
            <a:avLst/>
          </a:prstGeom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政府</a:t>
            </a:r>
            <a:r>
              <a:rPr lang="zh-CN" altLang="en-US" sz="1600" smtClean="0">
                <a:latin typeface="Microsoft YaHei" charset="-122"/>
                <a:ea typeface="Microsoft YaHei" charset="-122"/>
                <a:cs typeface="Microsoft YaHei" charset="-122"/>
              </a:rPr>
              <a:t>引领</a:t>
            </a:r>
            <a:r>
              <a:rPr lang="zh-CN" altLang="en-US" sz="1600" smtClean="0">
                <a:latin typeface="Microsoft YaHei" charset="-122"/>
                <a:ea typeface="Microsoft YaHei" charset="-122"/>
                <a:cs typeface="Microsoft YaHei" charset="-122"/>
              </a:rPr>
              <a:t>市场</a:t>
            </a:r>
            <a:endParaRPr lang="en-US" altLang="zh-CN" sz="16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52836" y="3923872"/>
            <a:ext cx="2467952" cy="584775"/>
          </a:xfrm>
          <a:prstGeom prst="rect">
            <a:avLst/>
          </a:prstGeom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政府主导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而不越位</a:t>
            </a:r>
            <a:endParaRPr lang="en-US" altLang="zh-CN" sz="1600" dirty="0">
              <a:latin typeface="Microsoft YaHei" charset="-122"/>
              <a:ea typeface="Microsoft YaHei" charset="-122"/>
              <a:cs typeface="Microsoft YaHei" charset="-122"/>
            </a:endParaRPr>
          </a:p>
          <a:p>
            <a:pPr lvl="0" algn="ctr"/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兜底而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不</a:t>
            </a:r>
            <a:r>
              <a:rPr lang="zh-CN" altLang="en-US" sz="1600" dirty="0" smtClean="0">
                <a:latin typeface="Microsoft YaHei" charset="-122"/>
                <a:ea typeface="Microsoft YaHei" charset="-122"/>
                <a:cs typeface="Microsoft YaHei" charset="-122"/>
              </a:rPr>
              <a:t>缺位</a:t>
            </a:r>
            <a:endParaRPr lang="en-US" altLang="zh-CN" sz="16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0" y="4637136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000" b="1" dirty="0" smtClean="0">
                <a:latin typeface="Microsoft YaHei" charset="-122"/>
                <a:ea typeface="Microsoft YaHei" charset="-122"/>
                <a:cs typeface="Microsoft YaHei" charset="-122"/>
              </a:rPr>
              <a:t>虎哥模式走</a:t>
            </a:r>
            <a:r>
              <a:rPr lang="zh-CN" altLang="en-US" sz="2000" b="1" smtClean="0">
                <a:latin typeface="Microsoft YaHei" charset="-122"/>
                <a:ea typeface="Microsoft YaHei" charset="-122"/>
                <a:cs typeface="Microsoft YaHei" charset="-122"/>
              </a:rPr>
              <a:t>出了一条民营</a:t>
            </a:r>
            <a:r>
              <a:rPr lang="zh-CN" altLang="en-US" sz="2000" b="1" dirty="0" smtClean="0">
                <a:latin typeface="Microsoft YaHei" charset="-122"/>
                <a:ea typeface="Microsoft YaHei" charset="-122"/>
                <a:cs typeface="Microsoft YaHei" charset="-122"/>
              </a:rPr>
              <a:t>企业深度参与城市垃圾</a:t>
            </a:r>
            <a:r>
              <a:rPr lang="zh-CN" altLang="en-US" sz="2000" b="1" smtClean="0">
                <a:latin typeface="Microsoft YaHei" charset="-122"/>
                <a:ea typeface="Microsoft YaHei" charset="-122"/>
                <a:cs typeface="Microsoft YaHei" charset="-122"/>
              </a:rPr>
              <a:t>治理的新路子</a:t>
            </a:r>
            <a:endParaRPr lang="en-US" altLang="zh-CN" sz="2000" b="1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3739400"/>
      </p:ext>
    </p:extLst>
  </p:cSld>
  <p:clrMapOvr>
    <a:masterClrMapping/>
  </p:clrMapOvr>
  <p:transition spd="slow" advTm="17830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3054131">
            <a:off x="2853468" y="2614980"/>
            <a:ext cx="1752748" cy="175274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8"/>
          </a:p>
        </p:txBody>
      </p:sp>
      <p:sp>
        <p:nvSpPr>
          <p:cNvPr id="9" name="矩形 8"/>
          <p:cNvSpPr/>
          <p:nvPr/>
        </p:nvSpPr>
        <p:spPr>
          <a:xfrm rot="19300278" flipH="1">
            <a:off x="3828715" y="661827"/>
            <a:ext cx="7252183" cy="5353940"/>
          </a:xfrm>
          <a:prstGeom prst="rect">
            <a:avLst/>
          </a:prstGeom>
          <a:gradFill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7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8"/>
          </a:p>
        </p:txBody>
      </p:sp>
      <p:sp>
        <p:nvSpPr>
          <p:cNvPr id="2" name="矩形 1"/>
          <p:cNvSpPr/>
          <p:nvPr/>
        </p:nvSpPr>
        <p:spPr>
          <a:xfrm>
            <a:off x="3826997" y="2860624"/>
            <a:ext cx="5054262" cy="83099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30204" pitchFamily="34" charset="0"/>
                <a:ea typeface="微软雅黑" panose="020B0503020204020204" pitchFamily="34" charset="-122"/>
              </a:rPr>
              <a:t>感谢各位老师的指导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3826998" y="3606161"/>
            <a:ext cx="5054261" cy="0"/>
          </a:xfrm>
          <a:prstGeom prst="line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829129" y="3664896"/>
            <a:ext cx="5052130" cy="28777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altLang="zh-CN" sz="127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Designed By “</a:t>
            </a:r>
            <a:r>
              <a:rPr lang="zh-CN" altLang="en-US" sz="127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虎哥虎妹</a:t>
            </a:r>
            <a:r>
              <a:rPr lang="en-US" altLang="zh-CN" sz="127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 </a:t>
            </a:r>
            <a:endParaRPr lang="zh-CN" altLang="en-US" sz="127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786</TotalTime>
  <Words>267</Words>
  <Application>Microsoft Macintosh PowerPoint</Application>
  <PresentationFormat>全屏显示(16:9)</PresentationFormat>
  <Paragraphs>72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Calibri Light</vt:lpstr>
      <vt:lpstr>Helvetica</vt:lpstr>
      <vt:lpstr>Microsoft YaHei</vt:lpstr>
      <vt:lpstr>Wingdings</vt:lpstr>
      <vt:lpstr>等线</vt:lpstr>
      <vt:lpstr>黑体</vt:lpstr>
      <vt:lpstr>宋体</vt:lpstr>
      <vt:lpstr>微软雅黑 Light</vt:lpstr>
      <vt:lpstr>Arial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15.0025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蔡先森</dc:creator>
  <cp:lastModifiedBy>王 ling</cp:lastModifiedBy>
  <cp:revision>181</cp:revision>
  <dcterms:created xsi:type="dcterms:W3CDTF">2016-04-01T16:17:00Z</dcterms:created>
  <dcterms:modified xsi:type="dcterms:W3CDTF">2018-04-26T22:29:38Z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