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9" r:id="rId2"/>
    <p:sldId id="257" r:id="rId3"/>
    <p:sldId id="260" r:id="rId4"/>
    <p:sldId id="366" r:id="rId5"/>
    <p:sldId id="340" r:id="rId6"/>
    <p:sldId id="385" r:id="rId7"/>
    <p:sldId id="367" r:id="rId8"/>
    <p:sldId id="350" r:id="rId9"/>
    <p:sldId id="328" r:id="rId10"/>
    <p:sldId id="338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8">
          <p15:clr>
            <a:srgbClr val="A4A3A4"/>
          </p15:clr>
        </p15:guide>
        <p15:guide id="2" pos="2879">
          <p15:clr>
            <a:srgbClr val="A4A3A4"/>
          </p15:clr>
        </p15:guide>
        <p15:guide id="3" pos="598">
          <p15:clr>
            <a:srgbClr val="A4A3A4"/>
          </p15:clr>
        </p15:guide>
        <p15:guide id="4" pos="519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凌卯亮" initials="lml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52" autoAdjust="0"/>
    <p:restoredTop sz="98261" autoAdjust="0"/>
  </p:normalViewPr>
  <p:slideViewPr>
    <p:cSldViewPr>
      <p:cViewPr varScale="1">
        <p:scale>
          <a:sx n="47" d="100"/>
          <a:sy n="47" d="100"/>
        </p:scale>
        <p:origin x="60" y="528"/>
      </p:cViewPr>
      <p:guideLst>
        <p:guide orient="horz" pos="2158"/>
        <p:guide pos="2879"/>
        <p:guide pos="598"/>
        <p:guide pos="519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0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FE176F-73AF-41D6-B286-3AA3B4C370B2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8ED4C4-630B-43BF-8C10-F6F8792F698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ED4C4-630B-43BF-8C10-F6F8792F698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ED4C4-630B-43BF-8C10-F6F8792F6982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ED4C4-630B-43BF-8C10-F6F8792F6982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ED4C4-630B-43BF-8C10-F6F8792F6982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截至目前为止，我已经修读完了</a:t>
            </a:r>
            <a:r>
              <a:rPr lang="en-US" altLang="zh-CN" dirty="0"/>
              <a:t>……</a:t>
            </a:r>
            <a:r>
              <a:rPr lang="zh-CN" altLang="en-US" dirty="0"/>
              <a:t>；除此之外，为了加强自身研究方法的学习，我不仅修读了，还选修了</a:t>
            </a:r>
            <a:r>
              <a:rPr lang="en-US" altLang="zh-CN" dirty="0"/>
              <a:t>……</a:t>
            </a:r>
            <a:r>
              <a:rPr lang="zh-CN" altLang="en-US" dirty="0"/>
              <a:t>；同时，我还负责了</a:t>
            </a:r>
            <a:r>
              <a:rPr lang="en-US" altLang="zh-CN" dirty="0"/>
              <a:t>……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ED4C4-630B-43BF-8C10-F6F8792F6982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同时，我在导师的指导下，已经在</a:t>
            </a:r>
            <a:r>
              <a:rPr lang="en-US" altLang="zh-CN" dirty="0"/>
              <a:t>ssci2</a:t>
            </a:r>
            <a:r>
              <a:rPr lang="zh-CN" altLang="en-US" dirty="0"/>
              <a:t>区的期刊，和公共管理学报等中文期刊上发表了文章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ED4C4-630B-43BF-8C10-F6F8792F6982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同时，我在导师的指导下，已经在</a:t>
            </a:r>
            <a:r>
              <a:rPr lang="en-US" altLang="zh-CN" dirty="0"/>
              <a:t>ssci2</a:t>
            </a:r>
            <a:r>
              <a:rPr lang="zh-CN" altLang="en-US" dirty="0"/>
              <a:t>区的期刊，和公共管理学报等中文期刊上发表了文章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ED4C4-630B-43BF-8C10-F6F8792F6982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同时，我在导师的指导下，已经在</a:t>
            </a:r>
            <a:r>
              <a:rPr lang="en-US" altLang="zh-CN" dirty="0"/>
              <a:t>ssci2</a:t>
            </a:r>
            <a:r>
              <a:rPr lang="zh-CN" altLang="en-US" dirty="0"/>
              <a:t>区的期刊，和公共管理学报等中文期刊上发表了文章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ED4C4-630B-43BF-8C10-F6F8792F6982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硕士阶段主要还是学习、阅读和积累的过程，在此期间对集体行动这一议题产生了浓厚的兴趣，我主要关注这一母题下的三个子问题域，我将重点叙述第一个，简要叙述第二个和第三个。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ED4C4-630B-43BF-8C10-F6F8792F6982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ED4C4-630B-43BF-8C10-F6F8792F6982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772816"/>
            <a:ext cx="9144000" cy="3312368"/>
            <a:chOff x="0" y="1772816"/>
            <a:chExt cx="9144000" cy="3312368"/>
          </a:xfrm>
          <a:solidFill>
            <a:schemeClr val="accent2"/>
          </a:solidFill>
        </p:grpSpPr>
        <p:sp>
          <p:nvSpPr>
            <p:cNvPr id="32" name="矩形 31"/>
            <p:cNvSpPr/>
            <p:nvPr/>
          </p:nvSpPr>
          <p:spPr>
            <a:xfrm>
              <a:off x="0" y="1952836"/>
              <a:ext cx="9144000" cy="29523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 flipV="1">
              <a:off x="0" y="1772816"/>
              <a:ext cx="9144000" cy="10801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flipV="1">
              <a:off x="0" y="4977172"/>
              <a:ext cx="9144000" cy="10801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6"/>
          <p:cNvSpPr txBox="1"/>
          <p:nvPr/>
        </p:nvSpPr>
        <p:spPr>
          <a:xfrm>
            <a:off x="808990" y="2216150"/>
            <a:ext cx="7526655" cy="2244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4400" b="1" dirty="0">
                <a:solidFill>
                  <a:schemeClr val="bg1"/>
                </a:solidFill>
                <a:latin typeface="FZXiaoBiaoSong-B05S" charset="0"/>
                <a:ea typeface="宋体" panose="02010600030101010101" pitchFamily="2" charset="-122"/>
                <a:cs typeface="FZXiaoBiaoSong-B05S" charset="0"/>
              </a:rPr>
              <a:t>“</a:t>
            </a:r>
            <a:r>
              <a:rPr lang="zh-CN" altLang="en-US" sz="4400" b="1" dirty="0">
                <a:solidFill>
                  <a:schemeClr val="bg1"/>
                </a:solidFill>
                <a:latin typeface="FZXiaoBiaoSong-B05S" charset="0"/>
                <a:ea typeface="宋体" panose="02010600030101010101" pitchFamily="2" charset="-122"/>
                <a:cs typeface="FZXiaoBiaoSong-B05S" charset="0"/>
              </a:rPr>
              <a:t>养老</a:t>
            </a:r>
            <a:r>
              <a:rPr lang="en-US" altLang="zh-CN" sz="4400" b="1" dirty="0">
                <a:solidFill>
                  <a:schemeClr val="bg1"/>
                </a:solidFill>
                <a:latin typeface="FZXiaoBiaoSong-B05S" charset="0"/>
                <a:ea typeface="宋体" panose="02010600030101010101" pitchFamily="2" charset="-122"/>
                <a:cs typeface="FZXiaoBiaoSong-B05S" charset="0"/>
              </a:rPr>
              <a:t>”</a:t>
            </a:r>
            <a:r>
              <a:rPr lang="zh-CN" altLang="en-US" sz="4400" b="1" dirty="0">
                <a:solidFill>
                  <a:schemeClr val="bg1"/>
                </a:solidFill>
                <a:latin typeface="FZXiaoBiaoSong-B05S" charset="0"/>
                <a:ea typeface="宋体" panose="02010600030101010101" pitchFamily="2" charset="-122"/>
                <a:cs typeface="FZXiaoBiaoSong-B05S" charset="0"/>
              </a:rPr>
              <a:t>之困？</a:t>
            </a:r>
          </a:p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FZXiaoBiaoSong-B05S" charset="0"/>
                <a:ea typeface="宋体" panose="02010600030101010101" pitchFamily="2" charset="-122"/>
                <a:cs typeface="FZXiaoBiaoSong-B05S" charset="0"/>
              </a:rPr>
              <a:t>虎哥虎妹队</a:t>
            </a:r>
            <a:endParaRPr lang="en-US" altLang="zh-CN" sz="2800" b="1" dirty="0">
              <a:solidFill>
                <a:schemeClr val="bg1"/>
              </a:solidFill>
              <a:latin typeface="FZXiaoBiaoSong-B05S" charset="0"/>
              <a:ea typeface="FZXiaoBiaoSong-B05S" charset="0"/>
              <a:cs typeface="FZXiaoBiaoSong-B05S" charset="0"/>
            </a:endParaRPr>
          </a:p>
          <a:p>
            <a:pPr algn="ctr">
              <a:lnSpc>
                <a:spcPct val="150000"/>
              </a:lnSpc>
            </a:pPr>
            <a:endParaRPr lang="zh-CN" altLang="en-US" sz="2800" b="1" dirty="0">
              <a:solidFill>
                <a:schemeClr val="bg1"/>
              </a:solidFill>
              <a:latin typeface="FZXiaoBiaoSong-B05S" charset="0"/>
              <a:ea typeface="FZXiaoBiaoSong-B05S" charset="0"/>
              <a:cs typeface="FZXiaoBiaoSong-B05S" charset="0"/>
            </a:endParaRPr>
          </a:p>
        </p:txBody>
      </p:sp>
      <p:pic>
        <p:nvPicPr>
          <p:cNvPr id="15" name="图片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550" y="156845"/>
            <a:ext cx="1617980" cy="1616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345" y="1700808"/>
            <a:ext cx="9144000" cy="3312368"/>
            <a:chOff x="0" y="1772816"/>
            <a:chExt cx="9144000" cy="3312368"/>
          </a:xfrm>
          <a:solidFill>
            <a:schemeClr val="accent2"/>
          </a:solidFill>
        </p:grpSpPr>
        <p:sp>
          <p:nvSpPr>
            <p:cNvPr id="32" name="矩形 31"/>
            <p:cNvSpPr/>
            <p:nvPr/>
          </p:nvSpPr>
          <p:spPr>
            <a:xfrm>
              <a:off x="0" y="1952836"/>
              <a:ext cx="9144000" cy="29523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 flipV="1">
              <a:off x="0" y="1772816"/>
              <a:ext cx="9144000" cy="10801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flipV="1">
              <a:off x="0" y="4977172"/>
              <a:ext cx="9144000" cy="10801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6"/>
          <p:cNvSpPr txBox="1"/>
          <p:nvPr/>
        </p:nvSpPr>
        <p:spPr>
          <a:xfrm>
            <a:off x="1187624" y="3426966"/>
            <a:ext cx="6768752" cy="937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4400" b="1" dirty="0">
                <a:solidFill>
                  <a:schemeClr val="bg1"/>
                </a:solidFill>
                <a:latin typeface="FZXiaoBiaoSong-B05S" charset="0"/>
                <a:ea typeface="FZXiaoBiaoSong-B05S" charset="0"/>
                <a:cs typeface="FZXiaoBiaoSong-B05S" charset="0"/>
              </a:rPr>
              <a:t>谢谢各位老师与同学！</a:t>
            </a:r>
          </a:p>
        </p:txBody>
      </p:sp>
      <p:sp>
        <p:nvSpPr>
          <p:cNvPr id="13" name="Freeform 9"/>
          <p:cNvSpPr>
            <a:spLocks noEditPoints="1"/>
          </p:cNvSpPr>
          <p:nvPr/>
        </p:nvSpPr>
        <p:spPr bwMode="auto">
          <a:xfrm>
            <a:off x="3466768" y="2276872"/>
            <a:ext cx="2210464" cy="936104"/>
          </a:xfrm>
          <a:custGeom>
            <a:avLst/>
            <a:gdLst>
              <a:gd name="T0" fmla="*/ 371 w 475"/>
              <a:gd name="T1" fmla="*/ 76 h 201"/>
              <a:gd name="T2" fmla="*/ 371 w 475"/>
              <a:gd name="T3" fmla="*/ 119 h 201"/>
              <a:gd name="T4" fmla="*/ 368 w 475"/>
              <a:gd name="T5" fmla="*/ 122 h 201"/>
              <a:gd name="T6" fmla="*/ 368 w 475"/>
              <a:gd name="T7" fmla="*/ 128 h 201"/>
              <a:gd name="T8" fmla="*/ 371 w 475"/>
              <a:gd name="T9" fmla="*/ 135 h 201"/>
              <a:gd name="T10" fmla="*/ 370 w 475"/>
              <a:gd name="T11" fmla="*/ 140 h 201"/>
              <a:gd name="T12" fmla="*/ 368 w 475"/>
              <a:gd name="T13" fmla="*/ 147 h 201"/>
              <a:gd name="T14" fmla="*/ 360 w 475"/>
              <a:gd name="T15" fmla="*/ 195 h 201"/>
              <a:gd name="T16" fmla="*/ 395 w 475"/>
              <a:gd name="T17" fmla="*/ 195 h 201"/>
              <a:gd name="T18" fmla="*/ 388 w 475"/>
              <a:gd name="T19" fmla="*/ 147 h 201"/>
              <a:gd name="T20" fmla="*/ 386 w 475"/>
              <a:gd name="T21" fmla="*/ 140 h 201"/>
              <a:gd name="T22" fmla="*/ 385 w 475"/>
              <a:gd name="T23" fmla="*/ 135 h 201"/>
              <a:gd name="T24" fmla="*/ 388 w 475"/>
              <a:gd name="T25" fmla="*/ 128 h 201"/>
              <a:gd name="T26" fmla="*/ 388 w 475"/>
              <a:gd name="T27" fmla="*/ 122 h 201"/>
              <a:gd name="T28" fmla="*/ 384 w 475"/>
              <a:gd name="T29" fmla="*/ 119 h 201"/>
              <a:gd name="T30" fmla="*/ 384 w 475"/>
              <a:gd name="T31" fmla="*/ 79 h 201"/>
              <a:gd name="T32" fmla="*/ 472 w 475"/>
              <a:gd name="T33" fmla="*/ 63 h 201"/>
              <a:gd name="T34" fmla="*/ 472 w 475"/>
              <a:gd name="T35" fmla="*/ 60 h 201"/>
              <a:gd name="T36" fmla="*/ 357 w 475"/>
              <a:gd name="T37" fmla="*/ 27 h 201"/>
              <a:gd name="T38" fmla="*/ 269 w 475"/>
              <a:gd name="T39" fmla="*/ 1 h 201"/>
              <a:gd name="T40" fmla="*/ 256 w 475"/>
              <a:gd name="T41" fmla="*/ 0 h 201"/>
              <a:gd name="T42" fmla="*/ 144 w 475"/>
              <a:gd name="T43" fmla="*/ 10 h 201"/>
              <a:gd name="T44" fmla="*/ 4 w 475"/>
              <a:gd name="T45" fmla="*/ 21 h 201"/>
              <a:gd name="T46" fmla="*/ 4 w 475"/>
              <a:gd name="T47" fmla="*/ 26 h 201"/>
              <a:gd name="T48" fmla="*/ 69 w 475"/>
              <a:gd name="T49" fmla="*/ 61 h 201"/>
              <a:gd name="T50" fmla="*/ 167 w 475"/>
              <a:gd name="T51" fmla="*/ 112 h 201"/>
              <a:gd name="T52" fmla="*/ 182 w 475"/>
              <a:gd name="T53" fmla="*/ 114 h 201"/>
              <a:gd name="T54" fmla="*/ 362 w 475"/>
              <a:gd name="T55" fmla="*/ 83 h 201"/>
              <a:gd name="T56" fmla="*/ 358 w 475"/>
              <a:gd name="T57" fmla="*/ 79 h 201"/>
              <a:gd name="T58" fmla="*/ 219 w 475"/>
              <a:gd name="T59" fmla="*/ 56 h 201"/>
              <a:gd name="T60" fmla="*/ 216 w 475"/>
              <a:gd name="T61" fmla="*/ 46 h 201"/>
              <a:gd name="T62" fmla="*/ 367 w 475"/>
              <a:gd name="T63" fmla="*/ 71 h 201"/>
              <a:gd name="T64" fmla="*/ 371 w 475"/>
              <a:gd name="T65" fmla="*/ 76 h 201"/>
              <a:gd name="T66" fmla="*/ 334 w 475"/>
              <a:gd name="T67" fmla="*/ 98 h 201"/>
              <a:gd name="T68" fmla="*/ 334 w 475"/>
              <a:gd name="T69" fmla="*/ 150 h 201"/>
              <a:gd name="T70" fmla="*/ 110 w 475"/>
              <a:gd name="T71" fmla="*/ 150 h 201"/>
              <a:gd name="T72" fmla="*/ 110 w 475"/>
              <a:gd name="T73" fmla="*/ 94 h 201"/>
              <a:gd name="T74" fmla="*/ 162 w 475"/>
              <a:gd name="T75" fmla="*/ 121 h 201"/>
              <a:gd name="T76" fmla="*/ 184 w 475"/>
              <a:gd name="T77" fmla="*/ 124 h 201"/>
              <a:gd name="T78" fmla="*/ 334 w 475"/>
              <a:gd name="T79" fmla="*/ 98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75" h="201">
                <a:moveTo>
                  <a:pt x="371" y="76"/>
                </a:moveTo>
                <a:cubicBezTo>
                  <a:pt x="371" y="119"/>
                  <a:pt x="371" y="119"/>
                  <a:pt x="371" y="119"/>
                </a:cubicBezTo>
                <a:cubicBezTo>
                  <a:pt x="370" y="120"/>
                  <a:pt x="368" y="121"/>
                  <a:pt x="368" y="122"/>
                </a:cubicBezTo>
                <a:cubicBezTo>
                  <a:pt x="368" y="128"/>
                  <a:pt x="368" y="128"/>
                  <a:pt x="368" y="128"/>
                </a:cubicBezTo>
                <a:cubicBezTo>
                  <a:pt x="368" y="131"/>
                  <a:pt x="371" y="133"/>
                  <a:pt x="371" y="135"/>
                </a:cubicBezTo>
                <a:cubicBezTo>
                  <a:pt x="370" y="140"/>
                  <a:pt x="370" y="140"/>
                  <a:pt x="370" y="140"/>
                </a:cubicBezTo>
                <a:cubicBezTo>
                  <a:pt x="370" y="142"/>
                  <a:pt x="368" y="144"/>
                  <a:pt x="368" y="147"/>
                </a:cubicBezTo>
                <a:cubicBezTo>
                  <a:pt x="360" y="195"/>
                  <a:pt x="360" y="195"/>
                  <a:pt x="360" y="195"/>
                </a:cubicBezTo>
                <a:cubicBezTo>
                  <a:pt x="363" y="201"/>
                  <a:pt x="392" y="201"/>
                  <a:pt x="395" y="195"/>
                </a:cubicBezTo>
                <a:cubicBezTo>
                  <a:pt x="388" y="147"/>
                  <a:pt x="388" y="147"/>
                  <a:pt x="388" y="147"/>
                </a:cubicBezTo>
                <a:cubicBezTo>
                  <a:pt x="388" y="144"/>
                  <a:pt x="386" y="143"/>
                  <a:pt x="386" y="140"/>
                </a:cubicBezTo>
                <a:cubicBezTo>
                  <a:pt x="385" y="135"/>
                  <a:pt x="385" y="135"/>
                  <a:pt x="385" y="135"/>
                </a:cubicBezTo>
                <a:cubicBezTo>
                  <a:pt x="385" y="132"/>
                  <a:pt x="388" y="132"/>
                  <a:pt x="388" y="128"/>
                </a:cubicBezTo>
                <a:cubicBezTo>
                  <a:pt x="388" y="122"/>
                  <a:pt x="388" y="122"/>
                  <a:pt x="388" y="122"/>
                </a:cubicBezTo>
                <a:cubicBezTo>
                  <a:pt x="388" y="121"/>
                  <a:pt x="386" y="120"/>
                  <a:pt x="384" y="119"/>
                </a:cubicBezTo>
                <a:cubicBezTo>
                  <a:pt x="384" y="76"/>
                  <a:pt x="384" y="126"/>
                  <a:pt x="384" y="79"/>
                </a:cubicBezTo>
                <a:cubicBezTo>
                  <a:pt x="472" y="63"/>
                  <a:pt x="472" y="63"/>
                  <a:pt x="472" y="63"/>
                </a:cubicBezTo>
                <a:cubicBezTo>
                  <a:pt x="474" y="63"/>
                  <a:pt x="475" y="61"/>
                  <a:pt x="472" y="60"/>
                </a:cubicBezTo>
                <a:cubicBezTo>
                  <a:pt x="430" y="48"/>
                  <a:pt x="392" y="37"/>
                  <a:pt x="357" y="27"/>
                </a:cubicBezTo>
                <a:cubicBezTo>
                  <a:pt x="325" y="17"/>
                  <a:pt x="296" y="9"/>
                  <a:pt x="269" y="1"/>
                </a:cubicBezTo>
                <a:cubicBezTo>
                  <a:pt x="264" y="0"/>
                  <a:pt x="261" y="0"/>
                  <a:pt x="256" y="0"/>
                </a:cubicBezTo>
                <a:cubicBezTo>
                  <a:pt x="221" y="3"/>
                  <a:pt x="184" y="6"/>
                  <a:pt x="144" y="10"/>
                </a:cubicBezTo>
                <a:cubicBezTo>
                  <a:pt x="100" y="13"/>
                  <a:pt x="54" y="17"/>
                  <a:pt x="4" y="21"/>
                </a:cubicBezTo>
                <a:cubicBezTo>
                  <a:pt x="0" y="22"/>
                  <a:pt x="1" y="25"/>
                  <a:pt x="4" y="26"/>
                </a:cubicBezTo>
                <a:cubicBezTo>
                  <a:pt x="24" y="37"/>
                  <a:pt x="45" y="48"/>
                  <a:pt x="69" y="61"/>
                </a:cubicBezTo>
                <a:cubicBezTo>
                  <a:pt x="98" y="76"/>
                  <a:pt x="130" y="93"/>
                  <a:pt x="167" y="112"/>
                </a:cubicBezTo>
                <a:cubicBezTo>
                  <a:pt x="170" y="114"/>
                  <a:pt x="177" y="115"/>
                  <a:pt x="182" y="114"/>
                </a:cubicBezTo>
                <a:cubicBezTo>
                  <a:pt x="242" y="103"/>
                  <a:pt x="302" y="93"/>
                  <a:pt x="362" y="83"/>
                </a:cubicBezTo>
                <a:cubicBezTo>
                  <a:pt x="361" y="81"/>
                  <a:pt x="361" y="79"/>
                  <a:pt x="358" y="79"/>
                </a:cubicBezTo>
                <a:cubicBezTo>
                  <a:pt x="219" y="56"/>
                  <a:pt x="219" y="56"/>
                  <a:pt x="219" y="56"/>
                </a:cubicBezTo>
                <a:cubicBezTo>
                  <a:pt x="206" y="54"/>
                  <a:pt x="209" y="45"/>
                  <a:pt x="216" y="46"/>
                </a:cubicBezTo>
                <a:cubicBezTo>
                  <a:pt x="367" y="71"/>
                  <a:pt x="367" y="71"/>
                  <a:pt x="367" y="71"/>
                </a:cubicBezTo>
                <a:cubicBezTo>
                  <a:pt x="370" y="71"/>
                  <a:pt x="371" y="73"/>
                  <a:pt x="371" y="76"/>
                </a:cubicBezTo>
                <a:close/>
                <a:moveTo>
                  <a:pt x="334" y="98"/>
                </a:moveTo>
                <a:cubicBezTo>
                  <a:pt x="334" y="150"/>
                  <a:pt x="334" y="150"/>
                  <a:pt x="334" y="150"/>
                </a:cubicBezTo>
                <a:cubicBezTo>
                  <a:pt x="334" y="194"/>
                  <a:pt x="110" y="194"/>
                  <a:pt x="110" y="150"/>
                </a:cubicBezTo>
                <a:cubicBezTo>
                  <a:pt x="110" y="94"/>
                  <a:pt x="110" y="94"/>
                  <a:pt x="110" y="94"/>
                </a:cubicBezTo>
                <a:cubicBezTo>
                  <a:pt x="127" y="103"/>
                  <a:pt x="145" y="112"/>
                  <a:pt x="162" y="121"/>
                </a:cubicBezTo>
                <a:cubicBezTo>
                  <a:pt x="168" y="125"/>
                  <a:pt x="177" y="125"/>
                  <a:pt x="184" y="124"/>
                </a:cubicBezTo>
                <a:cubicBezTo>
                  <a:pt x="234" y="115"/>
                  <a:pt x="284" y="106"/>
                  <a:pt x="334" y="9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15" name="图片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2134"/>
            <a:ext cx="1108603" cy="11073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65049" y="470149"/>
            <a:ext cx="1986671" cy="698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录</a:t>
            </a:r>
            <a:endParaRPr lang="zh-CN" altLang="en-US" sz="40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691680" y="2577098"/>
            <a:ext cx="4680519" cy="707886"/>
            <a:chOff x="3162749" y="1694079"/>
            <a:chExt cx="5407016" cy="817762"/>
          </a:xfrm>
        </p:grpSpPr>
        <p:sp>
          <p:nvSpPr>
            <p:cNvPr id="7" name="矩形 6">
              <a:hlinkClick r:id="" action="ppaction://noaction"/>
            </p:cNvPr>
            <p:cNvSpPr/>
            <p:nvPr/>
          </p:nvSpPr>
          <p:spPr>
            <a:xfrm>
              <a:off x="4662470" y="1786561"/>
              <a:ext cx="3907295" cy="7252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培育养老服务体系</a:t>
              </a: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3162749" y="1694079"/>
              <a:ext cx="760325" cy="817762"/>
              <a:chOff x="3162749" y="1813074"/>
              <a:chExt cx="760325" cy="817762"/>
            </a:xfrm>
          </p:grpSpPr>
          <p:sp>
            <p:nvSpPr>
              <p:cNvPr id="9" name="AutoShape 17"/>
              <p:cNvSpPr>
                <a:spLocks noChangeArrowheads="1"/>
              </p:cNvSpPr>
              <p:nvPr/>
            </p:nvSpPr>
            <p:spPr bwMode="auto">
              <a:xfrm>
                <a:off x="3162749" y="1846262"/>
                <a:ext cx="760325" cy="760326"/>
              </a:xfrm>
              <a:prstGeom prst="roundRect">
                <a:avLst>
                  <a:gd name="adj" fmla="val 13028"/>
                </a:avLst>
              </a:prstGeom>
              <a:solidFill>
                <a:schemeClr val="accent2"/>
              </a:solidFill>
              <a:ln w="9525" algn="ctr">
                <a:noFill/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 sz="4000" i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262224" y="1813074"/>
                <a:ext cx="561470" cy="8177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4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1691679" y="4233282"/>
            <a:ext cx="4752529" cy="707886"/>
            <a:chOff x="3162749" y="2594707"/>
            <a:chExt cx="5240649" cy="817761"/>
          </a:xfrm>
        </p:grpSpPr>
        <p:sp>
          <p:nvSpPr>
            <p:cNvPr id="12" name="矩形 11">
              <a:hlinkClick r:id="rId3" action="ppaction://hlinksldjump"/>
            </p:cNvPr>
            <p:cNvSpPr/>
            <p:nvPr/>
          </p:nvSpPr>
          <p:spPr>
            <a:xfrm>
              <a:off x="4662472" y="2629296"/>
              <a:ext cx="3740926" cy="7252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政府承担兜底责任 </a:t>
              </a: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3162749" y="2594707"/>
              <a:ext cx="760325" cy="817761"/>
              <a:chOff x="3162749" y="2713702"/>
              <a:chExt cx="760325" cy="817761"/>
            </a:xfrm>
          </p:grpSpPr>
          <p:sp>
            <p:nvSpPr>
              <p:cNvPr id="14" name="AutoShape 17"/>
              <p:cNvSpPr>
                <a:spLocks noChangeArrowheads="1"/>
              </p:cNvSpPr>
              <p:nvPr/>
            </p:nvSpPr>
            <p:spPr bwMode="auto">
              <a:xfrm>
                <a:off x="3162749" y="2726962"/>
                <a:ext cx="760325" cy="760327"/>
              </a:xfrm>
              <a:prstGeom prst="roundRect">
                <a:avLst>
                  <a:gd name="adj" fmla="val 13028"/>
                </a:avLst>
              </a:prstGeom>
              <a:solidFill>
                <a:schemeClr val="accent2"/>
              </a:solidFill>
              <a:ln w="9525" algn="ctr">
                <a:noFill/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 sz="4000" i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262225" y="2713702"/>
                <a:ext cx="561470" cy="8177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4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31" name="矩形 9"/>
          <p:cNvSpPr>
            <a:spLocks noChangeArrowheads="1"/>
          </p:cNvSpPr>
          <p:nvPr/>
        </p:nvSpPr>
        <p:spPr bwMode="auto">
          <a:xfrm>
            <a:off x="428596" y="1214422"/>
            <a:ext cx="8143932" cy="1190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endParaRPr lang="zh-CN" altLang="zh-CN">
              <a:solidFill>
                <a:srgbClr val="FFFFFF"/>
              </a:solidFill>
            </a:endParaRPr>
          </a:p>
        </p:txBody>
      </p:sp>
      <p:pic>
        <p:nvPicPr>
          <p:cNvPr id="32" name="图片 3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34" y="214290"/>
            <a:ext cx="858223" cy="8572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组合 60"/>
          <p:cNvGrpSpPr/>
          <p:nvPr/>
        </p:nvGrpSpPr>
        <p:grpSpPr>
          <a:xfrm>
            <a:off x="1761596" y="3033072"/>
            <a:ext cx="1044000" cy="1044000"/>
            <a:chOff x="1761596" y="2640336"/>
            <a:chExt cx="1044000" cy="1044000"/>
          </a:xfrm>
        </p:grpSpPr>
        <p:sp>
          <p:nvSpPr>
            <p:cNvPr id="35" name="椭圆 34"/>
            <p:cNvSpPr/>
            <p:nvPr/>
          </p:nvSpPr>
          <p:spPr>
            <a:xfrm>
              <a:off x="1761596" y="2640336"/>
              <a:ext cx="1044000" cy="1044000"/>
            </a:xfrm>
            <a:prstGeom prst="ellipse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accent2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851597" y="2730336"/>
              <a:ext cx="864000" cy="864000"/>
            </a:xfrm>
            <a:prstGeom prst="ellipse">
              <a:avLst/>
            </a:prstGeom>
            <a:solidFill>
              <a:schemeClr val="accent2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 dirty="0">
                  <a:latin typeface="Impact" panose="020B0806030902050204" pitchFamily="34" charset="0"/>
                </a:rPr>
                <a:t>1</a:t>
              </a:r>
              <a:endParaRPr lang="zh-CN" altLang="en-US" sz="4400" dirty="0">
                <a:latin typeface="Impact" panose="020B0806030902050204" pitchFamily="34" charset="0"/>
              </a:endParaRPr>
            </a:p>
          </p:txBody>
        </p:sp>
      </p:grpSp>
      <p:cxnSp>
        <p:nvCxnSpPr>
          <p:cNvPr id="37" name="直接连接符 36"/>
          <p:cNvCxnSpPr>
            <a:stCxn id="35" idx="6"/>
          </p:cNvCxnSpPr>
          <p:nvPr/>
        </p:nvCxnSpPr>
        <p:spPr>
          <a:xfrm>
            <a:off x="2805596" y="3555072"/>
            <a:ext cx="5006764" cy="0"/>
          </a:xfrm>
          <a:prstGeom prst="line">
            <a:avLst/>
          </a:prstGeom>
          <a:ln w="28575">
            <a:solidFill>
              <a:schemeClr val="accent2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"/>
          <p:cNvSpPr txBox="1"/>
          <p:nvPr/>
        </p:nvSpPr>
        <p:spPr>
          <a:xfrm>
            <a:off x="3272790" y="3033395"/>
            <a:ext cx="4243070" cy="583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培育养老服务体系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28596" y="1214422"/>
            <a:ext cx="8143932" cy="1190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endParaRPr lang="zh-CN" altLang="zh-CN">
              <a:solidFill>
                <a:srgbClr val="FFFFFF"/>
              </a:solidFill>
            </a:endParaRPr>
          </a:p>
        </p:txBody>
      </p:sp>
      <p:pic>
        <p:nvPicPr>
          <p:cNvPr id="11" name="图片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34" y="214290"/>
            <a:ext cx="858223" cy="8572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2372" y="116633"/>
            <a:ext cx="8229600" cy="133780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tx1"/>
                </a:solidFill>
              </a:rPr>
              <a:t>1.1</a:t>
            </a:r>
            <a:r>
              <a:rPr lang="zh-CN" altLang="en-US" sz="3200" b="1" dirty="0">
                <a:solidFill>
                  <a:schemeClr val="tx1"/>
                </a:solidFill>
              </a:rPr>
              <a:t>税费的优惠/减免</a:t>
            </a:r>
          </a:p>
        </p:txBody>
      </p:sp>
      <p:sp>
        <p:nvSpPr>
          <p:cNvPr id="6" name="内容占位符 2"/>
          <p:cNvSpPr txBox="1"/>
          <p:nvPr/>
        </p:nvSpPr>
        <p:spPr>
          <a:xfrm>
            <a:off x="314003" y="1166019"/>
            <a:ext cx="850728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Char char="p"/>
              <a:defRPr lang="zh-CN" altLang="en-US" sz="2800" b="1" kern="1200" dirty="0" smtClean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marL="742950" indent="-285750" algn="l" defTabSz="914400" rtl="0" eaLnBrk="1" latinLnBrk="0" hangingPunct="1">
              <a:lnSpc>
                <a:spcPct val="125000"/>
              </a:lnSpc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5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5000"/>
              </a:lnSpc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5000"/>
              </a:lnSpc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altLang="zh-CN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3497" y="1789331"/>
            <a:ext cx="864096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000" dirty="0"/>
              <a:t>          </a:t>
            </a:r>
            <a:r>
              <a:rPr sz="2400" dirty="0" err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税收优惠和减免、生产要素方面的优惠</a:t>
            </a:r>
            <a:r>
              <a:rPr lang="zh-CN" altLang="en-US" sz="24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r>
              <a:rPr sz="2400" dirty="0" err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对于以营利为目的的企业，可以给予一定的税收优惠</a:t>
            </a:r>
            <a:r>
              <a:rPr lang="zh-CN" altLang="en-US" sz="24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；</a:t>
            </a:r>
            <a:r>
              <a:rPr sz="2400" dirty="0" err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对于从事养老服务的公益慈善组织，政府应该在税收减免的前提下，给予公益用地、用水、用电方面的优惠</a:t>
            </a:r>
            <a:r>
              <a:rPr sz="24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r>
              <a:rPr lang="en-US" altLang="zh-CN" sz="2400" dirty="0"/>
              <a:t>    </a:t>
            </a:r>
          </a:p>
          <a:p>
            <a:endParaRPr lang="zh-CN" altLang="en-US" sz="2400" dirty="0"/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28596" y="1214422"/>
            <a:ext cx="8143932" cy="1190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endParaRPr lang="zh-CN" altLang="zh-CN">
              <a:solidFill>
                <a:srgbClr val="FFFFFF"/>
              </a:solidFill>
            </a:endParaRPr>
          </a:p>
        </p:txBody>
      </p:sp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34" y="214290"/>
            <a:ext cx="858223" cy="857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图片 2" descr="cc85e9aced7c6e1fdc19073629fae56b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7245" y="4203700"/>
            <a:ext cx="3230880" cy="211264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5680" y="4182745"/>
            <a:ext cx="2963545" cy="2133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6856" y="-69043"/>
            <a:ext cx="8229600" cy="133780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tx1"/>
                </a:solidFill>
              </a:rPr>
              <a:t>1.2 </a:t>
            </a:r>
            <a:r>
              <a:rPr lang="zh-CN" altLang="en-US" sz="3200" b="1" dirty="0">
                <a:solidFill>
                  <a:schemeClr val="tx1"/>
                </a:solidFill>
              </a:rPr>
              <a:t>更加精确的资金支持</a:t>
            </a:r>
          </a:p>
        </p:txBody>
      </p:sp>
      <p:sp>
        <p:nvSpPr>
          <p:cNvPr id="6" name="内容占位符 2"/>
          <p:cNvSpPr txBox="1"/>
          <p:nvPr/>
        </p:nvSpPr>
        <p:spPr>
          <a:xfrm>
            <a:off x="323528" y="1361416"/>
            <a:ext cx="850728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Char char="p"/>
              <a:defRPr lang="zh-CN" altLang="en-US" sz="2800" b="1" kern="1200" dirty="0" smtClean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marL="742950" indent="-285750" algn="l" defTabSz="914400" rtl="0" eaLnBrk="1" latinLnBrk="0" hangingPunct="1">
              <a:lnSpc>
                <a:spcPct val="125000"/>
              </a:lnSpc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5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5000"/>
              </a:lnSpc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5000"/>
              </a:lnSpc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en-US" altLang="zh-CN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669" y="1722394"/>
            <a:ext cx="8546147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（</a:t>
            </a:r>
            <a:r>
              <a:rPr lang="en-US" altLang="zh-CN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</a:t>
            </a:r>
            <a:r>
              <a:rPr lang="zh-CN" altLang="en-US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）</a:t>
            </a:r>
            <a:r>
              <a:rPr sz="2800" dirty="0" err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初创企业，适当给予一定的资金支持，考虑到养老行业本身</a:t>
            </a:r>
            <a:r>
              <a:rPr lang="zh-CN" altLang="en-US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投资回报期较</a:t>
            </a:r>
            <a:r>
              <a:rPr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长</a:t>
            </a:r>
            <a:r>
              <a:rPr lang="zh-CN" altLang="en-US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，</a:t>
            </a:r>
            <a:r>
              <a:rPr sz="2800" dirty="0" err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同时，要求接受资助的企业提供一定比例床位给予三无老人</a:t>
            </a:r>
            <a:r>
              <a:rPr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；</a:t>
            </a:r>
          </a:p>
          <a:p>
            <a:endParaRPr sz="2800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84514" y="1005661"/>
            <a:ext cx="8143932" cy="1190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endParaRPr lang="zh-CN" altLang="zh-CN">
              <a:solidFill>
                <a:srgbClr val="FFFFFF"/>
              </a:solidFill>
            </a:endParaRPr>
          </a:p>
        </p:txBody>
      </p:sp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1464"/>
            <a:ext cx="858223" cy="857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9335" y="3914775"/>
            <a:ext cx="2730500" cy="1866900"/>
          </a:xfrm>
          <a:prstGeom prst="rect">
            <a:avLst/>
          </a:prstGeom>
        </p:spPr>
      </p:pic>
      <p:pic>
        <p:nvPicPr>
          <p:cNvPr id="8" name="图片 7" descr="25e05fc130c0ec72c85005c420dbce2a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6315" y="3837305"/>
            <a:ext cx="3130550" cy="21329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6856" y="-69043"/>
            <a:ext cx="8229600" cy="133780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tx1"/>
                </a:solidFill>
              </a:rPr>
              <a:t>1.2 </a:t>
            </a:r>
            <a:r>
              <a:rPr lang="zh-CN" altLang="en-US" sz="3200" b="1" dirty="0">
                <a:solidFill>
                  <a:schemeClr val="tx1"/>
                </a:solidFill>
              </a:rPr>
              <a:t>更加精确的资金支持</a:t>
            </a:r>
          </a:p>
        </p:txBody>
      </p:sp>
      <p:sp>
        <p:nvSpPr>
          <p:cNvPr id="6" name="内容占位符 2"/>
          <p:cNvSpPr txBox="1"/>
          <p:nvPr/>
        </p:nvSpPr>
        <p:spPr>
          <a:xfrm>
            <a:off x="323528" y="1361416"/>
            <a:ext cx="850728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Char char="p"/>
              <a:defRPr lang="zh-CN" altLang="en-US" sz="2800" b="1" kern="1200" dirty="0" smtClean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marL="742950" indent="-285750" algn="l" defTabSz="914400" rtl="0" eaLnBrk="1" latinLnBrk="0" hangingPunct="1">
              <a:lnSpc>
                <a:spcPct val="125000"/>
              </a:lnSpc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5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5000"/>
              </a:lnSpc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5000"/>
              </a:lnSpc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en-US" altLang="zh-CN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7475" y="1731010"/>
            <a:ext cx="871283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</a:t>
            </a:r>
            <a:r>
              <a:rPr lang="zh-CN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（</a:t>
            </a:r>
            <a:r>
              <a:rPr lang="en-US" altLang="zh-CN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2</a:t>
            </a:r>
            <a:r>
              <a:rPr lang="zh-CN" altLang="en-US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）</a:t>
            </a:r>
            <a:r>
              <a:rPr lang="zh-CN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尽管</a:t>
            </a:r>
            <a:r>
              <a:rPr lang="zh-CN" altLang="en-US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各级政府都有较多</a:t>
            </a:r>
            <a:r>
              <a:rPr sz="2800" dirty="0" err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支持社会组织发展</a:t>
            </a:r>
            <a:r>
              <a:rPr lang="zh-CN" altLang="en-US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的项目</a:t>
            </a:r>
            <a:r>
              <a:rPr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，</a:t>
            </a:r>
            <a:r>
              <a:rPr lang="zh-CN" altLang="en-US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其中也有相当一部分支持社会组织参与养老服务</a:t>
            </a:r>
            <a:r>
              <a:rPr lang="zh-CN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。</a:t>
            </a:r>
            <a:r>
              <a:rPr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但是，</a:t>
            </a:r>
            <a:r>
              <a:rPr lang="zh-CN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在费用预算中</a:t>
            </a:r>
            <a:r>
              <a:rPr lang="zh-CN" altLang="en-US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，这些项目严格限制</a:t>
            </a:r>
            <a:r>
              <a:rPr lang="zh-CN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办公经费开支</a:t>
            </a:r>
            <a:r>
              <a:rPr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，</a:t>
            </a:r>
            <a:r>
              <a:rPr lang="zh-CN" altLang="en-US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社会</a:t>
            </a:r>
            <a:r>
              <a:rPr sz="2800" dirty="0" err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组织的大量</a:t>
            </a:r>
            <a:r>
              <a:rPr lang="zh-CN" altLang="en-US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支出</a:t>
            </a:r>
            <a:r>
              <a:rPr sz="2800" dirty="0" err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集中在人员和办公经费</a:t>
            </a:r>
            <a:r>
              <a:rPr lang="zh-CN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。</a:t>
            </a:r>
            <a:r>
              <a:rPr sz="2800" dirty="0" err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未来，应更加放宽对于办公经费所占比例的限制</a:t>
            </a:r>
            <a:r>
              <a:rPr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，</a:t>
            </a:r>
            <a:r>
              <a:rPr lang="zh-CN" altLang="en-US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发达国家</a:t>
            </a:r>
            <a:r>
              <a:rPr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大多已经放宽到40%。</a:t>
            </a:r>
            <a:endParaRPr sz="2800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endParaRPr sz="2800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84514" y="1005661"/>
            <a:ext cx="8143932" cy="1190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endParaRPr lang="zh-CN" altLang="zh-CN">
              <a:solidFill>
                <a:srgbClr val="FFFFFF"/>
              </a:solidFill>
            </a:endParaRPr>
          </a:p>
        </p:txBody>
      </p:sp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1464"/>
            <a:ext cx="858223" cy="857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图片 2" descr="2a9b3da4a476c8dde8cbf28a59990ed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0865" y="4881880"/>
            <a:ext cx="1547495" cy="15474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1840" y="4808220"/>
            <a:ext cx="2999105" cy="17919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6856" y="-69043"/>
            <a:ext cx="8229600" cy="133780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tx1"/>
                </a:solidFill>
              </a:rPr>
              <a:t>1.3 </a:t>
            </a:r>
            <a:r>
              <a:rPr lang="zh-CN" altLang="en-US" sz="3200" b="1" dirty="0">
                <a:solidFill>
                  <a:schemeClr val="tx1"/>
                </a:solidFill>
              </a:rPr>
              <a:t>养老券的推广</a:t>
            </a:r>
          </a:p>
        </p:txBody>
      </p:sp>
      <p:sp>
        <p:nvSpPr>
          <p:cNvPr id="6" name="内容占位符 2"/>
          <p:cNvSpPr txBox="1"/>
          <p:nvPr/>
        </p:nvSpPr>
        <p:spPr>
          <a:xfrm>
            <a:off x="323528" y="1362051"/>
            <a:ext cx="850728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25000"/>
              </a:lnSpc>
              <a:spcBef>
                <a:spcPct val="20000"/>
              </a:spcBef>
              <a:buFont typeface="Wingdings" panose="05000000000000000000" pitchFamily="2" charset="2"/>
              <a:buChar char="p"/>
              <a:defRPr lang="zh-CN" altLang="en-US" sz="2800" b="1" kern="1200" dirty="0" smtClean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marL="742950" indent="-285750" algn="l" defTabSz="914400" rtl="0" eaLnBrk="1" latinLnBrk="0" hangingPunct="1">
              <a:lnSpc>
                <a:spcPct val="125000"/>
              </a:lnSpc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5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5000"/>
              </a:lnSpc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5000"/>
              </a:lnSpc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en-US" altLang="zh-CN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7040" y="1697990"/>
            <a:ext cx="80498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r>
              <a:rPr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养老券作为一种凭单制的一种，在残疾人救助与康复训练中得到了广泛使用，政府可以仿照这些做法，扩大养老券的使用面，增加市场的竞争性，</a:t>
            </a:r>
            <a:r>
              <a:rPr lang="zh-CN" altLang="en-US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同时，</a:t>
            </a:r>
            <a:r>
              <a:rPr sz="2800" dirty="0" err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将养老服务的选择权还给</a:t>
            </a:r>
            <a:r>
              <a:rPr lang="zh-CN" altLang="en-US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需求方</a:t>
            </a:r>
            <a:r>
              <a:rPr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84514" y="1005661"/>
            <a:ext cx="8143932" cy="1190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endParaRPr lang="zh-CN" altLang="zh-CN">
              <a:solidFill>
                <a:srgbClr val="FFFFFF"/>
              </a:solidFill>
            </a:endParaRPr>
          </a:p>
        </p:txBody>
      </p:sp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1464"/>
            <a:ext cx="858223" cy="857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5065" y="4689475"/>
            <a:ext cx="3492500" cy="19621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rcRect t="30574" r="1940"/>
          <a:stretch>
            <a:fillRect/>
          </a:stretch>
        </p:blipFill>
        <p:spPr>
          <a:xfrm>
            <a:off x="5120640" y="4646930"/>
            <a:ext cx="2901315" cy="20046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组合 60"/>
          <p:cNvGrpSpPr/>
          <p:nvPr/>
        </p:nvGrpSpPr>
        <p:grpSpPr>
          <a:xfrm>
            <a:off x="1761596" y="3033072"/>
            <a:ext cx="1044000" cy="1044000"/>
            <a:chOff x="1761596" y="2640336"/>
            <a:chExt cx="1044000" cy="1044000"/>
          </a:xfrm>
        </p:grpSpPr>
        <p:sp>
          <p:nvSpPr>
            <p:cNvPr id="35" name="椭圆 34"/>
            <p:cNvSpPr/>
            <p:nvPr/>
          </p:nvSpPr>
          <p:spPr>
            <a:xfrm>
              <a:off x="1761596" y="2640336"/>
              <a:ext cx="1044000" cy="1044000"/>
            </a:xfrm>
            <a:prstGeom prst="ellipse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accent2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851597" y="2730336"/>
              <a:ext cx="864000" cy="864000"/>
            </a:xfrm>
            <a:prstGeom prst="ellipse">
              <a:avLst/>
            </a:prstGeom>
            <a:solidFill>
              <a:schemeClr val="accent2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 dirty="0">
                  <a:latin typeface="Impact" panose="020B0806030902050204" pitchFamily="34" charset="0"/>
                </a:rPr>
                <a:t>2</a:t>
              </a:r>
              <a:endParaRPr lang="zh-CN" altLang="en-US" sz="4400" dirty="0">
                <a:latin typeface="Impact" panose="020B0806030902050204" pitchFamily="34" charset="0"/>
              </a:endParaRPr>
            </a:p>
          </p:txBody>
        </p:sp>
      </p:grpSp>
      <p:cxnSp>
        <p:nvCxnSpPr>
          <p:cNvPr id="37" name="直接连接符 36"/>
          <p:cNvCxnSpPr>
            <a:stCxn id="35" idx="6"/>
          </p:cNvCxnSpPr>
          <p:nvPr/>
        </p:nvCxnSpPr>
        <p:spPr>
          <a:xfrm>
            <a:off x="2805596" y="3555072"/>
            <a:ext cx="4502708" cy="0"/>
          </a:xfrm>
          <a:prstGeom prst="line">
            <a:avLst/>
          </a:prstGeom>
          <a:ln w="28575">
            <a:solidFill>
              <a:schemeClr val="accent2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"/>
          <p:cNvSpPr txBox="1"/>
          <p:nvPr/>
        </p:nvSpPr>
        <p:spPr>
          <a:xfrm>
            <a:off x="3059832" y="3031852"/>
            <a:ext cx="4824536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养老服务的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政府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兜底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28596" y="1214422"/>
            <a:ext cx="8143932" cy="1190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endParaRPr lang="zh-CN" altLang="zh-CN">
              <a:solidFill>
                <a:srgbClr val="FFFFFF"/>
              </a:solidFill>
            </a:endParaRPr>
          </a:p>
        </p:txBody>
      </p:sp>
      <p:pic>
        <p:nvPicPr>
          <p:cNvPr id="11" name="图片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34" y="214290"/>
            <a:ext cx="858223" cy="8572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67544" y="326042"/>
            <a:ext cx="3840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养老服务的政府兜底</a:t>
            </a:r>
          </a:p>
        </p:txBody>
      </p:sp>
      <p:sp>
        <p:nvSpPr>
          <p:cNvPr id="14" name="矩形 9"/>
          <p:cNvSpPr>
            <a:spLocks noChangeArrowheads="1"/>
          </p:cNvSpPr>
          <p:nvPr/>
        </p:nvSpPr>
        <p:spPr bwMode="auto">
          <a:xfrm>
            <a:off x="323528" y="1060164"/>
            <a:ext cx="8336574" cy="1190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endParaRPr lang="zh-CN" altLang="zh-CN">
              <a:solidFill>
                <a:srgbClr val="FFFFFF"/>
              </a:solidFill>
            </a:endParaRPr>
          </a:p>
        </p:txBody>
      </p:sp>
      <p:pic>
        <p:nvPicPr>
          <p:cNvPr id="15" name="图片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408" y="60032"/>
            <a:ext cx="858223" cy="85725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矩形 1"/>
          <p:cNvSpPr/>
          <p:nvPr/>
        </p:nvSpPr>
        <p:spPr>
          <a:xfrm>
            <a:off x="107504" y="1700808"/>
            <a:ext cx="8784976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/>
              <a:t>        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FF0000"/>
                </a:solidFill>
              </a:rPr>
              <a:t>    </a:t>
            </a:r>
            <a:endParaRPr lang="en-US" altLang="zh-CN" dirty="0"/>
          </a:p>
        </p:txBody>
      </p:sp>
      <p:sp>
        <p:nvSpPr>
          <p:cNvPr id="3" name="文本框 2"/>
          <p:cNvSpPr txBox="1"/>
          <p:nvPr/>
        </p:nvSpPr>
        <p:spPr>
          <a:xfrm>
            <a:off x="393700" y="1746250"/>
            <a:ext cx="81953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仿宋" panose="02010609060101010101" charset="-122"/>
                <a:ea typeface="仿宋" panose="02010609060101010101" charset="-122"/>
              </a:rPr>
              <a:t>    </a:t>
            </a:r>
            <a:r>
              <a:rPr lang="zh-CN" altLang="en-US" sz="2800" dirty="0">
                <a:latin typeface="仿宋" panose="02010609060101010101" charset="-122"/>
                <a:ea typeface="仿宋" panose="02010609060101010101" charset="-122"/>
              </a:rPr>
              <a:t>公办养老院，实现精准养老。最大限度地实现信息对称。如何实现？通过社区服务人员，比如网格员，依靠大数据治理手段，准确把握实际需要政府兜底的服务规模和数量，进行精准</a:t>
            </a:r>
            <a:r>
              <a:rPr lang="zh-CN" altLang="en-US" sz="2800">
                <a:latin typeface="仿宋" panose="02010609060101010101" charset="-122"/>
                <a:ea typeface="仿宋" panose="02010609060101010101" charset="-122"/>
              </a:rPr>
              <a:t>兜底。</a:t>
            </a:r>
            <a:endParaRPr lang="en-US" altLang="zh-CN" sz="2800" dirty="0">
              <a:latin typeface="仿宋" panose="02010609060101010101" charset="-122"/>
              <a:ea typeface="仿宋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6550" y="4006850"/>
            <a:ext cx="2491740" cy="24218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7840" y="4185920"/>
            <a:ext cx="3175000" cy="2063750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wipe/>
  </p:transition>
</p:sld>
</file>

<file path=ppt/theme/theme1.xml><?xml version="1.0" encoding="utf-8"?>
<a:theme xmlns:a="http://schemas.openxmlformats.org/drawingml/2006/main" name="Office 主题">
  <a:themeElements>
    <a:clrScheme name="自定义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7365D"/>
      </a:hlink>
      <a:folHlink>
        <a:srgbClr val="76923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417</Words>
  <Application>Microsoft Office PowerPoint</Application>
  <PresentationFormat>全屏显示(4:3)</PresentationFormat>
  <Paragraphs>42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FZXiaoBiaoSong-B05S</vt:lpstr>
      <vt:lpstr>仿宋</vt:lpstr>
      <vt:lpstr>宋体</vt:lpstr>
      <vt:lpstr>微软雅黑</vt:lpstr>
      <vt:lpstr>Arial</vt:lpstr>
      <vt:lpstr>Calibri</vt:lpstr>
      <vt:lpstr>Impact</vt:lpstr>
      <vt:lpstr>Wingdings</vt:lpstr>
      <vt:lpstr>Office 主题</vt:lpstr>
      <vt:lpstr>PowerPoint 演示文稿</vt:lpstr>
      <vt:lpstr>PowerPoint 演示文稿</vt:lpstr>
      <vt:lpstr>PowerPoint 演示文稿</vt:lpstr>
      <vt:lpstr>1.1税费的优惠/减免</vt:lpstr>
      <vt:lpstr>1.2 更加精确的资金支持</vt:lpstr>
      <vt:lpstr>1.2 更加精确的资金支持</vt:lpstr>
      <vt:lpstr>1.3 养老券的推广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李培俊</dc:creator>
  <cp:lastModifiedBy>Administrator</cp:lastModifiedBy>
  <cp:revision>323</cp:revision>
  <dcterms:created xsi:type="dcterms:W3CDTF">2015-05-24T06:01:00Z</dcterms:created>
  <dcterms:modified xsi:type="dcterms:W3CDTF">2018-04-26T17:28:15Z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2052-10.1.0.7311</vt:lpwstr>
  </property>
</Properties>
</file>