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5" r:id="rId3"/>
    <p:sldId id="288" r:id="rId5"/>
    <p:sldId id="294" r:id="rId6"/>
    <p:sldId id="297" r:id="rId7"/>
    <p:sldId id="265" r:id="rId8"/>
    <p:sldId id="299" r:id="rId9"/>
    <p:sldId id="298" r:id="rId10"/>
    <p:sldId id="300" r:id="rId11"/>
    <p:sldId id="289" r:id="rId12"/>
    <p:sldId id="303" r:id="rId13"/>
    <p:sldId id="307" r:id="rId14"/>
    <p:sldId id="304" r:id="rId15"/>
    <p:sldId id="306" r:id="rId16"/>
    <p:sldId id="290" r:id="rId17"/>
    <p:sldId id="314" r:id="rId18"/>
    <p:sldId id="287" r:id="rId19"/>
    <p:sldId id="311" r:id="rId20"/>
    <p:sldId id="312" r:id="rId21"/>
    <p:sldId id="286" r:id="rId22"/>
    <p:sldId id="318" r:id="rId23"/>
    <p:sldId id="292" r:id="rId24"/>
    <p:sldId id="315" r:id="rId25"/>
    <p:sldId id="316" r:id="rId26"/>
    <p:sldId id="317" r:id="rId27"/>
    <p:sldId id="326" r:id="rId28"/>
    <p:sldId id="293" r:id="rId29"/>
    <p:sldId id="319" r:id="rId30"/>
    <p:sldId id="282" r:id="rId31"/>
    <p:sldId id="272" r:id="rId32"/>
    <p:sldId id="325" r:id="rId33"/>
    <p:sldId id="321" r:id="rId34"/>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865"/>
    <a:srgbClr val="0000FF"/>
    <a:srgbClr val="E2E9E9"/>
    <a:srgbClr val="BFBFBF"/>
    <a:srgbClr val="0071C1"/>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56" autoAdjust="0"/>
    <p:restoredTop sz="94660" autoAdjust="0"/>
  </p:normalViewPr>
  <p:slideViewPr>
    <p:cSldViewPr snapToGrid="0">
      <p:cViewPr varScale="1">
        <p:scale>
          <a:sx n="94" d="100"/>
          <a:sy n="94" d="100"/>
        </p:scale>
        <p:origin x="-678" y="-96"/>
      </p:cViewPr>
      <p:guideLst>
        <p:guide orient="horz" pos="1626"/>
        <p:guide pos="2914"/>
      </p:guideLst>
    </p:cSldViewPr>
  </p:slideViewPr>
  <p:outlineViewPr>
    <p:cViewPr>
      <p:scale>
        <a:sx n="33" d="100"/>
        <a:sy n="33" d="100"/>
      </p:scale>
      <p:origin x="0" y="198"/>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FACBB1-1174-4432-BE6F-41B3ACC0B83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0490FA-BF50-4B16-B630-490134ED6E9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86A4963E-0D9B-45DC-9720-FEC0E036E7DC}" type="datetimeFigureOut">
              <a:rPr lang="zh-CN" altLang="en-US" smtClean="0"/>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3C1EF214-A2F4-4BB1-A3DC-69933A723F5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86A4963E-0D9B-45DC-9720-FEC0E036E7DC}" type="datetimeFigureOut">
              <a:rPr lang="zh-CN" altLang="en-US" smtClean="0"/>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3C1EF214-A2F4-4BB1-A3DC-69933A723F5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圆角矩形 6"/>
          <p:cNvSpPr/>
          <p:nvPr userDrawn="1"/>
        </p:nvSpPr>
        <p:spPr>
          <a:xfrm>
            <a:off x="0" y="4867274"/>
            <a:ext cx="7048500"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p>
        </p:txBody>
      </p:sp>
      <p:sp>
        <p:nvSpPr>
          <p:cNvPr id="9" name="圆角矩形 8"/>
          <p:cNvSpPr/>
          <p:nvPr userDrawn="1"/>
        </p:nvSpPr>
        <p:spPr>
          <a:xfrm>
            <a:off x="8124825" y="4867273"/>
            <a:ext cx="1019175"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p>
        </p:txBody>
      </p:sp>
      <p:sp>
        <p:nvSpPr>
          <p:cNvPr id="10" name="文本框 9"/>
          <p:cNvSpPr txBox="1"/>
          <p:nvPr userDrawn="1"/>
        </p:nvSpPr>
        <p:spPr>
          <a:xfrm>
            <a:off x="7058025" y="4843416"/>
            <a:ext cx="1050288" cy="300082"/>
          </a:xfrm>
          <a:prstGeom prst="rect">
            <a:avLst/>
          </a:prstGeom>
          <a:noFill/>
        </p:spPr>
        <p:txBody>
          <a:bodyPr wrap="none" rtlCol="0">
            <a:spAutoFit/>
          </a:bodyPr>
          <a:lstStyle/>
          <a:p>
            <a:r>
              <a:rPr lang="zh-CN" altLang="en-US" b="0" dirty="0">
                <a:solidFill>
                  <a:srgbClr val="314865"/>
                </a:solidFill>
                <a:latin typeface="微软雅黑" panose="020B0503020204020204" pitchFamily="34" charset="-122"/>
                <a:ea typeface="微软雅黑" panose="020B0503020204020204" pitchFamily="34" charset="-122"/>
              </a:rPr>
              <a:t>工业设计系</a:t>
            </a:r>
            <a:endParaRPr lang="zh-CN" altLang="en-US" b="0" dirty="0">
              <a:solidFill>
                <a:srgbClr val="314865"/>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2.xml"/><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30.jpe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43.jpe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image" Target="../media/image11.jpe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46.jpeg"/><Relationship Id="rId1" Type="http://schemas.openxmlformats.org/officeDocument/2006/relationships/image" Target="../media/image45.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47.jpeg"/><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p:nvPr/>
        </p:nvSpPr>
        <p:spPr>
          <a:xfrm>
            <a:off x="0" y="0"/>
            <a:ext cx="9144000" cy="51435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1" fmla="*/ 0 w 12192000"/>
              <a:gd name="connsiteY0-2" fmla="*/ 0 h 5943600"/>
              <a:gd name="connsiteX1-3" fmla="*/ 10000343 w 12192000"/>
              <a:gd name="connsiteY1-4" fmla="*/ 1233714 h 5943600"/>
              <a:gd name="connsiteX2-5" fmla="*/ 12192000 w 12192000"/>
              <a:gd name="connsiteY2-6" fmla="*/ 5943600 h 5943600"/>
              <a:gd name="connsiteX3-7" fmla="*/ 0 w 12192000"/>
              <a:gd name="connsiteY3-8" fmla="*/ 5943600 h 5943600"/>
              <a:gd name="connsiteX4-9" fmla="*/ 0 w 12192000"/>
              <a:gd name="connsiteY4-10" fmla="*/ 0 h 5943600"/>
              <a:gd name="connsiteX0-11" fmla="*/ 0 w 12192000"/>
              <a:gd name="connsiteY0-12" fmla="*/ 0 h 5943600"/>
              <a:gd name="connsiteX1-13" fmla="*/ 10537372 w 12192000"/>
              <a:gd name="connsiteY1-14" fmla="*/ 1623664 h 5943600"/>
              <a:gd name="connsiteX2-15" fmla="*/ 12192000 w 12192000"/>
              <a:gd name="connsiteY2-16" fmla="*/ 5943600 h 5943600"/>
              <a:gd name="connsiteX3-17" fmla="*/ 0 w 12192000"/>
              <a:gd name="connsiteY3-18" fmla="*/ 5943600 h 5943600"/>
              <a:gd name="connsiteX4-19" fmla="*/ 0 w 12192000"/>
              <a:gd name="connsiteY4-20" fmla="*/ 0 h 5943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等腰三角形 4"/>
          <p:cNvSpPr/>
          <p:nvPr/>
        </p:nvSpPr>
        <p:spPr>
          <a:xfrm>
            <a:off x="7037887" y="1400175"/>
            <a:ext cx="2111828" cy="3743326"/>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矩形 6"/>
          <p:cNvSpPr/>
          <p:nvPr/>
        </p:nvSpPr>
        <p:spPr>
          <a:xfrm>
            <a:off x="7851337" y="1"/>
            <a:ext cx="1292663" cy="664028"/>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1" fmla="*/ 0 w 1723550"/>
              <a:gd name="connsiteY0-2" fmla="*/ 0 h 885371"/>
              <a:gd name="connsiteX1-3" fmla="*/ 1723550 w 1723550"/>
              <a:gd name="connsiteY1-4" fmla="*/ 0 h 885371"/>
              <a:gd name="connsiteX2-5" fmla="*/ 1723550 w 1723550"/>
              <a:gd name="connsiteY2-6" fmla="*/ 885371 h 885371"/>
              <a:gd name="connsiteX3-7" fmla="*/ 1451428 w 1723550"/>
              <a:gd name="connsiteY3-8" fmla="*/ 275771 h 885371"/>
              <a:gd name="connsiteX4-9" fmla="*/ 0 w 1723550"/>
              <a:gd name="connsiteY4-10" fmla="*/ 0 h 8853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pic>
        <p:nvPicPr>
          <p:cNvPr id="2" name="图片 1"/>
          <p:cNvPicPr>
            <a:picLocks noChangeAspect="1"/>
          </p:cNvPicPr>
          <p:nvPr/>
        </p:nvPicPr>
        <p:blipFill>
          <a:blip r:embed="rId1"/>
          <a:stretch>
            <a:fillRect/>
          </a:stretch>
        </p:blipFill>
        <p:spPr>
          <a:xfrm>
            <a:off x="-486382" y="1556427"/>
            <a:ext cx="6980714" cy="793263"/>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231" y="3748752"/>
            <a:ext cx="745435" cy="745435"/>
          </a:xfrm>
          <a:prstGeom prst="rect">
            <a:avLst/>
          </a:prstGeom>
        </p:spPr>
      </p:pic>
      <p:pic>
        <p:nvPicPr>
          <p:cNvPr id="9" name="图片 8"/>
          <p:cNvPicPr>
            <a:picLocks noChangeAspect="1"/>
          </p:cNvPicPr>
          <p:nvPr/>
        </p:nvPicPr>
        <p:blipFill>
          <a:blip r:embed="rId3"/>
          <a:stretch>
            <a:fillRect/>
          </a:stretch>
        </p:blipFill>
        <p:spPr>
          <a:xfrm>
            <a:off x="1669666" y="3846443"/>
            <a:ext cx="2308477" cy="489455"/>
          </a:xfrm>
          <a:prstGeom prst="rect">
            <a:avLst/>
          </a:prstGeom>
        </p:spPr>
      </p:pic>
      <p:pic>
        <p:nvPicPr>
          <p:cNvPr id="10" name="图片 9"/>
          <p:cNvPicPr>
            <a:picLocks noChangeAspect="1"/>
          </p:cNvPicPr>
          <p:nvPr/>
        </p:nvPicPr>
        <p:blipFill>
          <a:blip r:embed="rId4"/>
          <a:stretch>
            <a:fillRect/>
          </a:stretch>
        </p:blipFill>
        <p:spPr>
          <a:xfrm>
            <a:off x="4099717" y="3874559"/>
            <a:ext cx="1408298" cy="493819"/>
          </a:xfrm>
          <a:prstGeom prst="rect">
            <a:avLst/>
          </a:prstGeom>
        </p:spPr>
      </p:pic>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21202076">
            <a:off x="6029436" y="1241144"/>
            <a:ext cx="2588443" cy="1617777"/>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Picture 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771444">
            <a:off x="5588424" y="2411739"/>
            <a:ext cx="3021970" cy="1610286"/>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3"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rot="21266145">
            <a:off x="5946789" y="3093385"/>
            <a:ext cx="2438192" cy="1625461"/>
          </a:xfrm>
          <a:prstGeom prst="rect">
            <a:avLst/>
          </a:prstGeom>
          <a:solidFill>
            <a:srgbClr val="0071C1"/>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360"/>
                                          </p:val>
                                        </p:tav>
                                        <p:tav tm="100000">
                                          <p:val>
                                            <p:fltVal val="0"/>
                                          </p:val>
                                        </p:tav>
                                      </p:tavLst>
                                    </p:anim>
                                    <p:animEffect transition="in" filter="fade">
                                      <p:cBhvr>
                                        <p:cTn id="10" dur="500"/>
                                        <p:tgtEl>
                                          <p:spTgt spid="11"/>
                                        </p:tgtEl>
                                      </p:cBhvr>
                                    </p:animEffect>
                                  </p:childTnLst>
                                </p:cTn>
                              </p:par>
                            </p:childTnLst>
                          </p:cTn>
                        </p:par>
                        <p:par>
                          <p:cTn id="11" fill="hold">
                            <p:stCondLst>
                              <p:cond delay="500"/>
                            </p:stCondLst>
                            <p:childTnLst>
                              <p:par>
                                <p:cTn id="12" presetID="6" presetClass="emph" presetSubtype="0" fill="hold" nodeType="afterEffect">
                                  <p:stCondLst>
                                    <p:cond delay="0"/>
                                  </p:stCondLst>
                                  <p:childTnLst>
                                    <p:animScale>
                                      <p:cBhvr>
                                        <p:cTn id="13" dur="2000" fill="hold"/>
                                        <p:tgtEl>
                                          <p:spTgt spid="11"/>
                                        </p:tgtEl>
                                      </p:cBhvr>
                                      <p:by x="75000" y="75000"/>
                                    </p:animScale>
                                  </p:childTnLst>
                                </p:cTn>
                              </p:par>
                              <p:par>
                                <p:cTn id="14" presetID="56" presetClass="path" presetSubtype="0" accel="50000" decel="50000" fill="hold" nodeType="withEffect">
                                  <p:stCondLst>
                                    <p:cond delay="250"/>
                                  </p:stCondLst>
                                  <p:childTnLst>
                                    <p:animMotion origin="layout" path="M 1.38889E-6 -1.85185E-6 L -0.04497 -0.17037 " pathEditMode="relative" rAng="0" ptsTypes="AA">
                                      <p:cBhvr>
                                        <p:cTn id="15" dur="750" fill="hold"/>
                                        <p:tgtEl>
                                          <p:spTgt spid="11"/>
                                        </p:tgtEl>
                                        <p:attrNameLst>
                                          <p:attrName>ppt_x</p:attrName>
                                          <p:attrName>ppt_y</p:attrName>
                                        </p:attrNameLst>
                                      </p:cBhvr>
                                      <p:rCtr x="-2257" y="-8519"/>
                                    </p:animMotion>
                                  </p:childTnLst>
                                </p:cTn>
                              </p:par>
                            </p:childTnLst>
                          </p:cTn>
                        </p:par>
                        <p:par>
                          <p:cTn id="16" fill="hold">
                            <p:stCondLst>
                              <p:cond delay="2500"/>
                            </p:stCondLst>
                            <p:childTnLst>
                              <p:par>
                                <p:cTn id="17" presetID="49" presetClass="entr" presetSubtype="0" decel="10000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360"/>
                                          </p:val>
                                        </p:tav>
                                        <p:tav tm="100000">
                                          <p:val>
                                            <p:fltVal val="0"/>
                                          </p:val>
                                        </p:tav>
                                      </p:tavLst>
                                    </p:anim>
                                    <p:animEffect transition="in" filter="fade">
                                      <p:cBhvr>
                                        <p:cTn id="22" dur="500"/>
                                        <p:tgtEl>
                                          <p:spTgt spid="12"/>
                                        </p:tgtEl>
                                      </p:cBhvr>
                                    </p:animEffect>
                                  </p:childTnLst>
                                </p:cTn>
                              </p:par>
                            </p:childTnLst>
                          </p:cTn>
                        </p:par>
                        <p:par>
                          <p:cTn id="23" fill="hold">
                            <p:stCondLst>
                              <p:cond delay="3000"/>
                            </p:stCondLst>
                            <p:childTnLst>
                              <p:par>
                                <p:cTn id="24" presetID="6" presetClass="emph" presetSubtype="0" fill="hold" nodeType="afterEffect">
                                  <p:stCondLst>
                                    <p:cond delay="0"/>
                                  </p:stCondLst>
                                  <p:childTnLst>
                                    <p:animScale>
                                      <p:cBhvr>
                                        <p:cTn id="25" dur="2000" fill="hold"/>
                                        <p:tgtEl>
                                          <p:spTgt spid="12"/>
                                        </p:tgtEl>
                                      </p:cBhvr>
                                      <p:by x="75000" y="75000"/>
                                    </p:animScale>
                                  </p:childTnLst>
                                </p:cTn>
                              </p:par>
                              <p:par>
                                <p:cTn id="26" presetID="56" presetClass="path" presetSubtype="0" accel="50000" decel="50000" fill="hold" nodeType="withEffect">
                                  <p:stCondLst>
                                    <p:cond delay="250"/>
                                  </p:stCondLst>
                                  <p:childTnLst>
                                    <p:animMotion origin="layout" path="M -4.72222E-6 -1.23457E-7 L -0.00625 -0.16019 " pathEditMode="relative" rAng="0" ptsTypes="AA">
                                      <p:cBhvr>
                                        <p:cTn id="27" dur="750" fill="hold"/>
                                        <p:tgtEl>
                                          <p:spTgt spid="12"/>
                                        </p:tgtEl>
                                        <p:attrNameLst>
                                          <p:attrName>ppt_x</p:attrName>
                                          <p:attrName>ppt_y</p:attrName>
                                        </p:attrNameLst>
                                      </p:cBhvr>
                                      <p:rCtr x="-313" y="-8025"/>
                                    </p:animMotion>
                                  </p:childTnLst>
                                </p:cTn>
                              </p:par>
                            </p:childTnLst>
                          </p:cTn>
                        </p:par>
                        <p:par>
                          <p:cTn id="28" fill="hold">
                            <p:stCondLst>
                              <p:cond delay="5000"/>
                            </p:stCondLst>
                            <p:childTnLst>
                              <p:par>
                                <p:cTn id="29" presetID="49" presetClass="entr" presetSubtype="0" decel="10000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360"/>
                                          </p:val>
                                        </p:tav>
                                        <p:tav tm="100000">
                                          <p:val>
                                            <p:fltVal val="0"/>
                                          </p:val>
                                        </p:tav>
                                      </p:tavLst>
                                    </p:anim>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老制度引发新问题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10" name="图片 9" descr="780057208006495709.jpg"/>
          <p:cNvPicPr>
            <a:picLocks noChangeAspect="1"/>
          </p:cNvPicPr>
          <p:nvPr/>
        </p:nvPicPr>
        <p:blipFill>
          <a:blip r:embed="rId2" cstate="print"/>
          <a:stretch>
            <a:fillRect/>
          </a:stretch>
        </p:blipFill>
        <p:spPr>
          <a:xfrm>
            <a:off x="1503680" y="949536"/>
            <a:ext cx="2854960" cy="3806614"/>
          </a:xfrm>
          <a:prstGeom prst="rect">
            <a:avLst/>
          </a:prstGeom>
        </p:spPr>
      </p:pic>
      <p:pic>
        <p:nvPicPr>
          <p:cNvPr id="19" name="图片 18" descr="2937622201687404.jpg"/>
          <p:cNvPicPr>
            <a:picLocks noChangeAspect="1"/>
          </p:cNvPicPr>
          <p:nvPr/>
        </p:nvPicPr>
        <p:blipFill>
          <a:blip r:embed="rId3"/>
          <a:stretch>
            <a:fillRect/>
          </a:stretch>
        </p:blipFill>
        <p:spPr>
          <a:xfrm>
            <a:off x="4754880" y="925830"/>
            <a:ext cx="2885440" cy="3847253"/>
          </a:xfrm>
          <a:prstGeom prst="rect">
            <a:avLst/>
          </a:prstGeom>
        </p:spPr>
      </p:pic>
      <p:sp>
        <p:nvSpPr>
          <p:cNvPr id="7" name="AutoShape 4"/>
          <p:cNvSpPr>
            <a:spLocks noChangeArrowheads="1"/>
          </p:cNvSpPr>
          <p:nvPr/>
        </p:nvSpPr>
        <p:spPr bwMode="gray">
          <a:xfrm>
            <a:off x="684337" y="1542779"/>
            <a:ext cx="473903" cy="2328181"/>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补偿金额过低</a:t>
            </a:r>
            <a:endPar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老制度引发新问题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16" name="图片 15" descr="劳动合同书.jpg"/>
          <p:cNvPicPr>
            <a:picLocks noChangeAspect="1"/>
          </p:cNvPicPr>
          <p:nvPr/>
        </p:nvPicPr>
        <p:blipFill>
          <a:blip r:embed="rId2"/>
          <a:stretch>
            <a:fillRect/>
          </a:stretch>
        </p:blipFill>
        <p:spPr>
          <a:xfrm>
            <a:off x="1290320" y="1158239"/>
            <a:ext cx="2519680" cy="3357407"/>
          </a:xfrm>
          <a:prstGeom prst="rect">
            <a:avLst/>
          </a:prstGeom>
        </p:spPr>
      </p:pic>
      <p:pic>
        <p:nvPicPr>
          <p:cNvPr id="12" name="图片 11" descr="微信图片_20180425222106.jpg"/>
          <p:cNvPicPr>
            <a:picLocks noChangeAspect="1"/>
          </p:cNvPicPr>
          <p:nvPr/>
        </p:nvPicPr>
        <p:blipFill>
          <a:blip r:embed="rId3"/>
          <a:stretch>
            <a:fillRect/>
          </a:stretch>
        </p:blipFill>
        <p:spPr>
          <a:xfrm>
            <a:off x="3964092" y="1148080"/>
            <a:ext cx="4511040" cy="3383280"/>
          </a:xfrm>
          <a:prstGeom prst="rect">
            <a:avLst/>
          </a:prstGeom>
        </p:spPr>
      </p:pic>
      <p:sp>
        <p:nvSpPr>
          <p:cNvPr id="7" name="AutoShape 4"/>
          <p:cNvSpPr>
            <a:spLocks noChangeArrowheads="1"/>
          </p:cNvSpPr>
          <p:nvPr/>
        </p:nvSpPr>
        <p:spPr bwMode="gray">
          <a:xfrm>
            <a:off x="684337" y="1542779"/>
            <a:ext cx="473903" cy="2328181"/>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就业安置不足</a:t>
            </a:r>
            <a:endPar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老制度引发新问题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17" name="Picture 2" descr="C:\Users\ThinkPad\Desktop\PPT\案例精选照片\征地告知书.jpg"/>
          <p:cNvPicPr>
            <a:picLocks noChangeAspect="1" noChangeArrowheads="1"/>
          </p:cNvPicPr>
          <p:nvPr/>
        </p:nvPicPr>
        <p:blipFill>
          <a:blip r:embed="rId2"/>
          <a:srcRect/>
          <a:stretch>
            <a:fillRect/>
          </a:stretch>
        </p:blipFill>
        <p:spPr bwMode="auto">
          <a:xfrm>
            <a:off x="4592320" y="973829"/>
            <a:ext cx="2865119" cy="3819405"/>
          </a:xfrm>
          <a:prstGeom prst="rect">
            <a:avLst/>
          </a:prstGeom>
          <a:noFill/>
        </p:spPr>
      </p:pic>
      <p:pic>
        <p:nvPicPr>
          <p:cNvPr id="19" name="图片 18" descr="微信图片_20180425221957.jpg"/>
          <p:cNvPicPr>
            <a:picLocks noChangeAspect="1"/>
          </p:cNvPicPr>
          <p:nvPr/>
        </p:nvPicPr>
        <p:blipFill>
          <a:blip r:embed="rId3"/>
          <a:stretch>
            <a:fillRect/>
          </a:stretch>
        </p:blipFill>
        <p:spPr>
          <a:xfrm>
            <a:off x="1441767" y="965199"/>
            <a:ext cx="2876233" cy="3834977"/>
          </a:xfrm>
          <a:prstGeom prst="rect">
            <a:avLst/>
          </a:prstGeom>
        </p:spPr>
      </p:pic>
      <p:sp>
        <p:nvSpPr>
          <p:cNvPr id="7" name="AutoShape 4"/>
          <p:cNvSpPr>
            <a:spLocks noChangeArrowheads="1"/>
          </p:cNvSpPr>
          <p:nvPr/>
        </p:nvSpPr>
        <p:spPr bwMode="gray">
          <a:xfrm>
            <a:off x="684337" y="1542779"/>
            <a:ext cx="473903" cy="2328181"/>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土地用途被改</a:t>
            </a:r>
            <a:endPar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老制度引发新问题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17" name="图片 16" descr="微信图片_20180425221904.jpg"/>
          <p:cNvPicPr>
            <a:picLocks noChangeAspect="1"/>
          </p:cNvPicPr>
          <p:nvPr/>
        </p:nvPicPr>
        <p:blipFill>
          <a:blip r:embed="rId2"/>
          <a:srcRect l="2894" t="3902" r="8670" b="4021"/>
          <a:stretch>
            <a:fillRect/>
          </a:stretch>
        </p:blipFill>
        <p:spPr>
          <a:xfrm>
            <a:off x="4815840" y="943804"/>
            <a:ext cx="2672080" cy="3709476"/>
          </a:xfrm>
          <a:prstGeom prst="rect">
            <a:avLst/>
          </a:prstGeom>
        </p:spPr>
      </p:pic>
      <p:pic>
        <p:nvPicPr>
          <p:cNvPr id="18" name="图片 17" descr="微信图片_20180425221926.jpg"/>
          <p:cNvPicPr>
            <a:picLocks noChangeAspect="1"/>
          </p:cNvPicPr>
          <p:nvPr/>
        </p:nvPicPr>
        <p:blipFill>
          <a:blip r:embed="rId3"/>
          <a:srcRect t="1376" r="4525" b="2180"/>
          <a:stretch>
            <a:fillRect/>
          </a:stretch>
        </p:blipFill>
        <p:spPr>
          <a:xfrm>
            <a:off x="1595120" y="955040"/>
            <a:ext cx="2753360" cy="3708400"/>
          </a:xfrm>
          <a:prstGeom prst="rect">
            <a:avLst/>
          </a:prstGeom>
        </p:spPr>
      </p:pic>
      <p:sp>
        <p:nvSpPr>
          <p:cNvPr id="7" name="AutoShape 4"/>
          <p:cNvSpPr>
            <a:spLocks noChangeArrowheads="1"/>
          </p:cNvSpPr>
          <p:nvPr/>
        </p:nvSpPr>
        <p:spPr bwMode="gray">
          <a:xfrm>
            <a:off x="684337" y="1542779"/>
            <a:ext cx="473903" cy="2328181"/>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忽视民众意愿</a:t>
            </a:r>
            <a:endPar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紧紧压住的锅盖</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sp>
        <p:nvSpPr>
          <p:cNvPr id="8" name="AutoShape 4"/>
          <p:cNvSpPr>
            <a:spLocks noChangeArrowheads="1"/>
          </p:cNvSpPr>
          <p:nvPr/>
        </p:nvSpPr>
        <p:spPr bwMode="gray">
          <a:xfrm>
            <a:off x="382905" y="1097280"/>
            <a:ext cx="4819015" cy="318008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fontAlgn="base">
              <a:spcBef>
                <a:spcPct val="0"/>
              </a:spcBef>
              <a:spcAft>
                <a:spcPct val="0"/>
              </a:spcAft>
              <a:defRPr/>
            </a:pPr>
            <a:r>
              <a:rPr lang="zh-CN" altLang="en-US" sz="2400" b="1"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冲突爆发：</a:t>
            </a:r>
            <a:r>
              <a:rPr lang="en-US" altLang="zh-CN"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2016</a:t>
            </a:r>
            <a:r>
              <a:rPr lang="zh-CN" altLang="en-US"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年至</a:t>
            </a:r>
            <a:r>
              <a:rPr lang="en-US" altLang="zh-CN"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2017</a:t>
            </a:r>
            <a:r>
              <a:rPr lang="zh-CN" altLang="en-US"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年</a:t>
            </a:r>
            <a:r>
              <a:rPr lang="en-US" altLang="zh-CN"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10</a:t>
            </a:r>
            <a:r>
              <a:rPr lang="zh-CN" altLang="en-US"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月，天泉小镇部分村民的越级到省市级的信访共</a:t>
            </a:r>
            <a:r>
              <a:rPr lang="en-US" altLang="zh-CN" sz="2400" b="1"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12</a:t>
            </a:r>
            <a:r>
              <a:rPr lang="zh-CN" altLang="en-US"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次，最多的一次有</a:t>
            </a:r>
            <a:r>
              <a:rPr lang="en-US" altLang="zh-CN" sz="2400" b="1"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60</a:t>
            </a:r>
            <a:r>
              <a:rPr lang="zh-CN" altLang="en-US"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余人同时到南京集访。</a:t>
            </a:r>
            <a:endParaRPr lang="en-US" altLang="zh-CN"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endParaRPr>
          </a:p>
          <a:p>
            <a:pPr fontAlgn="base">
              <a:spcBef>
                <a:spcPct val="0"/>
              </a:spcBef>
              <a:spcAft>
                <a:spcPct val="0"/>
              </a:spcAft>
              <a:defRPr/>
            </a:pPr>
            <a:endParaRPr lang="en-US" altLang="zh-CN"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endParaRPr>
          </a:p>
          <a:p>
            <a:pPr fontAlgn="base">
              <a:spcBef>
                <a:spcPct val="0"/>
              </a:spcBef>
              <a:spcAft>
                <a:spcPct val="0"/>
              </a:spcAft>
              <a:defRPr/>
            </a:pPr>
            <a:r>
              <a:rPr lang="zh-CN" altLang="en-US"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仅</a:t>
            </a:r>
            <a:r>
              <a:rPr lang="en-US" altLang="zh-CN"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2017</a:t>
            </a:r>
            <a:r>
              <a:rPr lang="zh-CN" altLang="en-US"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年</a:t>
            </a:r>
            <a:r>
              <a:rPr lang="en-US" altLang="zh-CN"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7</a:t>
            </a:r>
            <a:r>
              <a:rPr lang="zh-CN" altLang="en-US"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8</a:t>
            </a:r>
            <a:r>
              <a:rPr lang="zh-CN" altLang="en-US"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9</a:t>
            </a:r>
            <a:r>
              <a:rPr lang="zh-CN" altLang="en-US"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三个月，就发生越级信访</a:t>
            </a:r>
            <a:r>
              <a:rPr lang="en-US" altLang="zh-CN" sz="2400" b="1" kern="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5</a:t>
            </a:r>
            <a:r>
              <a:rPr lang="zh-CN" altLang="en-US"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次。</a:t>
            </a:r>
            <a:endParaRPr lang="zh-CN" altLang="zh-CN" sz="24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6" name="图片 5" descr="879d8a8e5bbfa641ab126e554e70d670_.jpg"/>
          <p:cNvPicPr>
            <a:picLocks noChangeAspect="1"/>
          </p:cNvPicPr>
          <p:nvPr/>
        </p:nvPicPr>
        <p:blipFill>
          <a:blip r:embed="rId2" cstate="print"/>
          <a:srcRect l="5906" r="3150" b="234"/>
          <a:stretch>
            <a:fillRect/>
          </a:stretch>
        </p:blipFill>
        <p:spPr>
          <a:xfrm rot="16200000">
            <a:off x="5949317" y="920117"/>
            <a:ext cx="2346960" cy="343280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98"/>
          <p:cNvSpPr>
            <a:spLocks noChangeArrowheads="1"/>
          </p:cNvSpPr>
          <p:nvPr/>
        </p:nvSpPr>
        <p:spPr bwMode="auto">
          <a:xfrm>
            <a:off x="3051051" y="1484186"/>
            <a:ext cx="1529994" cy="1521082"/>
          </a:xfrm>
          <a:prstGeom prst="ellipse">
            <a:avLst/>
          </a:prstGeom>
          <a:solidFill>
            <a:srgbClr val="314865"/>
          </a:solidFill>
          <a:ln w="25400">
            <a:solidFill>
              <a:srgbClr val="E2E9E9"/>
            </a:solidFill>
          </a:ln>
        </p:spPr>
        <p:txBody>
          <a:bodyPr vert="horz" wrap="square" lIns="82296" tIns="41148" rIns="82296" bIns="41148" numCol="1" anchor="t" anchorCtr="0" compatLnSpc="1"/>
          <a:lstStyle/>
          <a:p>
            <a:pPr defTabSz="822960">
              <a:defRPr/>
            </a:pPr>
            <a:endParaRPr lang="zh-CN" altLang="en-US" sz="1620" kern="0">
              <a:solidFill>
                <a:schemeClr val="bg2">
                  <a:lumMod val="10000"/>
                </a:schemeClr>
              </a:solidFill>
              <a:latin typeface="Calibri" panose="020F0502020204030204"/>
              <a:ea typeface="微软雅黑" panose="020B0503020204020204" pitchFamily="34" charset="-122"/>
            </a:endParaRPr>
          </a:p>
        </p:txBody>
      </p:sp>
      <p:sp>
        <p:nvSpPr>
          <p:cNvPr id="11" name="TextBox 27"/>
          <p:cNvSpPr txBox="1"/>
          <p:nvPr/>
        </p:nvSpPr>
        <p:spPr>
          <a:xfrm>
            <a:off x="3258185" y="1919783"/>
            <a:ext cx="97635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村民</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Oval 101"/>
          <p:cNvSpPr>
            <a:spLocks noChangeArrowheads="1"/>
          </p:cNvSpPr>
          <p:nvPr/>
        </p:nvSpPr>
        <p:spPr bwMode="auto">
          <a:xfrm>
            <a:off x="4191000" y="1353333"/>
            <a:ext cx="1920404" cy="1892439"/>
          </a:xfrm>
          <a:prstGeom prst="ellipse">
            <a:avLst/>
          </a:prstGeom>
          <a:solidFill>
            <a:srgbClr val="E2E9E9"/>
          </a:solidFill>
          <a:ln w="19050">
            <a:solidFill>
              <a:schemeClr val="bg1"/>
            </a:solidFill>
          </a:ln>
        </p:spPr>
        <p:txBody>
          <a:bodyPr vert="horz" wrap="square" lIns="82296" tIns="41148" rIns="82296" bIns="41148" numCol="1" anchor="t" anchorCtr="0" compatLnSpc="1"/>
          <a:lstStyle/>
          <a:p>
            <a:endParaRPr lang="zh-CN" altLang="en-US" sz="1620" dirty="0">
              <a:solidFill>
                <a:schemeClr val="bg2">
                  <a:lumMod val="10000"/>
                </a:schemeClr>
              </a:solidFill>
              <a:latin typeface="Calibri" panose="020F0502020204030204"/>
              <a:ea typeface="微软雅黑" panose="020B0503020204020204" pitchFamily="34" charset="-122"/>
            </a:endParaRPr>
          </a:p>
        </p:txBody>
      </p:sp>
      <p:sp>
        <p:nvSpPr>
          <p:cNvPr id="20" name="Oval 98"/>
          <p:cNvSpPr>
            <a:spLocks noChangeArrowheads="1"/>
          </p:cNvSpPr>
          <p:nvPr/>
        </p:nvSpPr>
        <p:spPr bwMode="auto">
          <a:xfrm>
            <a:off x="3563190" y="2464620"/>
            <a:ext cx="1529994" cy="1521082"/>
          </a:xfrm>
          <a:prstGeom prst="ellipse">
            <a:avLst/>
          </a:prstGeom>
          <a:solidFill>
            <a:srgbClr val="314865"/>
          </a:solidFill>
          <a:ln w="25400">
            <a:solidFill>
              <a:srgbClr val="E2E9E9"/>
            </a:solidFill>
          </a:ln>
        </p:spPr>
        <p:txBody>
          <a:bodyPr vert="horz" wrap="square" lIns="82296" tIns="41148" rIns="82296" bIns="41148" numCol="1" anchor="t" anchorCtr="0" compatLnSpc="1"/>
          <a:lstStyle/>
          <a:p>
            <a:pPr defTabSz="822960">
              <a:defRPr/>
            </a:pPr>
            <a:endParaRPr lang="zh-CN" altLang="en-US" sz="1620" kern="0">
              <a:solidFill>
                <a:schemeClr val="bg2">
                  <a:lumMod val="10000"/>
                </a:schemeClr>
              </a:solidFill>
              <a:latin typeface="Calibri" panose="020F0502020204030204"/>
              <a:ea typeface="微软雅黑" panose="020B0503020204020204" pitchFamily="34" charset="-122"/>
            </a:endParaRPr>
          </a:p>
        </p:txBody>
      </p:sp>
      <p:sp>
        <p:nvSpPr>
          <p:cNvPr id="13" name="TextBox 29"/>
          <p:cNvSpPr txBox="1"/>
          <p:nvPr/>
        </p:nvSpPr>
        <p:spPr>
          <a:xfrm>
            <a:off x="4602821" y="1901747"/>
            <a:ext cx="1118173" cy="646331"/>
          </a:xfrm>
          <a:prstGeom prst="rect">
            <a:avLst/>
          </a:prstGeom>
          <a:noFill/>
        </p:spPr>
        <p:txBody>
          <a:bodyPr wrap="square" rtlCol="0">
            <a:spAutoFit/>
          </a:bodyPr>
          <a:lstStyle/>
          <a:p>
            <a:r>
              <a:rPr lang="zh-CN" altLang="en-US" sz="3600" b="1" dirty="0">
                <a:solidFill>
                  <a:srgbClr val="314865"/>
                </a:solidFill>
                <a:latin typeface="微软雅黑" panose="020B0503020204020204" pitchFamily="34" charset="-122"/>
                <a:ea typeface="微软雅黑" panose="020B0503020204020204" pitchFamily="34" charset="-122"/>
              </a:rPr>
              <a:t>政府</a:t>
            </a:r>
            <a:endParaRPr lang="zh-CN" altLang="en-US" sz="3600" b="1" dirty="0">
              <a:solidFill>
                <a:srgbClr val="314865"/>
              </a:solidFill>
              <a:latin typeface="微软雅黑" panose="020B0503020204020204" pitchFamily="34" charset="-122"/>
              <a:ea typeface="微软雅黑" panose="020B0503020204020204" pitchFamily="34" charset="-122"/>
            </a:endParaRPr>
          </a:p>
        </p:txBody>
      </p:sp>
      <p:sp>
        <p:nvSpPr>
          <p:cNvPr id="21" name="TextBox 27"/>
          <p:cNvSpPr txBox="1"/>
          <p:nvPr/>
        </p:nvSpPr>
        <p:spPr>
          <a:xfrm>
            <a:off x="3816048" y="2889307"/>
            <a:ext cx="1133470"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企业</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2"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利益主体各执一词</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TextBox 25"/>
          <p:cNvSpPr txBox="1"/>
          <p:nvPr/>
        </p:nvSpPr>
        <p:spPr>
          <a:xfrm>
            <a:off x="1557971" y="1341163"/>
            <a:ext cx="1387463" cy="879087"/>
          </a:xfrm>
          <a:prstGeom prst="rect">
            <a:avLst/>
          </a:prstGeom>
          <a:noFill/>
        </p:spPr>
        <p:txBody>
          <a:bodyPr wrap="square" rtlCol="0">
            <a:spAutoFit/>
          </a:bodyPr>
          <a:lstStyle/>
          <a:p>
            <a:pPr>
              <a:lnSpc>
                <a:spcPct val="150000"/>
              </a:lnSpc>
            </a:pPr>
            <a:r>
              <a:rPr lang="zh-CN" altLang="en-US" sz="1800" b="1" dirty="0">
                <a:solidFill>
                  <a:schemeClr val="bg2">
                    <a:lumMod val="10000"/>
                  </a:schemeClr>
                </a:solidFill>
                <a:latin typeface="Calibri" panose="020F0502020204030204"/>
                <a:ea typeface="微软雅黑" panose="020B0503020204020204" pitchFamily="34" charset="-122"/>
              </a:rPr>
              <a:t>自身利益受到严重侵害</a:t>
            </a:r>
            <a:endParaRPr lang="zh-CN" altLang="en-US" sz="1800" b="1" dirty="0">
              <a:solidFill>
                <a:schemeClr val="bg2">
                  <a:lumMod val="10000"/>
                </a:schemeClr>
              </a:solidFill>
              <a:latin typeface="Calibri" panose="020F0502020204030204"/>
              <a:ea typeface="微软雅黑" panose="020B0503020204020204" pitchFamily="34" charset="-122"/>
            </a:endParaRPr>
          </a:p>
        </p:txBody>
      </p:sp>
      <p:cxnSp>
        <p:nvCxnSpPr>
          <p:cNvPr id="12" name="直接箭头连接符 11"/>
          <p:cNvCxnSpPr/>
          <p:nvPr/>
        </p:nvCxnSpPr>
        <p:spPr>
          <a:xfrm flipH="1">
            <a:off x="1452353" y="2305552"/>
            <a:ext cx="1598698" cy="0"/>
          </a:xfrm>
          <a:prstGeom prst="straightConnector1">
            <a:avLst/>
          </a:prstGeom>
          <a:noFill/>
          <a:ln w="9525" cap="flat" cmpd="sng" algn="ctr">
            <a:solidFill>
              <a:srgbClr val="C00000"/>
            </a:solidFill>
            <a:prstDash val="solid"/>
            <a:tailEnd type="arrow"/>
          </a:ln>
          <a:effectLst/>
        </p:spPr>
      </p:cxnSp>
      <p:cxnSp>
        <p:nvCxnSpPr>
          <p:cNvPr id="14" name="直接箭头连接符 13"/>
          <p:cNvCxnSpPr/>
          <p:nvPr/>
        </p:nvCxnSpPr>
        <p:spPr>
          <a:xfrm>
            <a:off x="6111404" y="2305552"/>
            <a:ext cx="1464385" cy="0"/>
          </a:xfrm>
          <a:prstGeom prst="straightConnector1">
            <a:avLst/>
          </a:prstGeom>
          <a:noFill/>
          <a:ln w="9525" cap="flat" cmpd="sng" algn="ctr">
            <a:solidFill>
              <a:srgbClr val="C00000"/>
            </a:solidFill>
            <a:prstDash val="solid"/>
            <a:tailEnd type="arrow"/>
          </a:ln>
          <a:effectLst/>
        </p:spPr>
      </p:cxnSp>
      <p:sp>
        <p:nvSpPr>
          <p:cNvPr id="16" name="TextBox 21"/>
          <p:cNvSpPr txBox="1"/>
          <p:nvPr/>
        </p:nvSpPr>
        <p:spPr>
          <a:xfrm>
            <a:off x="6045482" y="1341163"/>
            <a:ext cx="1387463" cy="879087"/>
          </a:xfrm>
          <a:prstGeom prst="rect">
            <a:avLst/>
          </a:prstGeom>
          <a:noFill/>
        </p:spPr>
        <p:txBody>
          <a:bodyPr wrap="square" rtlCol="0">
            <a:spAutoFit/>
          </a:bodyPr>
          <a:lstStyle/>
          <a:p>
            <a:pPr>
              <a:lnSpc>
                <a:spcPct val="150000"/>
              </a:lnSpc>
            </a:pPr>
            <a:r>
              <a:rPr lang="zh-CN" altLang="en-US" sz="1800" b="1" dirty="0">
                <a:solidFill>
                  <a:schemeClr val="bg2">
                    <a:lumMod val="10000"/>
                  </a:schemeClr>
                </a:solidFill>
                <a:latin typeface="Calibri" panose="020F0502020204030204"/>
                <a:ea typeface="微软雅黑" panose="020B0503020204020204" pitchFamily="34" charset="-122"/>
              </a:rPr>
              <a:t>发展难、</a:t>
            </a:r>
            <a:endParaRPr lang="en-US" altLang="zh-CN" sz="1800" b="1" dirty="0">
              <a:solidFill>
                <a:schemeClr val="bg2">
                  <a:lumMod val="10000"/>
                </a:schemeClr>
              </a:solidFill>
              <a:latin typeface="Calibri" panose="020F0502020204030204"/>
              <a:ea typeface="微软雅黑" panose="020B0503020204020204" pitchFamily="34" charset="-122"/>
            </a:endParaRPr>
          </a:p>
          <a:p>
            <a:pPr>
              <a:lnSpc>
                <a:spcPct val="150000"/>
              </a:lnSpc>
            </a:pPr>
            <a:r>
              <a:rPr lang="zh-CN" altLang="en-US" sz="1800" b="1" dirty="0">
                <a:solidFill>
                  <a:schemeClr val="bg2">
                    <a:lumMod val="10000"/>
                  </a:schemeClr>
                </a:solidFill>
                <a:latin typeface="Calibri" panose="020F0502020204030204"/>
                <a:ea typeface="微软雅黑" panose="020B0503020204020204" pitchFamily="34" charset="-122"/>
              </a:rPr>
              <a:t>维稳更难</a:t>
            </a:r>
            <a:endParaRPr lang="zh-CN" altLang="en-US" sz="1800" b="1" dirty="0">
              <a:solidFill>
                <a:schemeClr val="bg2">
                  <a:lumMod val="10000"/>
                </a:schemeClr>
              </a:solidFill>
              <a:latin typeface="Calibri" panose="020F0502020204030204"/>
              <a:ea typeface="微软雅黑" panose="020B0503020204020204" pitchFamily="34" charset="-122"/>
            </a:endParaRPr>
          </a:p>
        </p:txBody>
      </p:sp>
      <p:cxnSp>
        <p:nvCxnSpPr>
          <p:cNvPr id="17" name="直接箭头连接符 16"/>
          <p:cNvCxnSpPr/>
          <p:nvPr/>
        </p:nvCxnSpPr>
        <p:spPr>
          <a:xfrm>
            <a:off x="4342791" y="3911176"/>
            <a:ext cx="5942" cy="891766"/>
          </a:xfrm>
          <a:prstGeom prst="straightConnector1">
            <a:avLst/>
          </a:prstGeom>
          <a:noFill/>
          <a:ln w="9525" cap="flat" cmpd="sng" algn="ctr">
            <a:solidFill>
              <a:srgbClr val="C00000"/>
            </a:solidFill>
            <a:prstDash val="solid"/>
            <a:tailEnd type="arrow"/>
          </a:ln>
          <a:effectLst/>
        </p:spPr>
      </p:cxnSp>
      <p:sp>
        <p:nvSpPr>
          <p:cNvPr id="18" name="TextBox 23"/>
          <p:cNvSpPr txBox="1"/>
          <p:nvPr/>
        </p:nvSpPr>
        <p:spPr>
          <a:xfrm>
            <a:off x="4431100" y="4077761"/>
            <a:ext cx="2066526" cy="401264"/>
          </a:xfrm>
          <a:prstGeom prst="rect">
            <a:avLst/>
          </a:prstGeom>
          <a:noFill/>
        </p:spPr>
        <p:txBody>
          <a:bodyPr wrap="square" rtlCol="0">
            <a:spAutoFit/>
          </a:bodyPr>
          <a:lstStyle/>
          <a:p>
            <a:pPr>
              <a:lnSpc>
                <a:spcPct val="120000"/>
              </a:lnSpc>
            </a:pPr>
            <a:r>
              <a:rPr lang="zh-CN" altLang="en-US" sz="1800" b="1" dirty="0">
                <a:solidFill>
                  <a:schemeClr val="bg2">
                    <a:lumMod val="10000"/>
                  </a:schemeClr>
                </a:solidFill>
                <a:latin typeface="Calibri" panose="020F0502020204030204"/>
                <a:ea typeface="微软雅黑" panose="020B0503020204020204" pitchFamily="34" charset="-122"/>
              </a:rPr>
              <a:t>发展路上阻碍重重</a:t>
            </a:r>
            <a:endParaRPr lang="en-US" altLang="zh-CN" sz="1800" b="1" dirty="0">
              <a:solidFill>
                <a:schemeClr val="bg2">
                  <a:lumMod val="10000"/>
                </a:schemeClr>
              </a:solidFill>
              <a:latin typeface="Calibri" panose="020F0502020204030204"/>
              <a:ea typeface="微软雅黑" panose="020B0503020204020204" pitchFamily="34" charset="-122"/>
            </a:endParaRPr>
          </a:p>
        </p:txBody>
      </p:sp>
      <p:pic>
        <p:nvPicPr>
          <p:cNvPr id="24" name="图片 23"/>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7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par>
                                <p:cTn id="14" presetID="49" presetClass="entr" presetSubtype="0" decel="100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250" fill="hold"/>
                                        <p:tgtEl>
                                          <p:spTgt spid="13"/>
                                        </p:tgtEl>
                                        <p:attrNameLst>
                                          <p:attrName>ppt_w</p:attrName>
                                        </p:attrNameLst>
                                      </p:cBhvr>
                                      <p:tavLst>
                                        <p:tav tm="0">
                                          <p:val>
                                            <p:fltVal val="0"/>
                                          </p:val>
                                        </p:tav>
                                        <p:tav tm="100000">
                                          <p:val>
                                            <p:strVal val="#ppt_w"/>
                                          </p:val>
                                        </p:tav>
                                      </p:tavLst>
                                    </p:anim>
                                    <p:anim calcmode="lin" valueType="num">
                                      <p:cBhvr>
                                        <p:cTn id="17" dur="250" fill="hold"/>
                                        <p:tgtEl>
                                          <p:spTgt spid="13"/>
                                        </p:tgtEl>
                                        <p:attrNameLst>
                                          <p:attrName>ppt_h</p:attrName>
                                        </p:attrNameLst>
                                      </p:cBhvr>
                                      <p:tavLst>
                                        <p:tav tm="0">
                                          <p:val>
                                            <p:fltVal val="0"/>
                                          </p:val>
                                        </p:tav>
                                        <p:tav tm="100000">
                                          <p:val>
                                            <p:strVal val="#ppt_h"/>
                                          </p:val>
                                        </p:tav>
                                      </p:tavLst>
                                    </p:anim>
                                    <p:anim calcmode="lin" valueType="num">
                                      <p:cBhvr>
                                        <p:cTn id="18" dur="250" fill="hold"/>
                                        <p:tgtEl>
                                          <p:spTgt spid="13"/>
                                        </p:tgtEl>
                                        <p:attrNameLst>
                                          <p:attrName>style.rotation</p:attrName>
                                        </p:attrNameLst>
                                      </p:cBhvr>
                                      <p:tavLst>
                                        <p:tav tm="0">
                                          <p:val>
                                            <p:fltVal val="360"/>
                                          </p:val>
                                        </p:tav>
                                        <p:tav tm="100000">
                                          <p:val>
                                            <p:fltVal val="0"/>
                                          </p:val>
                                        </p:tav>
                                      </p:tavLst>
                                    </p:anim>
                                    <p:animEffect transition="in" filter="fade">
                                      <p:cBhvr>
                                        <p:cTn id="19" dur="250"/>
                                        <p:tgtEl>
                                          <p:spTgt spid="13"/>
                                        </p:tgtEl>
                                      </p:cBhvr>
                                    </p:animEffect>
                                  </p:childTnLst>
                                </p:cTn>
                              </p:par>
                            </p:childTnLst>
                          </p:cTn>
                        </p:par>
                        <p:par>
                          <p:cTn id="20" fill="hold">
                            <p:stCondLst>
                              <p:cond delay="1750"/>
                            </p:stCondLst>
                            <p:childTnLst>
                              <p:par>
                                <p:cTn id="21" presetID="53" presetClass="entr" presetSubtype="16"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2250"/>
                            </p:stCondLst>
                            <p:childTnLst>
                              <p:par>
                                <p:cTn id="27" presetID="49" presetClass="entr" presetSubtype="0" decel="100000" fill="hold" grpId="0" nodeType="afterEffect">
                                  <p:stCondLst>
                                    <p:cond delay="250"/>
                                  </p:stCondLst>
                                  <p:childTnLst>
                                    <p:set>
                                      <p:cBhvr>
                                        <p:cTn id="28" dur="1" fill="hold">
                                          <p:stCondLst>
                                            <p:cond delay="0"/>
                                          </p:stCondLst>
                                        </p:cTn>
                                        <p:tgtEl>
                                          <p:spTgt spid="21"/>
                                        </p:tgtEl>
                                        <p:attrNameLst>
                                          <p:attrName>style.visibility</p:attrName>
                                        </p:attrNameLst>
                                      </p:cBhvr>
                                      <p:to>
                                        <p:strVal val="visible"/>
                                      </p:to>
                                    </p:set>
                                    <p:anim calcmode="lin" valueType="num">
                                      <p:cBhvr>
                                        <p:cTn id="29" dur="250" fill="hold"/>
                                        <p:tgtEl>
                                          <p:spTgt spid="21"/>
                                        </p:tgtEl>
                                        <p:attrNameLst>
                                          <p:attrName>ppt_w</p:attrName>
                                        </p:attrNameLst>
                                      </p:cBhvr>
                                      <p:tavLst>
                                        <p:tav tm="0">
                                          <p:val>
                                            <p:fltVal val="0"/>
                                          </p:val>
                                        </p:tav>
                                        <p:tav tm="100000">
                                          <p:val>
                                            <p:strVal val="#ppt_w"/>
                                          </p:val>
                                        </p:tav>
                                      </p:tavLst>
                                    </p:anim>
                                    <p:anim calcmode="lin" valueType="num">
                                      <p:cBhvr>
                                        <p:cTn id="30" dur="250" fill="hold"/>
                                        <p:tgtEl>
                                          <p:spTgt spid="21"/>
                                        </p:tgtEl>
                                        <p:attrNameLst>
                                          <p:attrName>ppt_h</p:attrName>
                                        </p:attrNameLst>
                                      </p:cBhvr>
                                      <p:tavLst>
                                        <p:tav tm="0">
                                          <p:val>
                                            <p:fltVal val="0"/>
                                          </p:val>
                                        </p:tav>
                                        <p:tav tm="100000">
                                          <p:val>
                                            <p:strVal val="#ppt_h"/>
                                          </p:val>
                                        </p:tav>
                                      </p:tavLst>
                                    </p:anim>
                                    <p:anim calcmode="lin" valueType="num">
                                      <p:cBhvr>
                                        <p:cTn id="31" dur="250" fill="hold"/>
                                        <p:tgtEl>
                                          <p:spTgt spid="21"/>
                                        </p:tgtEl>
                                        <p:attrNameLst>
                                          <p:attrName>style.rotation</p:attrName>
                                        </p:attrNameLst>
                                      </p:cBhvr>
                                      <p:tavLst>
                                        <p:tav tm="0">
                                          <p:val>
                                            <p:fltVal val="360"/>
                                          </p:val>
                                        </p:tav>
                                        <p:tav tm="100000">
                                          <p:val>
                                            <p:fltVal val="0"/>
                                          </p:val>
                                        </p:tav>
                                      </p:tavLst>
                                    </p:anim>
                                    <p:animEffect transition="in" filter="fade">
                                      <p:cBhvr>
                                        <p:cTn id="32" dur="250"/>
                                        <p:tgtEl>
                                          <p:spTgt spid="21"/>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animEffect transition="in" filter="fade">
                                      <p:cBhvr>
                                        <p:cTn id="38" dur="500"/>
                                        <p:tgtEl>
                                          <p:spTgt spid="2"/>
                                        </p:tgtEl>
                                      </p:cBhvr>
                                    </p:animEffect>
                                  </p:childTnLst>
                                </p:cTn>
                              </p:par>
                            </p:childTnLst>
                          </p:cTn>
                        </p:par>
                        <p:par>
                          <p:cTn id="39" fill="hold">
                            <p:stCondLst>
                              <p:cond delay="3500"/>
                            </p:stCondLst>
                            <p:childTnLst>
                              <p:par>
                                <p:cTn id="40" presetID="49" presetClass="entr" presetSubtype="0" decel="100000" fill="hold" grpId="0" nodeType="afterEffect">
                                  <p:stCondLst>
                                    <p:cond delay="5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 calcmode="lin" valueType="num">
                                      <p:cBhvr>
                                        <p:cTn id="44" dur="250" fill="hold"/>
                                        <p:tgtEl>
                                          <p:spTgt spid="11"/>
                                        </p:tgtEl>
                                        <p:attrNameLst>
                                          <p:attrName>style.rotation</p:attrName>
                                        </p:attrNameLst>
                                      </p:cBhvr>
                                      <p:tavLst>
                                        <p:tav tm="0">
                                          <p:val>
                                            <p:fltVal val="360"/>
                                          </p:val>
                                        </p:tav>
                                        <p:tav tm="100000">
                                          <p:val>
                                            <p:fltVal val="0"/>
                                          </p:val>
                                        </p:tav>
                                      </p:tavLst>
                                    </p:anim>
                                    <p:animEffect transition="in" filter="fade">
                                      <p:cBhvr>
                                        <p:cTn id="45" dur="250"/>
                                        <p:tgtEl>
                                          <p:spTgt spid="11"/>
                                        </p:tgtEl>
                                      </p:cBhvr>
                                    </p:animEffect>
                                  </p:childTnLst>
                                </p:cTn>
                              </p:par>
                            </p:childTnLst>
                          </p:cTn>
                        </p:par>
                        <p:par>
                          <p:cTn id="46" fill="hold">
                            <p:stCondLst>
                              <p:cond delay="4500"/>
                            </p:stCondLst>
                            <p:childTnLst>
                              <p:par>
                                <p:cTn id="47" presetID="22" presetClass="entr" presetSubtype="2" fill="hold" grpId="0" nodeType="afterEffect">
                                  <p:stCondLst>
                                    <p:cond delay="500"/>
                                  </p:stCondLst>
                                  <p:childTnLst>
                                    <p:set>
                                      <p:cBhvr>
                                        <p:cTn id="48" dur="1" fill="hold">
                                          <p:stCondLst>
                                            <p:cond delay="0"/>
                                          </p:stCondLst>
                                        </p:cTn>
                                        <p:tgtEl>
                                          <p:spTgt spid="10"/>
                                        </p:tgtEl>
                                        <p:attrNameLst>
                                          <p:attrName>style.visibility</p:attrName>
                                        </p:attrNameLst>
                                      </p:cBhvr>
                                      <p:to>
                                        <p:strVal val="visible"/>
                                      </p:to>
                                    </p:set>
                                    <p:animEffect transition="in" filter="wipe(right)">
                                      <p:cBhvr>
                                        <p:cTn id="49" dur="500"/>
                                        <p:tgtEl>
                                          <p:spTgt spid="10"/>
                                        </p:tgtEl>
                                      </p:cBhvr>
                                    </p:animEffect>
                                  </p:childTnLst>
                                </p:cTn>
                              </p:par>
                              <p:par>
                                <p:cTn id="50" presetID="22" presetClass="entr" presetSubtype="2"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right)">
                                      <p:cBhvr>
                                        <p:cTn id="52" dur="500"/>
                                        <p:tgtEl>
                                          <p:spTgt spid="12"/>
                                        </p:tgtEl>
                                      </p:cBhvr>
                                    </p:animEffect>
                                  </p:childTnLst>
                                </p:cTn>
                              </p:par>
                            </p:childTnLst>
                          </p:cTn>
                        </p:par>
                        <p:par>
                          <p:cTn id="53" fill="hold">
                            <p:stCondLst>
                              <p:cond delay="5500"/>
                            </p:stCondLst>
                            <p:childTnLst>
                              <p:par>
                                <p:cTn id="54" presetID="22" presetClass="entr" presetSubtype="1"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up)">
                                      <p:cBhvr>
                                        <p:cTn id="56" dur="500"/>
                                        <p:tgtEl>
                                          <p:spTgt spid="17"/>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right)">
                                      <p:cBhvr>
                                        <p:cTn id="59" dur="500"/>
                                        <p:tgtEl>
                                          <p:spTgt spid="18"/>
                                        </p:tgtEl>
                                      </p:cBhvr>
                                    </p:animEffect>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par>
                                <p:cTn id="64" presetID="22" presetClass="entr" presetSubtype="2" fill="hold" grpId="0" nodeType="withEffect">
                                  <p:stCondLst>
                                    <p:cond delay="250"/>
                                  </p:stCondLst>
                                  <p:childTnLst>
                                    <p:set>
                                      <p:cBhvr>
                                        <p:cTn id="65" dur="1" fill="hold">
                                          <p:stCondLst>
                                            <p:cond delay="0"/>
                                          </p:stCondLst>
                                        </p:cTn>
                                        <p:tgtEl>
                                          <p:spTgt spid="16"/>
                                        </p:tgtEl>
                                        <p:attrNameLst>
                                          <p:attrName>style.visibility</p:attrName>
                                        </p:attrNameLst>
                                      </p:cBhvr>
                                      <p:to>
                                        <p:strVal val="visible"/>
                                      </p:to>
                                    </p:set>
                                    <p:animEffect transition="in" filter="wipe(right)">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9" grpId="0" animBg="1"/>
      <p:bldP spid="20" grpId="0" animBg="1"/>
      <p:bldP spid="13" grpId="0"/>
      <p:bldP spid="21" grpId="0"/>
      <p:bldP spid="22" grpId="0" animBg="1"/>
      <p:bldP spid="10" grpId="0"/>
      <p:bldP spid="16"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98"/>
          <p:cNvSpPr>
            <a:spLocks noChangeArrowheads="1"/>
          </p:cNvSpPr>
          <p:nvPr/>
        </p:nvSpPr>
        <p:spPr bwMode="auto">
          <a:xfrm>
            <a:off x="1029211" y="1260666"/>
            <a:ext cx="1529994" cy="1521082"/>
          </a:xfrm>
          <a:prstGeom prst="ellipse">
            <a:avLst/>
          </a:prstGeom>
          <a:solidFill>
            <a:srgbClr val="314865"/>
          </a:solidFill>
          <a:ln w="25400">
            <a:solidFill>
              <a:srgbClr val="E2E9E9"/>
            </a:solidFill>
          </a:ln>
        </p:spPr>
        <p:txBody>
          <a:bodyPr vert="horz" wrap="square" lIns="82296" tIns="41148" rIns="82296" bIns="41148" numCol="1" anchor="t" anchorCtr="0" compatLnSpc="1"/>
          <a:lstStyle/>
          <a:p>
            <a:pPr defTabSz="822960">
              <a:defRPr/>
            </a:pPr>
            <a:endParaRPr lang="zh-CN" altLang="en-US" sz="1620" kern="0">
              <a:solidFill>
                <a:schemeClr val="bg2">
                  <a:lumMod val="10000"/>
                </a:schemeClr>
              </a:solidFill>
              <a:latin typeface="Calibri" panose="020F0502020204030204"/>
              <a:ea typeface="微软雅黑" panose="020B0503020204020204" pitchFamily="34" charset="-122"/>
            </a:endParaRPr>
          </a:p>
        </p:txBody>
      </p:sp>
      <p:sp>
        <p:nvSpPr>
          <p:cNvPr id="11" name="TextBox 27"/>
          <p:cNvSpPr txBox="1"/>
          <p:nvPr/>
        </p:nvSpPr>
        <p:spPr>
          <a:xfrm>
            <a:off x="1256665" y="1747063"/>
            <a:ext cx="97635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村民</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2"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利益主体各执一词</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26" name="图片 25" descr="微信图片_20180425221752.jpg"/>
          <p:cNvPicPr>
            <a:picLocks noChangeAspect="1"/>
          </p:cNvPicPr>
          <p:nvPr/>
        </p:nvPicPr>
        <p:blipFill>
          <a:blip r:embed="rId2"/>
          <a:stretch>
            <a:fillRect/>
          </a:stretch>
        </p:blipFill>
        <p:spPr>
          <a:xfrm>
            <a:off x="3281680" y="927946"/>
            <a:ext cx="2885440" cy="3847253"/>
          </a:xfrm>
          <a:prstGeom prst="rect">
            <a:avLst/>
          </a:prstGeom>
        </p:spPr>
      </p:pic>
      <p:sp>
        <p:nvSpPr>
          <p:cNvPr id="27" name="AutoShape 4"/>
          <p:cNvSpPr>
            <a:spLocks noChangeArrowheads="1"/>
          </p:cNvSpPr>
          <p:nvPr/>
        </p:nvSpPr>
        <p:spPr bwMode="gray">
          <a:xfrm>
            <a:off x="6627302" y="1249680"/>
            <a:ext cx="494858" cy="311912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rgbClr val="314865"/>
                </a:solidFill>
                <a:latin typeface="微软雅黑" panose="020B0503020204020204" pitchFamily="34" charset="-122"/>
                <a:ea typeface="微软雅黑" panose="020B0503020204020204" pitchFamily="34" charset="-122"/>
                <a:cs typeface="宋体" panose="02010600030101010101" pitchFamily="2" charset="-122"/>
              </a:rPr>
              <a:t>小组成员倾听群众心声</a:t>
            </a:r>
            <a:endParaRPr lang="zh-CN" altLang="zh-CN" sz="20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49" presetClass="entr" presetSubtype="0" decel="100000" fill="hold" grpId="0" nodeType="afterEffect">
                                  <p:stCondLst>
                                    <p:cond delay="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250" fill="hold"/>
                                        <p:tgtEl>
                                          <p:spTgt spid="11"/>
                                        </p:tgtEl>
                                        <p:attrNameLst>
                                          <p:attrName>ppt_w</p:attrName>
                                        </p:attrNameLst>
                                      </p:cBhvr>
                                      <p:tavLst>
                                        <p:tav tm="0">
                                          <p:val>
                                            <p:fltVal val="0"/>
                                          </p:val>
                                        </p:tav>
                                        <p:tav tm="100000">
                                          <p:val>
                                            <p:strVal val="#ppt_w"/>
                                          </p:val>
                                        </p:tav>
                                      </p:tavLst>
                                    </p:anim>
                                    <p:anim calcmode="lin" valueType="num">
                                      <p:cBhvr>
                                        <p:cTn id="18" dur="250" fill="hold"/>
                                        <p:tgtEl>
                                          <p:spTgt spid="11"/>
                                        </p:tgtEl>
                                        <p:attrNameLst>
                                          <p:attrName>ppt_h</p:attrName>
                                        </p:attrNameLst>
                                      </p:cBhvr>
                                      <p:tavLst>
                                        <p:tav tm="0">
                                          <p:val>
                                            <p:fltVal val="0"/>
                                          </p:val>
                                        </p:tav>
                                        <p:tav tm="100000">
                                          <p:val>
                                            <p:strVal val="#ppt_h"/>
                                          </p:val>
                                        </p:tav>
                                      </p:tavLst>
                                    </p:anim>
                                    <p:anim calcmode="lin" valueType="num">
                                      <p:cBhvr>
                                        <p:cTn id="19" dur="250" fill="hold"/>
                                        <p:tgtEl>
                                          <p:spTgt spid="11"/>
                                        </p:tgtEl>
                                        <p:attrNameLst>
                                          <p:attrName>style.rotation</p:attrName>
                                        </p:attrNameLst>
                                      </p:cBhvr>
                                      <p:tavLst>
                                        <p:tav tm="0">
                                          <p:val>
                                            <p:fltVal val="360"/>
                                          </p:val>
                                        </p:tav>
                                        <p:tav tm="100000">
                                          <p:val>
                                            <p:fltVal val="0"/>
                                          </p:val>
                                        </p:tav>
                                      </p:tavLst>
                                    </p:anim>
                                    <p:animEffect transition="in" filter="fade">
                                      <p:cBhvr>
                                        <p:cTn id="20" dur="250"/>
                                        <p:tgtEl>
                                          <p:spTgt spid="11"/>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22"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利益主体各执一词</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7" name="图片 6" descr="IMG_3083.JPG"/>
          <p:cNvPicPr>
            <a:picLocks noChangeAspect="1"/>
          </p:cNvPicPr>
          <p:nvPr/>
        </p:nvPicPr>
        <p:blipFill>
          <a:blip r:embed="rId2" cstate="print"/>
          <a:stretch>
            <a:fillRect/>
          </a:stretch>
        </p:blipFill>
        <p:spPr>
          <a:xfrm>
            <a:off x="2863850" y="985520"/>
            <a:ext cx="3599180" cy="3599180"/>
          </a:xfrm>
          <a:prstGeom prst="rect">
            <a:avLst/>
          </a:prstGeom>
        </p:spPr>
      </p:pic>
      <p:sp>
        <p:nvSpPr>
          <p:cNvPr id="8" name="AutoShape 4"/>
          <p:cNvSpPr>
            <a:spLocks noChangeArrowheads="1"/>
          </p:cNvSpPr>
          <p:nvPr/>
        </p:nvSpPr>
        <p:spPr bwMode="gray">
          <a:xfrm>
            <a:off x="6810182" y="1137920"/>
            <a:ext cx="586298" cy="315976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rgbClr val="314865"/>
                </a:solidFill>
                <a:latin typeface="微软雅黑" panose="020B0503020204020204" pitchFamily="34" charset="-122"/>
                <a:ea typeface="微软雅黑" panose="020B0503020204020204" pitchFamily="34" charset="-122"/>
                <a:cs typeface="宋体" panose="02010600030101010101" pitchFamily="2" charset="-122"/>
              </a:rPr>
              <a:t>小组成员与企业座谈</a:t>
            </a:r>
            <a:endParaRPr lang="zh-CN" altLang="zh-CN" sz="20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Oval 98"/>
          <p:cNvSpPr>
            <a:spLocks noChangeArrowheads="1"/>
          </p:cNvSpPr>
          <p:nvPr/>
        </p:nvSpPr>
        <p:spPr bwMode="auto">
          <a:xfrm>
            <a:off x="1029211" y="1260666"/>
            <a:ext cx="1529994" cy="1521082"/>
          </a:xfrm>
          <a:prstGeom prst="ellipse">
            <a:avLst/>
          </a:prstGeom>
          <a:solidFill>
            <a:srgbClr val="314865"/>
          </a:solidFill>
          <a:ln w="25400">
            <a:solidFill>
              <a:srgbClr val="E2E9E9"/>
            </a:solidFill>
          </a:ln>
        </p:spPr>
        <p:txBody>
          <a:bodyPr vert="horz" wrap="square" lIns="82296" tIns="41148" rIns="82296" bIns="41148" numCol="1" anchor="t" anchorCtr="0" compatLnSpc="1"/>
          <a:lstStyle/>
          <a:p>
            <a:pPr defTabSz="822960">
              <a:defRPr/>
            </a:pPr>
            <a:endParaRPr lang="zh-CN" altLang="en-US" sz="1620" kern="0">
              <a:solidFill>
                <a:schemeClr val="bg2">
                  <a:lumMod val="10000"/>
                </a:schemeClr>
              </a:solidFill>
              <a:latin typeface="Calibri" panose="020F0502020204030204"/>
              <a:ea typeface="微软雅黑" panose="020B0503020204020204" pitchFamily="34" charset="-122"/>
            </a:endParaRPr>
          </a:p>
        </p:txBody>
      </p:sp>
      <p:sp>
        <p:nvSpPr>
          <p:cNvPr id="10" name="TextBox 27"/>
          <p:cNvSpPr txBox="1"/>
          <p:nvPr/>
        </p:nvSpPr>
        <p:spPr>
          <a:xfrm>
            <a:off x="1256665" y="1747063"/>
            <a:ext cx="976359"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企业</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49" presetClass="entr" presetSubtype="0" decel="100000" fill="hold" grpId="0" nodeType="afterEffect">
                                  <p:stCondLst>
                                    <p:cond delay="5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250" fill="hold"/>
                                        <p:tgtEl>
                                          <p:spTgt spid="10"/>
                                        </p:tgtEl>
                                        <p:attrNameLst>
                                          <p:attrName>ppt_w</p:attrName>
                                        </p:attrNameLst>
                                      </p:cBhvr>
                                      <p:tavLst>
                                        <p:tav tm="0">
                                          <p:val>
                                            <p:fltVal val="0"/>
                                          </p:val>
                                        </p:tav>
                                        <p:tav tm="100000">
                                          <p:val>
                                            <p:strVal val="#ppt_w"/>
                                          </p:val>
                                        </p:tav>
                                      </p:tavLst>
                                    </p:anim>
                                    <p:anim calcmode="lin" valueType="num">
                                      <p:cBhvr>
                                        <p:cTn id="24" dur="250" fill="hold"/>
                                        <p:tgtEl>
                                          <p:spTgt spid="10"/>
                                        </p:tgtEl>
                                        <p:attrNameLst>
                                          <p:attrName>ppt_h</p:attrName>
                                        </p:attrNameLst>
                                      </p:cBhvr>
                                      <p:tavLst>
                                        <p:tav tm="0">
                                          <p:val>
                                            <p:fltVal val="0"/>
                                          </p:val>
                                        </p:tav>
                                        <p:tav tm="100000">
                                          <p:val>
                                            <p:strVal val="#ppt_h"/>
                                          </p:val>
                                        </p:tav>
                                      </p:tavLst>
                                    </p:anim>
                                    <p:anim calcmode="lin" valueType="num">
                                      <p:cBhvr>
                                        <p:cTn id="25" dur="250" fill="hold"/>
                                        <p:tgtEl>
                                          <p:spTgt spid="10"/>
                                        </p:tgtEl>
                                        <p:attrNameLst>
                                          <p:attrName>style.rotation</p:attrName>
                                        </p:attrNameLst>
                                      </p:cBhvr>
                                      <p:tavLst>
                                        <p:tav tm="0">
                                          <p:val>
                                            <p:fltVal val="360"/>
                                          </p:val>
                                        </p:tav>
                                        <p:tav tm="100000">
                                          <p:val>
                                            <p:fltVal val="0"/>
                                          </p:val>
                                        </p:tav>
                                      </p:tavLst>
                                    </p:anim>
                                    <p:animEffect transition="in" filter="fade">
                                      <p:cBhvr>
                                        <p:cTn id="26"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animBg="1"/>
      <p:bldP spid="9" grpId="0" animBg="1"/>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利益主体各执一词</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
        <p:nvSpPr>
          <p:cNvPr id="7" name="Oval 98"/>
          <p:cNvSpPr>
            <a:spLocks noChangeArrowheads="1"/>
          </p:cNvSpPr>
          <p:nvPr/>
        </p:nvSpPr>
        <p:spPr bwMode="auto">
          <a:xfrm>
            <a:off x="1029211" y="1260666"/>
            <a:ext cx="1529994" cy="1521082"/>
          </a:xfrm>
          <a:prstGeom prst="ellipse">
            <a:avLst/>
          </a:prstGeom>
          <a:solidFill>
            <a:srgbClr val="314865"/>
          </a:solidFill>
          <a:ln w="25400">
            <a:solidFill>
              <a:srgbClr val="E2E9E9"/>
            </a:solidFill>
          </a:ln>
        </p:spPr>
        <p:txBody>
          <a:bodyPr vert="horz" wrap="square" lIns="82296" tIns="41148" rIns="82296" bIns="41148" numCol="1" anchor="t" anchorCtr="0" compatLnSpc="1"/>
          <a:lstStyle/>
          <a:p>
            <a:pPr defTabSz="822960">
              <a:defRPr/>
            </a:pPr>
            <a:endParaRPr lang="zh-CN" altLang="en-US" sz="1620" kern="0">
              <a:solidFill>
                <a:schemeClr val="bg2">
                  <a:lumMod val="10000"/>
                </a:schemeClr>
              </a:solidFill>
              <a:latin typeface="Calibri" panose="020F0502020204030204"/>
              <a:ea typeface="微软雅黑" panose="020B0503020204020204" pitchFamily="34" charset="-122"/>
            </a:endParaRPr>
          </a:p>
        </p:txBody>
      </p:sp>
      <p:sp>
        <p:nvSpPr>
          <p:cNvPr id="8" name="TextBox 27"/>
          <p:cNvSpPr txBox="1"/>
          <p:nvPr/>
        </p:nvSpPr>
        <p:spPr>
          <a:xfrm>
            <a:off x="1256665" y="1747063"/>
            <a:ext cx="976359"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政府</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9" name="图片 8" descr="IMG_3035.JPG"/>
          <p:cNvPicPr>
            <a:picLocks noChangeAspect="1"/>
          </p:cNvPicPr>
          <p:nvPr/>
        </p:nvPicPr>
        <p:blipFill>
          <a:blip r:embed="rId2" cstate="print"/>
          <a:stretch>
            <a:fillRect/>
          </a:stretch>
        </p:blipFill>
        <p:spPr>
          <a:xfrm rot="5400000">
            <a:off x="2995930" y="985520"/>
            <a:ext cx="3751580" cy="3751580"/>
          </a:xfrm>
          <a:prstGeom prst="rect">
            <a:avLst/>
          </a:prstGeom>
        </p:spPr>
      </p:pic>
      <p:sp>
        <p:nvSpPr>
          <p:cNvPr id="10" name="AutoShape 4"/>
          <p:cNvSpPr>
            <a:spLocks noChangeArrowheads="1"/>
          </p:cNvSpPr>
          <p:nvPr/>
        </p:nvSpPr>
        <p:spPr bwMode="gray">
          <a:xfrm>
            <a:off x="6810182" y="1137920"/>
            <a:ext cx="586298" cy="315976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rgbClr val="314865"/>
                </a:solidFill>
                <a:latin typeface="微软雅黑" panose="020B0503020204020204" pitchFamily="34" charset="-122"/>
                <a:ea typeface="微软雅黑" panose="020B0503020204020204" pitchFamily="34" charset="-122"/>
                <a:cs typeface="宋体" panose="02010600030101010101" pitchFamily="2" charset="-122"/>
              </a:rPr>
              <a:t>到政府部门了解详情</a:t>
            </a:r>
            <a:endParaRPr lang="zh-CN" altLang="zh-CN" sz="20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500"/>
                                  </p:stCondLst>
                                  <p:childTnLst>
                                    <p:set>
                                      <p:cBhvr>
                                        <p:cTn id="16" dur="1" fill="hold">
                                          <p:stCondLst>
                                            <p:cond delay="0"/>
                                          </p:stCondLst>
                                        </p:cTn>
                                        <p:tgtEl>
                                          <p:spTgt spid="8"/>
                                        </p:tgtEl>
                                        <p:attrNameLst>
                                          <p:attrName>style.visibility</p:attrName>
                                        </p:attrNameLst>
                                      </p:cBhvr>
                                      <p:to>
                                        <p:strVal val="visible"/>
                                      </p:to>
                                    </p:set>
                                    <p:anim calcmode="lin" valueType="num">
                                      <p:cBhvr>
                                        <p:cTn id="17" dur="250" fill="hold"/>
                                        <p:tgtEl>
                                          <p:spTgt spid="8"/>
                                        </p:tgtEl>
                                        <p:attrNameLst>
                                          <p:attrName>ppt_w</p:attrName>
                                        </p:attrNameLst>
                                      </p:cBhvr>
                                      <p:tavLst>
                                        <p:tav tm="0">
                                          <p:val>
                                            <p:fltVal val="0"/>
                                          </p:val>
                                        </p:tav>
                                        <p:tav tm="100000">
                                          <p:val>
                                            <p:strVal val="#ppt_w"/>
                                          </p:val>
                                        </p:tav>
                                      </p:tavLst>
                                    </p:anim>
                                    <p:anim calcmode="lin" valueType="num">
                                      <p:cBhvr>
                                        <p:cTn id="18" dur="250" fill="hold"/>
                                        <p:tgtEl>
                                          <p:spTgt spid="8"/>
                                        </p:tgtEl>
                                        <p:attrNameLst>
                                          <p:attrName>ppt_h</p:attrName>
                                        </p:attrNameLst>
                                      </p:cBhvr>
                                      <p:tavLst>
                                        <p:tav tm="0">
                                          <p:val>
                                            <p:fltVal val="0"/>
                                          </p:val>
                                        </p:tav>
                                        <p:tav tm="100000">
                                          <p:val>
                                            <p:strVal val="#ppt_h"/>
                                          </p:val>
                                        </p:tav>
                                      </p:tavLst>
                                    </p:anim>
                                    <p:anim calcmode="lin" valueType="num">
                                      <p:cBhvr>
                                        <p:cTn id="19" dur="250" fill="hold"/>
                                        <p:tgtEl>
                                          <p:spTgt spid="8"/>
                                        </p:tgtEl>
                                        <p:attrNameLst>
                                          <p:attrName>style.rotation</p:attrName>
                                        </p:attrNameLst>
                                      </p:cBhvr>
                                      <p:tavLst>
                                        <p:tav tm="0">
                                          <p:val>
                                            <p:fltVal val="360"/>
                                          </p:val>
                                        </p:tav>
                                        <p:tav tm="100000">
                                          <p:val>
                                            <p:fltVal val="0"/>
                                          </p:val>
                                        </p:tav>
                                      </p:tavLst>
                                    </p:anim>
                                    <p:animEffect transition="in" filter="fade">
                                      <p:cBhvr>
                                        <p:cTn id="20" dur="250"/>
                                        <p:tgtEl>
                                          <p:spTgt spid="8"/>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 grpId="0" animBg="1"/>
      <p:bldP spid="8"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p:nvPr/>
        </p:nvSpPr>
        <p:spPr>
          <a:xfrm>
            <a:off x="0" y="0"/>
            <a:ext cx="9144000" cy="51435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1" fmla="*/ 0 w 12192000"/>
              <a:gd name="connsiteY0-2" fmla="*/ 0 h 5943600"/>
              <a:gd name="connsiteX1-3" fmla="*/ 10000343 w 12192000"/>
              <a:gd name="connsiteY1-4" fmla="*/ 1233714 h 5943600"/>
              <a:gd name="connsiteX2-5" fmla="*/ 12192000 w 12192000"/>
              <a:gd name="connsiteY2-6" fmla="*/ 5943600 h 5943600"/>
              <a:gd name="connsiteX3-7" fmla="*/ 0 w 12192000"/>
              <a:gd name="connsiteY3-8" fmla="*/ 5943600 h 5943600"/>
              <a:gd name="connsiteX4-9" fmla="*/ 0 w 12192000"/>
              <a:gd name="connsiteY4-10" fmla="*/ 0 h 5943600"/>
              <a:gd name="connsiteX0-11" fmla="*/ 0 w 12192000"/>
              <a:gd name="connsiteY0-12" fmla="*/ 0 h 5943600"/>
              <a:gd name="connsiteX1-13" fmla="*/ 10537372 w 12192000"/>
              <a:gd name="connsiteY1-14" fmla="*/ 1623664 h 5943600"/>
              <a:gd name="connsiteX2-15" fmla="*/ 12192000 w 12192000"/>
              <a:gd name="connsiteY2-16" fmla="*/ 5943600 h 5943600"/>
              <a:gd name="connsiteX3-17" fmla="*/ 0 w 12192000"/>
              <a:gd name="connsiteY3-18" fmla="*/ 5943600 h 5943600"/>
              <a:gd name="connsiteX4-19" fmla="*/ 0 w 12192000"/>
              <a:gd name="connsiteY4-20" fmla="*/ 0 h 5943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等腰三角形 4"/>
          <p:cNvSpPr/>
          <p:nvPr/>
        </p:nvSpPr>
        <p:spPr>
          <a:xfrm>
            <a:off x="7037887" y="1400175"/>
            <a:ext cx="2111828" cy="3743326"/>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矩形 6"/>
          <p:cNvSpPr/>
          <p:nvPr/>
        </p:nvSpPr>
        <p:spPr>
          <a:xfrm>
            <a:off x="7851337" y="1"/>
            <a:ext cx="1292663" cy="664028"/>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1" fmla="*/ 0 w 1723550"/>
              <a:gd name="connsiteY0-2" fmla="*/ 0 h 885371"/>
              <a:gd name="connsiteX1-3" fmla="*/ 1723550 w 1723550"/>
              <a:gd name="connsiteY1-4" fmla="*/ 0 h 885371"/>
              <a:gd name="connsiteX2-5" fmla="*/ 1723550 w 1723550"/>
              <a:gd name="connsiteY2-6" fmla="*/ 885371 h 885371"/>
              <a:gd name="connsiteX3-7" fmla="*/ 1451428 w 1723550"/>
              <a:gd name="connsiteY3-8" fmla="*/ 275771 h 885371"/>
              <a:gd name="connsiteX4-9" fmla="*/ 0 w 1723550"/>
              <a:gd name="connsiteY4-10" fmla="*/ 0 h 8853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矩形 6"/>
          <p:cNvSpPr/>
          <p:nvPr/>
        </p:nvSpPr>
        <p:spPr>
          <a:xfrm>
            <a:off x="336021" y="1575550"/>
            <a:ext cx="6826778" cy="1999615"/>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endParaRPr lang="en-US" altLang="zh-CN" sz="4000" dirty="0">
              <a:ln>
                <a:prstDash val="solid"/>
              </a:ln>
              <a:solidFill>
                <a:schemeClr val="bg1"/>
              </a:solidFill>
              <a:latin typeface="汉仪菱心体简" panose="02010609000101010101" pitchFamily="49" charset="-122"/>
              <a:ea typeface="汉仪菱心体简" panose="02010609000101010101" pitchFamily="49" charset="-122"/>
            </a:endParaRPr>
          </a:p>
          <a:p>
            <a:pPr algn="ctr"/>
            <a:r>
              <a:rPr lang="zh-CN" altLang="en-US" sz="2800" dirty="0">
                <a:ln>
                  <a:prstDash val="solid"/>
                </a:ln>
                <a:solidFill>
                  <a:schemeClr val="bg1"/>
                </a:solidFill>
                <a:latin typeface="汉仪菱心体简" panose="02010609000101010101" pitchFamily="49" charset="-122"/>
                <a:ea typeface="汉仪菱心体简" panose="02010609000101010101" pitchFamily="49" charset="-122"/>
              </a:rPr>
              <a:t>“美丽困境”发生的深层原因究竟是什么？</a:t>
            </a:r>
            <a:endParaRPr lang="zh-CN" altLang="en-US" sz="2800" dirty="0">
              <a:ln>
                <a:prstDash val="solid"/>
              </a:ln>
              <a:solidFill>
                <a:schemeClr val="bg1"/>
              </a:solidFill>
              <a:latin typeface="汉仪菱心体简" panose="02010609000101010101" pitchFamily="49" charset="-122"/>
              <a:ea typeface="汉仪菱心体简" panose="02010609000101010101" pitchFamily="49" charset="-122"/>
            </a:endParaRPr>
          </a:p>
          <a:p>
            <a:pPr algn="ctr"/>
            <a:endParaRPr lang="en-US" altLang="zh-CN" sz="2800" dirty="0">
              <a:ln>
                <a:prstDash val="solid"/>
              </a:ln>
              <a:solidFill>
                <a:schemeClr val="bg1"/>
              </a:solidFill>
              <a:latin typeface="汉仪菱心体简" panose="02010609000101010101" pitchFamily="49" charset="-122"/>
              <a:ea typeface="汉仪菱心体简" panose="02010609000101010101" pitchFamily="49" charset="-122"/>
            </a:endParaRPr>
          </a:p>
          <a:p>
            <a:pPr algn="ctr"/>
            <a:r>
              <a:rPr lang="zh-CN" altLang="en-US" sz="2800" dirty="0">
                <a:ln>
                  <a:prstDash val="solid"/>
                </a:ln>
                <a:solidFill>
                  <a:schemeClr val="bg1"/>
                </a:solidFill>
                <a:latin typeface="汉仪菱心体简" panose="02010609000101010101" pitchFamily="49" charset="-122"/>
                <a:ea typeface="汉仪菱心体简" panose="02010609000101010101" pitchFamily="49" charset="-122"/>
              </a:rPr>
              <a:t>直面的难题应该如何破解？</a:t>
            </a:r>
            <a:endParaRPr lang="zh-CN" altLang="en-US" sz="4000" dirty="0">
              <a:ln>
                <a:prstDash val="solid"/>
              </a:ln>
              <a:solidFill>
                <a:schemeClr val="bg1"/>
              </a:solidFill>
              <a:latin typeface="汉仪菱心体简" panose="02010609000101010101" pitchFamily="49" charset="-122"/>
              <a:ea typeface="汉仪菱心体简" panose="02010609000101010101"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优越的自然禀赋</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6854" y="1676400"/>
            <a:ext cx="4700017" cy="2611120"/>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83200" y="302068"/>
            <a:ext cx="3092080" cy="3965131"/>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
        <p:nvSpPr>
          <p:cNvPr id="8" name="AutoShape 4"/>
          <p:cNvSpPr>
            <a:spLocks noChangeArrowheads="1"/>
          </p:cNvSpPr>
          <p:nvPr/>
        </p:nvSpPr>
        <p:spPr bwMode="gray">
          <a:xfrm>
            <a:off x="2472497" y="4397739"/>
            <a:ext cx="3410143" cy="407941"/>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天泉湖秀丽自然风光</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25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nodeType="afterEffect">
                                  <p:stCondLst>
                                    <p:cond delay="25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4"/>
          <p:cNvSpPr/>
          <p:nvPr/>
        </p:nvSpPr>
        <p:spPr>
          <a:xfrm>
            <a:off x="0" y="303890"/>
            <a:ext cx="504952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探索理论实践，实现乡村振兴</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11" name="图片 10" descr="CED6120C-9771-43EE-9CB3-2DF5437552A8-311-0000004F8013ABEC_tmp.jpg"/>
          <p:cNvPicPr>
            <a:picLocks noChangeAspect="1"/>
          </p:cNvPicPr>
          <p:nvPr/>
        </p:nvPicPr>
        <p:blipFill>
          <a:blip r:embed="rId2" cstate="print"/>
          <a:stretch>
            <a:fillRect/>
          </a:stretch>
        </p:blipFill>
        <p:spPr>
          <a:xfrm>
            <a:off x="4605865" y="1159508"/>
            <a:ext cx="4102950" cy="3077212"/>
          </a:xfrm>
          <a:prstGeom prst="rect">
            <a:avLst/>
          </a:prstGeom>
        </p:spPr>
      </p:pic>
      <p:pic>
        <p:nvPicPr>
          <p:cNvPr id="13" name="图片 12" descr="IMG_3100.JPG"/>
          <p:cNvPicPr>
            <a:picLocks noChangeAspect="1"/>
          </p:cNvPicPr>
          <p:nvPr/>
        </p:nvPicPr>
        <p:blipFill>
          <a:blip r:embed="rId3" cstate="print"/>
          <a:stretch>
            <a:fillRect/>
          </a:stretch>
        </p:blipFill>
        <p:spPr>
          <a:xfrm>
            <a:off x="345440" y="1144763"/>
            <a:ext cx="4043680" cy="3088578"/>
          </a:xfrm>
          <a:prstGeom prst="rect">
            <a:avLst/>
          </a:prstGeom>
        </p:spPr>
      </p:pic>
      <p:sp>
        <p:nvSpPr>
          <p:cNvPr id="14" name="AutoShape 4"/>
          <p:cNvSpPr>
            <a:spLocks noChangeArrowheads="1"/>
          </p:cNvSpPr>
          <p:nvPr/>
        </p:nvSpPr>
        <p:spPr bwMode="gray">
          <a:xfrm>
            <a:off x="2320097" y="4326619"/>
            <a:ext cx="3410143" cy="407941"/>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勤仁小组赴天泉湖景区调研</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96824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抛开具体表象，思考深层问题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sp>
        <p:nvSpPr>
          <p:cNvPr id="8" name="AutoShape 4"/>
          <p:cNvSpPr>
            <a:spLocks noChangeArrowheads="1"/>
          </p:cNvSpPr>
          <p:nvPr/>
        </p:nvSpPr>
        <p:spPr bwMode="gray">
          <a:xfrm>
            <a:off x="2828097" y="1217659"/>
            <a:ext cx="3028950" cy="742950"/>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制度的困境</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AutoShape 5"/>
          <p:cNvSpPr>
            <a:spLocks noChangeArrowheads="1"/>
          </p:cNvSpPr>
          <p:nvPr/>
        </p:nvSpPr>
        <p:spPr bwMode="gray">
          <a:xfrm>
            <a:off x="2828097" y="2200275"/>
            <a:ext cx="3028950" cy="742950"/>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民意的缺失</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AutoShape 6"/>
          <p:cNvSpPr>
            <a:spLocks noChangeArrowheads="1"/>
          </p:cNvSpPr>
          <p:nvPr/>
        </p:nvSpPr>
        <p:spPr bwMode="gray">
          <a:xfrm>
            <a:off x="2828097" y="3182891"/>
            <a:ext cx="3028950" cy="742950"/>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发展的困局</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16" fill="hold" grpId="0" nodeType="after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750"/>
                            </p:stCondLst>
                            <p:childTnLst>
                              <p:par>
                                <p:cTn id="21" presetID="53" presetClass="entr" presetSubtype="16" fill="hold" grpId="0" nodeType="after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P spid="9"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96824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抛开具体表象，思考深层问题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sp>
        <p:nvSpPr>
          <p:cNvPr id="8" name="AutoShape 4"/>
          <p:cNvSpPr>
            <a:spLocks noChangeArrowheads="1"/>
          </p:cNvSpPr>
          <p:nvPr/>
        </p:nvSpPr>
        <p:spPr bwMode="gray">
          <a:xfrm>
            <a:off x="410017" y="1532619"/>
            <a:ext cx="524703" cy="1972582"/>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制度的困境</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10" name="图片 9" descr="微信图片_20180425221747.jpg"/>
          <p:cNvPicPr>
            <a:picLocks noChangeAspect="1"/>
          </p:cNvPicPr>
          <p:nvPr/>
        </p:nvPicPr>
        <p:blipFill>
          <a:blip r:embed="rId2"/>
          <a:stretch>
            <a:fillRect/>
          </a:stretch>
        </p:blipFill>
        <p:spPr>
          <a:xfrm>
            <a:off x="4548186" y="914400"/>
            <a:ext cx="2865120" cy="3820160"/>
          </a:xfrm>
          <a:prstGeom prst="rect">
            <a:avLst/>
          </a:prstGeom>
        </p:spPr>
      </p:pic>
      <p:pic>
        <p:nvPicPr>
          <p:cNvPr id="12" name="图片 11" descr="微信图片_20180425221831.jpg"/>
          <p:cNvPicPr>
            <a:picLocks noChangeAspect="1"/>
          </p:cNvPicPr>
          <p:nvPr/>
        </p:nvPicPr>
        <p:blipFill>
          <a:blip r:embed="rId3"/>
          <a:srcRect t="5775" r="6766"/>
          <a:stretch>
            <a:fillRect/>
          </a:stretch>
        </p:blipFill>
        <p:spPr>
          <a:xfrm>
            <a:off x="1310640" y="917422"/>
            <a:ext cx="2834640" cy="3819677"/>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96824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抛开具体表象，思考深层问题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
        <p:nvSpPr>
          <p:cNvPr id="10" name="AutoShape 4"/>
          <p:cNvSpPr>
            <a:spLocks noChangeArrowheads="1"/>
          </p:cNvSpPr>
          <p:nvPr/>
        </p:nvSpPr>
        <p:spPr bwMode="gray">
          <a:xfrm>
            <a:off x="410017" y="1532619"/>
            <a:ext cx="524703" cy="1972582"/>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民意的缺失</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12" name="图片 11" descr="IMG_3369.JPG"/>
          <p:cNvPicPr>
            <a:picLocks noChangeAspect="1"/>
          </p:cNvPicPr>
          <p:nvPr/>
        </p:nvPicPr>
        <p:blipFill>
          <a:blip r:embed="rId2" cstate="print"/>
          <a:stretch>
            <a:fillRect/>
          </a:stretch>
        </p:blipFill>
        <p:spPr>
          <a:xfrm rot="5400000">
            <a:off x="864237" y="1461496"/>
            <a:ext cx="3726540" cy="2794905"/>
          </a:xfrm>
          <a:prstGeom prst="rect">
            <a:avLst/>
          </a:prstGeom>
        </p:spPr>
      </p:pic>
      <p:pic>
        <p:nvPicPr>
          <p:cNvPr id="14" name="图片 13" descr="IMG_3371.JPG"/>
          <p:cNvPicPr>
            <a:picLocks noChangeAspect="1"/>
          </p:cNvPicPr>
          <p:nvPr/>
        </p:nvPicPr>
        <p:blipFill>
          <a:blip r:embed="rId3" cstate="print"/>
          <a:stretch>
            <a:fillRect/>
          </a:stretch>
        </p:blipFill>
        <p:spPr>
          <a:xfrm rot="5400000">
            <a:off x="4230930" y="1453002"/>
            <a:ext cx="3703910" cy="2777933"/>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96824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抛开具体表象，思考深层问题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
        <p:nvSpPr>
          <p:cNvPr id="10" name="AutoShape 4"/>
          <p:cNvSpPr>
            <a:spLocks noChangeArrowheads="1"/>
          </p:cNvSpPr>
          <p:nvPr/>
        </p:nvSpPr>
        <p:spPr bwMode="gray">
          <a:xfrm>
            <a:off x="410017" y="1532619"/>
            <a:ext cx="524703" cy="1972582"/>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发展的困局</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12" name="图片 11" descr="6a804116d069106faa5c534c09d553d4_.jpg"/>
          <p:cNvPicPr>
            <a:picLocks noChangeAspect="1"/>
          </p:cNvPicPr>
          <p:nvPr/>
        </p:nvPicPr>
        <p:blipFill>
          <a:blip r:embed="rId2" cstate="print"/>
          <a:stretch>
            <a:fillRect/>
          </a:stretch>
        </p:blipFill>
        <p:spPr>
          <a:xfrm>
            <a:off x="1005840" y="1322070"/>
            <a:ext cx="3642359" cy="2731769"/>
          </a:xfrm>
          <a:prstGeom prst="rect">
            <a:avLst/>
          </a:prstGeom>
        </p:spPr>
      </p:pic>
      <p:pic>
        <p:nvPicPr>
          <p:cNvPr id="14" name="图片 13" descr="961614140BC7D99870F5415F725A6B10.png"/>
          <p:cNvPicPr>
            <a:picLocks noChangeAspect="1"/>
          </p:cNvPicPr>
          <p:nvPr/>
        </p:nvPicPr>
        <p:blipFill>
          <a:blip r:embed="rId3" cstate="print"/>
          <a:stretch>
            <a:fillRect/>
          </a:stretch>
        </p:blipFill>
        <p:spPr>
          <a:xfrm>
            <a:off x="4795520" y="1296278"/>
            <a:ext cx="4178460" cy="3136021"/>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4"/>
          <p:cNvSpPr/>
          <p:nvPr/>
        </p:nvSpPr>
        <p:spPr>
          <a:xfrm>
            <a:off x="0" y="303890"/>
            <a:ext cx="504952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探索理论实践，实现乡村振兴</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
        <p:nvSpPr>
          <p:cNvPr id="5" name="AutoShape 4"/>
          <p:cNvSpPr>
            <a:spLocks noChangeArrowheads="1"/>
          </p:cNvSpPr>
          <p:nvPr/>
        </p:nvSpPr>
        <p:spPr bwMode="gray">
          <a:xfrm>
            <a:off x="2320097" y="4326619"/>
            <a:ext cx="3623503" cy="407941"/>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勤仁小组与指导老师谈论总结</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6" name="图片 5" descr="B751E1FE-2DD8-4F25-B6AF-0EDAB41794A1-198-00000029C768BF70_tmp.jpg"/>
          <p:cNvPicPr>
            <a:picLocks noChangeAspect="1"/>
          </p:cNvPicPr>
          <p:nvPr/>
        </p:nvPicPr>
        <p:blipFill>
          <a:blip r:embed="rId2"/>
          <a:stretch>
            <a:fillRect/>
          </a:stretch>
        </p:blipFill>
        <p:spPr>
          <a:xfrm>
            <a:off x="406400" y="1139190"/>
            <a:ext cx="3992880" cy="2994660"/>
          </a:xfrm>
          <a:prstGeom prst="rect">
            <a:avLst/>
          </a:prstGeom>
        </p:spPr>
      </p:pic>
      <p:pic>
        <p:nvPicPr>
          <p:cNvPr id="7" name="图片 6" descr="C5F5333A74D7F8D5EF0634A71BC13F7F.png"/>
          <p:cNvPicPr>
            <a:picLocks noChangeAspect="1"/>
          </p:cNvPicPr>
          <p:nvPr/>
        </p:nvPicPr>
        <p:blipFill>
          <a:blip r:embed="rId3" cstate="print"/>
          <a:stretch>
            <a:fillRect/>
          </a:stretch>
        </p:blipFill>
        <p:spPr>
          <a:xfrm>
            <a:off x="4577080" y="1107440"/>
            <a:ext cx="4048760" cy="303657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p:nvPr/>
        </p:nvSpPr>
        <p:spPr bwMode="gray">
          <a:xfrm flipV="1">
            <a:off x="1991577" y="2505671"/>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solidFill>
                <a:sysClr val="windowText" lastClr="000000"/>
              </a:solidFill>
              <a:latin typeface="Calibri" panose="020F0502020204030204"/>
              <a:ea typeface="宋体" panose="02010600030101010101" pitchFamily="2" charset="-122"/>
            </a:endParaRPr>
          </a:p>
        </p:txBody>
      </p:sp>
      <p:sp>
        <p:nvSpPr>
          <p:cNvPr id="4" name="箭头1"/>
          <p:cNvSpPr/>
          <p:nvPr/>
        </p:nvSpPr>
        <p:spPr bwMode="gray">
          <a:xfrm>
            <a:off x="1983815" y="1209080"/>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solidFill>
                <a:sysClr val="windowText" lastClr="000000"/>
              </a:solidFill>
              <a:latin typeface="Calibri" panose="020F0502020204030204"/>
              <a:ea typeface="宋体" panose="02010600030101010101" pitchFamily="2" charset="-122"/>
            </a:endParaRPr>
          </a:p>
        </p:txBody>
      </p:sp>
      <p:sp>
        <p:nvSpPr>
          <p:cNvPr id="5" name="文本1"/>
          <p:cNvSpPr>
            <a:spLocks noChangeArrowheads="1"/>
          </p:cNvSpPr>
          <p:nvPr/>
        </p:nvSpPr>
        <p:spPr bwMode="gray">
          <a:xfrm>
            <a:off x="3711179" y="953097"/>
            <a:ext cx="4093369" cy="960508"/>
          </a:xfrm>
          <a:prstGeom prst="roundRect">
            <a:avLst>
              <a:gd name="adj" fmla="val 11505"/>
            </a:avLst>
          </a:prstGeom>
          <a:solidFill>
            <a:srgbClr val="E2E9E9"/>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rgbClr val="314865"/>
                </a:solidFill>
                <a:latin typeface="微软雅黑" panose="020B0503020204020204" pitchFamily="34" charset="-122"/>
                <a:ea typeface="微软雅黑" panose="020B0503020204020204" pitchFamily="34" charset="-122"/>
              </a:rPr>
              <a:t>用统筹思维，引导多元组织发展</a:t>
            </a:r>
            <a:endParaRPr lang="zh-CN" altLang="zh-CN" sz="2000" b="1" dirty="0">
              <a:solidFill>
                <a:srgbClr val="314865"/>
              </a:solidFill>
              <a:latin typeface="微软雅黑" panose="020B0503020204020204" pitchFamily="34" charset="-122"/>
              <a:ea typeface="微软雅黑" panose="020B0503020204020204" pitchFamily="34" charset="-122"/>
            </a:endParaRPr>
          </a:p>
        </p:txBody>
      </p:sp>
      <p:sp>
        <p:nvSpPr>
          <p:cNvPr id="9" name="文本3"/>
          <p:cNvSpPr>
            <a:spLocks noChangeArrowheads="1"/>
          </p:cNvSpPr>
          <p:nvPr/>
        </p:nvSpPr>
        <p:spPr bwMode="ltGray">
          <a:xfrm>
            <a:off x="3739753" y="3216475"/>
            <a:ext cx="4067175" cy="964694"/>
          </a:xfrm>
          <a:prstGeom prst="roundRect">
            <a:avLst>
              <a:gd name="adj" fmla="val 11505"/>
            </a:avLst>
          </a:prstGeom>
          <a:solidFill>
            <a:srgbClr val="E2E9E9"/>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rgbClr val="314865"/>
                </a:solidFill>
                <a:latin typeface="微软雅黑" panose="020B0503020204020204" pitchFamily="34" charset="-122"/>
                <a:ea typeface="微软雅黑" panose="020B0503020204020204" pitchFamily="34" charset="-122"/>
              </a:rPr>
              <a:t>共识为基础，构建完善交流机制</a:t>
            </a:r>
            <a:endParaRPr lang="zh-CN" altLang="zh-CN" sz="2000" b="1" dirty="0">
              <a:solidFill>
                <a:srgbClr val="314865"/>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1373286" y="1847550"/>
            <a:ext cx="1314717" cy="1315014"/>
          </a:xfrm>
          <a:prstGeom prst="ellipse">
            <a:avLst/>
          </a:prstGeom>
          <a:solidFill>
            <a:srgbClr val="314865"/>
          </a:solidFill>
          <a:ln w="9525">
            <a:noFill/>
            <a:round/>
          </a:ln>
          <a:effectLst/>
        </p:spPr>
        <p:txBody>
          <a:bodyPr anchor="ctr"/>
          <a:lstStyle/>
          <a:p>
            <a:pPr algn="ctr">
              <a:lnSpc>
                <a:spcPct val="120000"/>
              </a:lnSpc>
              <a:defRPr/>
            </a:pPr>
            <a:r>
              <a:rPr lang="zh-CN" altLang="en-US" sz="2400" b="1" kern="0" dirty="0">
                <a:solidFill>
                  <a:schemeClr val="bg1"/>
                </a:solidFill>
                <a:latin typeface="Arial" panose="020B0604020202020204" pitchFamily="34" charset="0"/>
                <a:ea typeface="微软雅黑" panose="020B0503020204020204" pitchFamily="34" charset="-122"/>
              </a:rPr>
              <a:t>实施步骤</a:t>
            </a:r>
            <a:endParaRPr lang="zh-CN" altLang="en-US" sz="2400" b="1" kern="0" dirty="0">
              <a:solidFill>
                <a:schemeClr val="bg1"/>
              </a:solidFill>
              <a:latin typeface="Arial" panose="020B0604020202020204" pitchFamily="34" charset="0"/>
              <a:ea typeface="微软雅黑" panose="020B0503020204020204" pitchFamily="34" charset="-122"/>
            </a:endParaRPr>
          </a:p>
        </p:txBody>
      </p:sp>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97626" y="4772060"/>
            <a:ext cx="2072469" cy="371825"/>
          </a:xfrm>
          <a:prstGeom prst="rect">
            <a:avLst/>
          </a:prstGeom>
        </p:spPr>
      </p:pic>
      <p:sp>
        <p:nvSpPr>
          <p:cNvPr id="18" name="圆角矩形 14"/>
          <p:cNvSpPr/>
          <p:nvPr/>
        </p:nvSpPr>
        <p:spPr>
          <a:xfrm>
            <a:off x="0" y="303890"/>
            <a:ext cx="504952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探索理论实践，实现乡村振兴</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9" grpId="0" animBg="1"/>
      <p:bldP spid="12" grpId="0" animBg="1"/>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4"/>
          <p:cNvSpPr/>
          <p:nvPr/>
        </p:nvSpPr>
        <p:spPr>
          <a:xfrm>
            <a:off x="0" y="303890"/>
            <a:ext cx="504952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探索理论实践，实现乡村振兴</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
        <p:nvSpPr>
          <p:cNvPr id="5" name="AutoShape 4"/>
          <p:cNvSpPr>
            <a:spLocks noChangeArrowheads="1"/>
          </p:cNvSpPr>
          <p:nvPr/>
        </p:nvSpPr>
        <p:spPr bwMode="gray">
          <a:xfrm>
            <a:off x="562417" y="1168401"/>
            <a:ext cx="2963103" cy="1727199"/>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       勤仁小组成员与当地镇政府、国土部门、开发公司、村民代表联合召开座谈会，探讨解决之策。</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8" name="图片 7" descr="IMG_3085.JPG"/>
          <p:cNvPicPr>
            <a:picLocks noChangeAspect="1"/>
          </p:cNvPicPr>
          <p:nvPr/>
        </p:nvPicPr>
        <p:blipFill>
          <a:blip r:embed="rId2" cstate="print"/>
          <a:stretch>
            <a:fillRect/>
          </a:stretch>
        </p:blipFill>
        <p:spPr>
          <a:xfrm>
            <a:off x="4174490" y="1117600"/>
            <a:ext cx="3406140" cy="340614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rPr>
              <a:t>参与模式图</a:t>
            </a:r>
            <a:endParaRPr lang="zh-CN" altLang="en-US" sz="2000" b="1" dirty="0">
              <a:solidFill>
                <a:srgbClr val="314865"/>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64427" y="506644"/>
            <a:ext cx="6415145" cy="4265416"/>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2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
          <p:cNvSpPr/>
          <p:nvPr/>
        </p:nvSpPr>
        <p:spPr>
          <a:xfrm>
            <a:off x="2518665" y="756482"/>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anose="020B0503020204020204" pitchFamily="34" charset="-122"/>
              <a:ea typeface="微软雅黑" panose="020B0503020204020204" pitchFamily="34" charset="-122"/>
            </a:endParaRPr>
          </a:p>
        </p:txBody>
      </p:sp>
      <p:sp>
        <p:nvSpPr>
          <p:cNvPr id="14" name="椭圆 1"/>
          <p:cNvSpPr/>
          <p:nvPr/>
        </p:nvSpPr>
        <p:spPr>
          <a:xfrm>
            <a:off x="2418858" y="1849053"/>
            <a:ext cx="623599"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314865"/>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15" name="椭圆 1"/>
          <p:cNvSpPr/>
          <p:nvPr/>
        </p:nvSpPr>
        <p:spPr>
          <a:xfrm rot="5400000">
            <a:off x="2341530" y="2941188"/>
            <a:ext cx="1234584" cy="1247198"/>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anose="020B0503020204020204" pitchFamily="34" charset="-122"/>
              <a:ea typeface="微软雅黑" panose="020B0503020204020204" pitchFamily="34" charset="-122"/>
            </a:endParaRPr>
          </a:p>
        </p:txBody>
      </p:sp>
      <p:sp>
        <p:nvSpPr>
          <p:cNvPr id="19" name="圆角矩形 14"/>
          <p:cNvSpPr/>
          <p:nvPr/>
        </p:nvSpPr>
        <p:spPr>
          <a:xfrm>
            <a:off x="3589142" y="945688"/>
            <a:ext cx="3465878"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314865"/>
          </a:solidFill>
          <a:ln w="25400" cap="flat" cmpd="sng" algn="ctr">
            <a:noFill/>
            <a:prstDash val="solid"/>
          </a:ln>
          <a:effectLst/>
        </p:spPr>
        <p:txBody>
          <a:bodyPr rtlCol="0" anchor="ctr"/>
          <a:lstStyle/>
          <a:p>
            <a:pPr algn="ctr"/>
            <a:r>
              <a:rPr lang="zh-CN" altLang="en-US" sz="2000" b="1" kern="0" dirty="0">
                <a:solidFill>
                  <a:sysClr val="window" lastClr="FFFFFF"/>
                </a:solidFill>
                <a:latin typeface="微软雅黑" panose="020B0503020204020204" pitchFamily="34" charset="-122"/>
                <a:ea typeface="微软雅黑" panose="020B0503020204020204" pitchFamily="34" charset="-122"/>
              </a:rPr>
              <a:t>解决新老制度衔接问题</a:t>
            </a: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20" name="TextBox 45"/>
          <p:cNvSpPr txBox="1"/>
          <p:nvPr/>
        </p:nvSpPr>
        <p:spPr>
          <a:xfrm>
            <a:off x="2924934" y="1070183"/>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anose="020B0A04020102020204" pitchFamily="34" charset="0"/>
                <a:ea typeface="微软雅黑" panose="020B0503020204020204" pitchFamily="34" charset="-122"/>
              </a:rPr>
              <a:t>1</a:t>
            </a:r>
            <a:endParaRPr lang="zh-CN" altLang="en-US" sz="3960" b="1" kern="0" dirty="0">
              <a:solidFill>
                <a:schemeClr val="bg1">
                  <a:lumMod val="50000"/>
                </a:schemeClr>
              </a:solidFill>
              <a:latin typeface="Arial Black" panose="020B0A04020102020204" pitchFamily="34" charset="0"/>
              <a:ea typeface="微软雅黑" panose="020B0503020204020204" pitchFamily="34" charset="-122"/>
            </a:endParaRPr>
          </a:p>
        </p:txBody>
      </p:sp>
      <p:sp>
        <p:nvSpPr>
          <p:cNvPr id="21" name="TextBox 46"/>
          <p:cNvSpPr txBox="1"/>
          <p:nvPr/>
        </p:nvSpPr>
        <p:spPr>
          <a:xfrm>
            <a:off x="2730657" y="3274657"/>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anose="020B0A04020102020204" pitchFamily="34" charset="0"/>
                <a:ea typeface="微软雅黑" panose="020B0503020204020204" pitchFamily="34" charset="-122"/>
              </a:rPr>
              <a:t>2</a:t>
            </a:r>
            <a:endParaRPr lang="zh-CN" altLang="en-US" sz="3960" b="1" kern="0" dirty="0">
              <a:solidFill>
                <a:schemeClr val="bg1">
                  <a:lumMod val="50000"/>
                </a:schemeClr>
              </a:solidFill>
              <a:latin typeface="Arial Black" panose="020B0A04020102020204" pitchFamily="34" charset="0"/>
              <a:ea typeface="微软雅黑" panose="020B0503020204020204" pitchFamily="34" charset="-122"/>
            </a:endParaRPr>
          </a:p>
        </p:txBody>
      </p:sp>
      <p:sp>
        <p:nvSpPr>
          <p:cNvPr id="22" name="TextBox 47"/>
          <p:cNvSpPr txBox="1"/>
          <p:nvPr/>
        </p:nvSpPr>
        <p:spPr>
          <a:xfrm>
            <a:off x="3643195" y="1690799"/>
            <a:ext cx="3855168" cy="640496"/>
          </a:xfrm>
          <a:prstGeom prst="rect">
            <a:avLst/>
          </a:prstGeom>
          <a:noFill/>
        </p:spPr>
        <p:txBody>
          <a:bodyPr wrap="square" rtlCol="0">
            <a:spAutoFit/>
          </a:bodyPr>
          <a:lstStyle/>
          <a:p>
            <a:pPr>
              <a:lnSpc>
                <a:spcPct val="130000"/>
              </a:lnSpc>
              <a:defRPr/>
            </a:pPr>
            <a:r>
              <a:rPr lang="en-US" altLang="zh-CN" sz="1440" kern="0" dirty="0">
                <a:solidFill>
                  <a:schemeClr val="tx1">
                    <a:lumMod val="95000"/>
                    <a:lumOff val="5000"/>
                  </a:schemeClr>
                </a:solidFill>
                <a:latin typeface="微软雅黑" panose="020B0503020204020204" pitchFamily="34" charset="-122"/>
                <a:ea typeface="微软雅黑" panose="020B0503020204020204" pitchFamily="34" charset="-122"/>
              </a:rPr>
              <a:t>2018</a:t>
            </a:r>
            <a:r>
              <a:rPr lang="zh-CN" altLang="en-US" sz="1440" kern="0" dirty="0">
                <a:solidFill>
                  <a:schemeClr val="tx1">
                    <a:lumMod val="95000"/>
                    <a:lumOff val="5000"/>
                  </a:schemeClr>
                </a:solidFill>
                <a:latin typeface="微软雅黑" panose="020B0503020204020204" pitchFamily="34" charset="-122"/>
                <a:ea typeface="微软雅黑" panose="020B0503020204020204" pitchFamily="34" charset="-122"/>
              </a:rPr>
              <a:t>年初，县政府出台文件，明确出台处理天泉湖土地流转征收等历史遗留问题处理方案。</a:t>
            </a:r>
            <a:endParaRPr lang="en-US" altLang="zh-CN" sz="1440"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3" name="TextBox 48"/>
          <p:cNvSpPr txBox="1"/>
          <p:nvPr/>
        </p:nvSpPr>
        <p:spPr>
          <a:xfrm>
            <a:off x="3589142" y="3790557"/>
            <a:ext cx="4799484" cy="640496"/>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anose="020B0503020204020204" pitchFamily="34" charset="-122"/>
                <a:ea typeface="微软雅黑" panose="020B0503020204020204" pitchFamily="34" charset="-122"/>
              </a:rPr>
              <a:t>开发公司增加小镇村民工作岗位，保证一家一岗。</a:t>
            </a:r>
            <a:endParaRPr lang="en-US" altLang="zh-CN" sz="1440" kern="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30000"/>
              </a:lnSpc>
              <a:defRPr/>
            </a:pPr>
            <a:r>
              <a:rPr lang="zh-CN" altLang="en-US" sz="1440" kern="0" dirty="0">
                <a:solidFill>
                  <a:schemeClr val="tx1">
                    <a:lumMod val="95000"/>
                    <a:lumOff val="5000"/>
                  </a:schemeClr>
                </a:solidFill>
                <a:latin typeface="微软雅黑" panose="020B0503020204020204" pitchFamily="34" charset="-122"/>
                <a:ea typeface="微软雅黑" panose="020B0503020204020204" pitchFamily="34" charset="-122"/>
              </a:rPr>
              <a:t>政府保证</a:t>
            </a:r>
            <a:r>
              <a:rPr lang="en-US" altLang="zh-CN" sz="1440" kern="0" dirty="0">
                <a:solidFill>
                  <a:schemeClr val="tx1">
                    <a:lumMod val="95000"/>
                    <a:lumOff val="5000"/>
                  </a:schemeClr>
                </a:solidFill>
                <a:latin typeface="微软雅黑" panose="020B0503020204020204" pitchFamily="34" charset="-122"/>
                <a:ea typeface="微软雅黑" panose="020B0503020204020204" pitchFamily="34" charset="-122"/>
              </a:rPr>
              <a:t>60</a:t>
            </a:r>
            <a:r>
              <a:rPr lang="zh-CN" altLang="en-US" sz="1440" kern="0" dirty="0">
                <a:solidFill>
                  <a:schemeClr val="tx1">
                    <a:lumMod val="95000"/>
                    <a:lumOff val="5000"/>
                  </a:schemeClr>
                </a:solidFill>
                <a:latin typeface="微软雅黑" panose="020B0503020204020204" pitchFamily="34" charset="-122"/>
                <a:ea typeface="微软雅黑" panose="020B0503020204020204" pitchFamily="34" charset="-122"/>
              </a:rPr>
              <a:t>岁以上老年人全部进入社保并领取养老金。</a:t>
            </a:r>
            <a:endParaRPr lang="en-US" altLang="zh-CN" sz="1440"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rPr>
              <a:t>积极进展</a:t>
            </a:r>
            <a:endParaRPr lang="zh-CN" altLang="en-US" sz="2000" b="1" dirty="0">
              <a:solidFill>
                <a:srgbClr val="314865"/>
              </a:solidFill>
            </a:endParaRPr>
          </a:p>
        </p:txBody>
      </p:sp>
      <p:sp>
        <p:nvSpPr>
          <p:cNvPr id="28" name="圆角矩形 14"/>
          <p:cNvSpPr/>
          <p:nvPr/>
        </p:nvSpPr>
        <p:spPr>
          <a:xfrm>
            <a:off x="3442633" y="3201889"/>
            <a:ext cx="3465878"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314865"/>
          </a:solidFill>
          <a:ln w="25400" cap="flat" cmpd="sng" algn="ctr">
            <a:noFill/>
            <a:prstDash val="solid"/>
          </a:ln>
          <a:effectLst/>
        </p:spPr>
        <p:txBody>
          <a:bodyPr rtlCol="0" anchor="ctr"/>
          <a:lstStyle/>
          <a:p>
            <a:pPr algn="ctr"/>
            <a:r>
              <a:rPr lang="zh-CN" altLang="en-US" sz="2000" b="1" kern="0" dirty="0">
                <a:solidFill>
                  <a:sysClr val="window" lastClr="FFFFFF"/>
                </a:solidFill>
                <a:latin typeface="微软雅黑" panose="020B0503020204020204" pitchFamily="34" charset="-122"/>
                <a:ea typeface="微软雅黑" panose="020B0503020204020204" pitchFamily="34" charset="-122"/>
              </a:rPr>
              <a:t>解决村民就业安置问题</a:t>
            </a: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52000">
                                          <p:cBhvr additive="base">
                                            <p:cTn id="16" dur="500" fill="hold"/>
                                            <p:tgtEl>
                                              <p:spTgt spid="2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1" fill="hold" grpId="0" nodeType="withEffect">
                                      <p:stCondLst>
                                        <p:cond delay="25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par>
                                    <p:cTn id="21" presetID="22" presetClass="entr" presetSubtype="1" fill="hold" grpId="0" nodeType="withEffect">
                                      <p:stCondLst>
                                        <p:cond delay="25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250"/>
                                            <p:tgtEl>
                                              <p:spTgt spid="14"/>
                                            </p:tgtEl>
                                          </p:cBhvr>
                                        </p:animEffect>
                                      </p:childTnLst>
                                    </p:cTn>
                                  </p:par>
                                  <p:par>
                                    <p:cTn id="24" presetID="21" presetClass="entr" presetSubtype="1" fill="hold" grpId="0" nodeType="withEffect">
                                      <p:stCondLst>
                                        <p:cond delay="250"/>
                                      </p:stCondLst>
                                      <p:childTnLst>
                                        <p:set>
                                          <p:cBhvr>
                                            <p:cTn id="25" dur="1" fill="hold">
                                              <p:stCondLst>
                                                <p:cond delay="0"/>
                                              </p:stCondLst>
                                            </p:cTn>
                                            <p:tgtEl>
                                              <p:spTgt spid="15"/>
                                            </p:tgtEl>
                                            <p:attrNameLst>
                                              <p:attrName>style.visibility</p:attrName>
                                            </p:attrNameLst>
                                          </p:cBhvr>
                                          <p:to>
                                            <p:strVal val="visible"/>
                                          </p:to>
                                        </p:set>
                                        <p:animEffect transition="in" filter="wheel(1)">
                                          <p:cBhvr>
                                            <p:cTn id="26" dur="1000"/>
                                            <p:tgtEl>
                                              <p:spTgt spid="15"/>
                                            </p:tgtEl>
                                          </p:cBhvr>
                                        </p:animEffect>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anim calcmode="lin" valueType="num">
                                          <p:cBhvr>
                                            <p:cTn id="31" dur="500" fill="hold"/>
                                            <p:tgtEl>
                                              <p:spTgt spid="20"/>
                                            </p:tgtEl>
                                            <p:attrNameLst>
                                              <p:attrName>ppt_x</p:attrName>
                                            </p:attrNameLst>
                                          </p:cBhvr>
                                          <p:tavLst>
                                            <p:tav tm="0">
                                              <p:val>
                                                <p:strVal val="#ppt_x"/>
                                              </p:val>
                                            </p:tav>
                                            <p:tav tm="100000">
                                              <p:val>
                                                <p:strVal val="#ppt_x"/>
                                              </p:val>
                                            </p:tav>
                                          </p:tavLst>
                                        </p:anim>
                                        <p:anim calcmode="lin" valueType="num">
                                          <p:cBhvr>
                                            <p:cTn id="32" dur="5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750"/>
                                            <p:tgtEl>
                                              <p:spTgt spid="19"/>
                                            </p:tgtEl>
                                          </p:cBhvr>
                                        </p:animEffect>
                                      </p:childTnLst>
                                    </p:cTn>
                                  </p:par>
                                </p:childTnLst>
                              </p:cTn>
                            </p:par>
                            <p:par>
                              <p:cTn id="37" fill="hold">
                                <p:stCondLst>
                                  <p:cond delay="2500"/>
                                </p:stCondLst>
                                <p:childTnLst>
                                  <p:par>
                                    <p:cTn id="38" presetID="42" presetClass="entr" presetSubtype="0" fill="hold" grpId="0" nodeType="after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anim calcmode="lin" valueType="num">
                                          <p:cBhvr>
                                            <p:cTn id="41" dur="500" fill="hold"/>
                                            <p:tgtEl>
                                              <p:spTgt spid="22"/>
                                            </p:tgtEl>
                                            <p:attrNameLst>
                                              <p:attrName>ppt_x</p:attrName>
                                            </p:attrNameLst>
                                          </p:cBhvr>
                                          <p:tavLst>
                                            <p:tav tm="0">
                                              <p:val>
                                                <p:strVal val="#ppt_x"/>
                                              </p:val>
                                            </p:tav>
                                            <p:tav tm="100000">
                                              <p:val>
                                                <p:strVal val="#ppt_x"/>
                                              </p:val>
                                            </p:tav>
                                          </p:tavLst>
                                        </p:anim>
                                        <p:anim calcmode="lin" valueType="num">
                                          <p:cBhvr>
                                            <p:cTn id="42" dur="500" fill="hold"/>
                                            <p:tgtEl>
                                              <p:spTgt spid="22"/>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42"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3750"/>
                                </p:stCondLst>
                                <p:childTnLst>
                                  <p:par>
                                    <p:cTn id="50" presetID="22" presetClass="entr" presetSubtype="8"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750"/>
                                            <p:tgtEl>
                                              <p:spTgt spid="28"/>
                                            </p:tgtEl>
                                          </p:cBhvr>
                                        </p:animEffect>
                                      </p:childTnLst>
                                    </p:cTn>
                                  </p:par>
                                </p:childTnLst>
                              </p:cTn>
                            </p:par>
                            <p:par>
                              <p:cTn id="53" fill="hold">
                                <p:stCondLst>
                                  <p:cond delay="4750"/>
                                </p:stCondLst>
                                <p:childTnLst>
                                  <p:par>
                                    <p:cTn id="54" presetID="42" presetClass="entr" presetSubtype="0" fill="hold" grpId="0" nodeType="afterEffect">
                                      <p:stCondLst>
                                        <p:cond delay="25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anim calcmode="lin" valueType="num">
                                          <p:cBhvr>
                                            <p:cTn id="57" dur="500" fill="hold"/>
                                            <p:tgtEl>
                                              <p:spTgt spid="23"/>
                                            </p:tgtEl>
                                            <p:attrNameLst>
                                              <p:attrName>ppt_x</p:attrName>
                                            </p:attrNameLst>
                                          </p:cBhvr>
                                          <p:tavLst>
                                            <p:tav tm="0">
                                              <p:val>
                                                <p:strVal val="#ppt_x"/>
                                              </p:val>
                                            </p:tav>
                                            <p:tav tm="100000">
                                              <p:val>
                                                <p:strVal val="#ppt_x"/>
                                              </p:val>
                                            </p:tav>
                                          </p:tavLst>
                                        </p:anim>
                                        <p:anim calcmode="lin" valueType="num">
                                          <p:cBhvr>
                                            <p:cTn id="58"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9" grpId="0" animBg="1"/>
          <p:bldP spid="20" grpId="0"/>
          <p:bldP spid="21" grpId="0"/>
          <p:bldP spid="22" grpId="0"/>
          <p:bldP spid="23" grpId="0"/>
          <p:bldP spid="26" grpId="0"/>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1" fill="hold" grpId="0" nodeType="withEffect">
                                      <p:stCondLst>
                                        <p:cond delay="25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par>
                                    <p:cTn id="21" presetID="22" presetClass="entr" presetSubtype="1" fill="hold" grpId="0" nodeType="withEffect">
                                      <p:stCondLst>
                                        <p:cond delay="25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250"/>
                                            <p:tgtEl>
                                              <p:spTgt spid="14"/>
                                            </p:tgtEl>
                                          </p:cBhvr>
                                        </p:animEffect>
                                      </p:childTnLst>
                                    </p:cTn>
                                  </p:par>
                                  <p:par>
                                    <p:cTn id="24" presetID="21" presetClass="entr" presetSubtype="1" fill="hold" grpId="0" nodeType="withEffect">
                                      <p:stCondLst>
                                        <p:cond delay="250"/>
                                      </p:stCondLst>
                                      <p:childTnLst>
                                        <p:set>
                                          <p:cBhvr>
                                            <p:cTn id="25" dur="1" fill="hold">
                                              <p:stCondLst>
                                                <p:cond delay="0"/>
                                              </p:stCondLst>
                                            </p:cTn>
                                            <p:tgtEl>
                                              <p:spTgt spid="15"/>
                                            </p:tgtEl>
                                            <p:attrNameLst>
                                              <p:attrName>style.visibility</p:attrName>
                                            </p:attrNameLst>
                                          </p:cBhvr>
                                          <p:to>
                                            <p:strVal val="visible"/>
                                          </p:to>
                                        </p:set>
                                        <p:animEffect transition="in" filter="wheel(1)">
                                          <p:cBhvr>
                                            <p:cTn id="26" dur="1000"/>
                                            <p:tgtEl>
                                              <p:spTgt spid="15"/>
                                            </p:tgtEl>
                                          </p:cBhvr>
                                        </p:animEffect>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anim calcmode="lin" valueType="num">
                                          <p:cBhvr>
                                            <p:cTn id="31" dur="500" fill="hold"/>
                                            <p:tgtEl>
                                              <p:spTgt spid="20"/>
                                            </p:tgtEl>
                                            <p:attrNameLst>
                                              <p:attrName>ppt_x</p:attrName>
                                            </p:attrNameLst>
                                          </p:cBhvr>
                                          <p:tavLst>
                                            <p:tav tm="0">
                                              <p:val>
                                                <p:strVal val="#ppt_x"/>
                                              </p:val>
                                            </p:tav>
                                            <p:tav tm="100000">
                                              <p:val>
                                                <p:strVal val="#ppt_x"/>
                                              </p:val>
                                            </p:tav>
                                          </p:tavLst>
                                        </p:anim>
                                        <p:anim calcmode="lin" valueType="num">
                                          <p:cBhvr>
                                            <p:cTn id="32" dur="5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750"/>
                                            <p:tgtEl>
                                              <p:spTgt spid="19"/>
                                            </p:tgtEl>
                                          </p:cBhvr>
                                        </p:animEffect>
                                      </p:childTnLst>
                                    </p:cTn>
                                  </p:par>
                                </p:childTnLst>
                              </p:cTn>
                            </p:par>
                            <p:par>
                              <p:cTn id="37" fill="hold">
                                <p:stCondLst>
                                  <p:cond delay="2500"/>
                                </p:stCondLst>
                                <p:childTnLst>
                                  <p:par>
                                    <p:cTn id="38" presetID="42" presetClass="entr" presetSubtype="0" fill="hold" grpId="0" nodeType="after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anim calcmode="lin" valueType="num">
                                          <p:cBhvr>
                                            <p:cTn id="41" dur="500" fill="hold"/>
                                            <p:tgtEl>
                                              <p:spTgt spid="22"/>
                                            </p:tgtEl>
                                            <p:attrNameLst>
                                              <p:attrName>ppt_x</p:attrName>
                                            </p:attrNameLst>
                                          </p:cBhvr>
                                          <p:tavLst>
                                            <p:tav tm="0">
                                              <p:val>
                                                <p:strVal val="#ppt_x"/>
                                              </p:val>
                                            </p:tav>
                                            <p:tav tm="100000">
                                              <p:val>
                                                <p:strVal val="#ppt_x"/>
                                              </p:val>
                                            </p:tav>
                                          </p:tavLst>
                                        </p:anim>
                                        <p:anim calcmode="lin" valueType="num">
                                          <p:cBhvr>
                                            <p:cTn id="42" dur="500" fill="hold"/>
                                            <p:tgtEl>
                                              <p:spTgt spid="22"/>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42"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3750"/>
                                </p:stCondLst>
                                <p:childTnLst>
                                  <p:par>
                                    <p:cTn id="50" presetID="22" presetClass="entr" presetSubtype="8"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750"/>
                                            <p:tgtEl>
                                              <p:spTgt spid="28"/>
                                            </p:tgtEl>
                                          </p:cBhvr>
                                        </p:animEffect>
                                      </p:childTnLst>
                                    </p:cTn>
                                  </p:par>
                                </p:childTnLst>
                              </p:cTn>
                            </p:par>
                            <p:par>
                              <p:cTn id="53" fill="hold">
                                <p:stCondLst>
                                  <p:cond delay="4750"/>
                                </p:stCondLst>
                                <p:childTnLst>
                                  <p:par>
                                    <p:cTn id="54" presetID="42" presetClass="entr" presetSubtype="0" fill="hold" grpId="0" nodeType="afterEffect">
                                      <p:stCondLst>
                                        <p:cond delay="25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anim calcmode="lin" valueType="num">
                                          <p:cBhvr>
                                            <p:cTn id="57" dur="500" fill="hold"/>
                                            <p:tgtEl>
                                              <p:spTgt spid="23"/>
                                            </p:tgtEl>
                                            <p:attrNameLst>
                                              <p:attrName>ppt_x</p:attrName>
                                            </p:attrNameLst>
                                          </p:cBhvr>
                                          <p:tavLst>
                                            <p:tav tm="0">
                                              <p:val>
                                                <p:strVal val="#ppt_x"/>
                                              </p:val>
                                            </p:tav>
                                            <p:tav tm="100000">
                                              <p:val>
                                                <p:strVal val="#ppt_x"/>
                                              </p:val>
                                            </p:tav>
                                          </p:tavLst>
                                        </p:anim>
                                        <p:anim calcmode="lin" valueType="num">
                                          <p:cBhvr>
                                            <p:cTn id="58"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9" grpId="0" animBg="1"/>
          <p:bldP spid="20" grpId="0"/>
          <p:bldP spid="21" grpId="0"/>
          <p:bldP spid="22" grpId="0"/>
          <p:bldP spid="23" grpId="0"/>
          <p:bldP spid="26" grpId="0"/>
          <p:bldP spid="28"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农村旧貌变新颜</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6438" y="1132492"/>
            <a:ext cx="4139534" cy="2941668"/>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6062" y="1137920"/>
            <a:ext cx="4334257" cy="2919246"/>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
        <p:nvSpPr>
          <p:cNvPr id="9" name="AutoShape 4"/>
          <p:cNvSpPr>
            <a:spLocks noChangeArrowheads="1"/>
          </p:cNvSpPr>
          <p:nvPr/>
        </p:nvSpPr>
        <p:spPr bwMode="gray">
          <a:xfrm>
            <a:off x="1141537" y="4336779"/>
            <a:ext cx="2648143" cy="407941"/>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开发前村民旧房屋</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AutoShape 4"/>
          <p:cNvSpPr>
            <a:spLocks noChangeArrowheads="1"/>
          </p:cNvSpPr>
          <p:nvPr/>
        </p:nvSpPr>
        <p:spPr bwMode="gray">
          <a:xfrm>
            <a:off x="5408737" y="4316459"/>
            <a:ext cx="2648143" cy="407941"/>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开发后村民安置房</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42" presetClass="entr" presetSubtype="0" fill="hold" nodeType="withEffect">
                                  <p:stCondLst>
                                    <p:cond delay="7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750"/>
                                        <p:tgtEl>
                                          <p:spTgt spid="12"/>
                                        </p:tgtEl>
                                      </p:cBhvr>
                                    </p:animEffect>
                                    <p:anim calcmode="lin" valueType="num">
                                      <p:cBhvr>
                                        <p:cTn id="11" dur="750" fill="hold"/>
                                        <p:tgtEl>
                                          <p:spTgt spid="12"/>
                                        </p:tgtEl>
                                        <p:attrNameLst>
                                          <p:attrName>ppt_x</p:attrName>
                                        </p:attrNameLst>
                                      </p:cBhvr>
                                      <p:tavLst>
                                        <p:tav tm="0">
                                          <p:val>
                                            <p:strVal val="#ppt_x"/>
                                          </p:val>
                                        </p:tav>
                                        <p:tav tm="100000">
                                          <p:val>
                                            <p:strVal val="#ppt_x"/>
                                          </p:val>
                                        </p:tav>
                                      </p:tavLst>
                                    </p:anim>
                                    <p:anim calcmode="lin" valueType="num">
                                      <p:cBhvr>
                                        <p:cTn id="12" dur="750" fill="hold"/>
                                        <p:tgtEl>
                                          <p:spTgt spid="12"/>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2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anim calcmode="lin" valueType="num">
                                      <p:cBhvr>
                                        <p:cTn id="17" dur="750" fill="hold"/>
                                        <p:tgtEl>
                                          <p:spTgt spid="6"/>
                                        </p:tgtEl>
                                        <p:attrNameLst>
                                          <p:attrName>ppt_x</p:attrName>
                                        </p:attrNameLst>
                                      </p:cBhvr>
                                      <p:tavLst>
                                        <p:tav tm="0">
                                          <p:val>
                                            <p:strVal val="#ppt_x"/>
                                          </p:val>
                                        </p:tav>
                                        <p:tav tm="100000">
                                          <p:val>
                                            <p:strVal val="#ppt_x"/>
                                          </p:val>
                                        </p:tav>
                                      </p:tavLst>
                                    </p:anim>
                                    <p:anim calcmode="lin" valueType="num">
                                      <p:cBhvr>
                                        <p:cTn id="18" dur="75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25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CggYs1cqrxCAAOKIAAJnuYGAJRQ924_W_550_412"/>
          <p:cNvPicPr>
            <a:picLocks noChangeAspect="1"/>
          </p:cNvPicPr>
          <p:nvPr/>
        </p:nvPicPr>
        <p:blipFill>
          <a:blip r:embed="rId1"/>
          <a:stretch>
            <a:fillRect/>
          </a:stretch>
        </p:blipFill>
        <p:spPr>
          <a:xfrm>
            <a:off x="4581201" y="1016000"/>
            <a:ext cx="4163226" cy="3119120"/>
          </a:xfrm>
          <a:prstGeom prst="rect">
            <a:avLst/>
          </a:prstGeom>
          <a:ln>
            <a:solidFill>
              <a:srgbClr val="00B0F0"/>
            </a:solidFill>
          </a:ln>
        </p:spPr>
      </p:pic>
      <p:pic>
        <p:nvPicPr>
          <p:cNvPr id="15" name="图片 14" descr="CggYsFciIjSACsuuAANsaj2rINs720_W_550_412"/>
          <p:cNvPicPr>
            <a:picLocks noChangeAspect="1"/>
          </p:cNvPicPr>
          <p:nvPr/>
        </p:nvPicPr>
        <p:blipFill>
          <a:blip r:embed="rId2">
            <a:lum bright="12000"/>
          </a:blip>
          <a:stretch>
            <a:fillRect/>
          </a:stretch>
        </p:blipFill>
        <p:spPr>
          <a:xfrm>
            <a:off x="263939" y="1016000"/>
            <a:ext cx="4165821" cy="3121352"/>
          </a:xfrm>
          <a:prstGeom prst="rect">
            <a:avLst/>
          </a:prstGeom>
          <a:ln>
            <a:solidFill>
              <a:srgbClr val="00B0F0"/>
            </a:solidFill>
          </a:ln>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
        <p:nvSpPr>
          <p:cNvPr id="6" name="圆角矩形 14"/>
          <p:cNvSpPr/>
          <p:nvPr/>
        </p:nvSpPr>
        <p:spPr>
          <a:xfrm>
            <a:off x="0" y="303890"/>
            <a:ext cx="504952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探索理论实践，实现乡村振兴</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4"/>
          <p:cNvSpPr/>
          <p:nvPr/>
        </p:nvSpPr>
        <p:spPr>
          <a:xfrm>
            <a:off x="0" y="303890"/>
            <a:ext cx="504952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探索理论实践，实现乡村振兴</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5" name="图片 4" descr="143122tedpdpseh2doe0xp.jpg"/>
          <p:cNvPicPr>
            <a:picLocks noChangeAspect="1"/>
          </p:cNvPicPr>
          <p:nvPr/>
        </p:nvPicPr>
        <p:blipFill>
          <a:blip r:embed="rId2"/>
          <a:srcRect t="22759"/>
          <a:stretch>
            <a:fillRect/>
          </a:stretch>
        </p:blipFill>
        <p:spPr>
          <a:xfrm>
            <a:off x="839174" y="944880"/>
            <a:ext cx="7573306" cy="39017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优越的自然禀赋</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
        <p:nvSpPr>
          <p:cNvPr id="8" name="矩形 7"/>
          <p:cNvSpPr/>
          <p:nvPr/>
        </p:nvSpPr>
        <p:spPr>
          <a:xfrm>
            <a:off x="1681163" y="2140734"/>
            <a:ext cx="2286000" cy="954107"/>
          </a:xfrm>
          <a:prstGeom prst="rect">
            <a:avLst/>
          </a:prstGeom>
        </p:spPr>
        <p:txBody>
          <a:bodyPr>
            <a:spAutoFit/>
          </a:bodyPr>
          <a:lstStyle/>
          <a:p>
            <a:pPr lvl="0" algn="ctr">
              <a:defRPr/>
            </a:pPr>
            <a:r>
              <a:rPr lang="zh-CN" altLang="en-US" sz="2800" b="1" kern="0" dirty="0" smtClean="0">
                <a:solidFill>
                  <a:sysClr val="window" lastClr="FFFFFF"/>
                </a:solidFill>
                <a:latin typeface="微软雅黑" panose="020B0503020204020204" pitchFamily="34" charset="-122"/>
                <a:ea typeface="微软雅黑" panose="020B0503020204020204" pitchFamily="34" charset="-122"/>
              </a:rPr>
              <a:t>优越的自然禀赋</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10" name="图片 9" descr="IMG_3080.JPG"/>
          <p:cNvPicPr>
            <a:picLocks noChangeAspect="1"/>
          </p:cNvPicPr>
          <p:nvPr/>
        </p:nvPicPr>
        <p:blipFill>
          <a:blip r:embed="rId2" cstate="print"/>
          <a:stretch>
            <a:fillRect/>
          </a:stretch>
        </p:blipFill>
        <p:spPr>
          <a:xfrm>
            <a:off x="4707021" y="905290"/>
            <a:ext cx="3668104" cy="3668104"/>
          </a:xfrm>
          <a:prstGeom prst="rect">
            <a:avLst/>
          </a:prstGeom>
        </p:spPr>
      </p:pic>
      <p:pic>
        <p:nvPicPr>
          <p:cNvPr id="13" name="图片 12"/>
          <p:cNvPicPr>
            <a:picLocks noChangeAspect="1"/>
          </p:cNvPicPr>
          <p:nvPr/>
        </p:nvPicPr>
        <p:blipFill>
          <a:blip r:embed="rId3"/>
          <a:srcRect r="53522"/>
          <a:stretch>
            <a:fillRect/>
          </a:stretch>
        </p:blipFill>
        <p:spPr>
          <a:xfrm>
            <a:off x="477923" y="1127759"/>
            <a:ext cx="3894029" cy="2905761"/>
          </a:xfrm>
          <a:prstGeom prst="rect">
            <a:avLst/>
          </a:prstGeom>
        </p:spPr>
      </p:pic>
      <p:sp>
        <p:nvSpPr>
          <p:cNvPr id="9" name="AutoShape 4"/>
          <p:cNvSpPr>
            <a:spLocks noChangeArrowheads="1"/>
          </p:cNvSpPr>
          <p:nvPr/>
        </p:nvSpPr>
        <p:spPr bwMode="gray">
          <a:xfrm>
            <a:off x="1090737" y="4275819"/>
            <a:ext cx="2648143" cy="407941"/>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天泉湖沙盘模型</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750"/>
                                        <p:tgtEl>
                                          <p:spTgt spid="13"/>
                                        </p:tgtEl>
                                      </p:cBhvr>
                                    </p:animEffect>
                                    <p:anim calcmode="lin" valueType="num">
                                      <p:cBhvr>
                                        <p:cTn id="12" dur="750" fill="hold"/>
                                        <p:tgtEl>
                                          <p:spTgt spid="13"/>
                                        </p:tgtEl>
                                        <p:attrNameLst>
                                          <p:attrName>ppt_x</p:attrName>
                                        </p:attrNameLst>
                                      </p:cBhvr>
                                      <p:tavLst>
                                        <p:tav tm="0">
                                          <p:val>
                                            <p:strVal val="#ppt_x"/>
                                          </p:val>
                                        </p:tav>
                                        <p:tav tm="100000">
                                          <p:val>
                                            <p:strVal val="#ppt_x"/>
                                          </p:val>
                                        </p:tav>
                                      </p:tavLst>
                                    </p:anim>
                                    <p:anim calcmode="lin" valueType="num">
                                      <p:cBhvr>
                                        <p:cTn id="13" dur="75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开发公司的多生态打造</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AutoShape 8"/>
          <p:cNvSpPr>
            <a:spLocks noChangeArrowheads="1"/>
          </p:cNvSpPr>
          <p:nvPr/>
        </p:nvSpPr>
        <p:spPr bwMode="gray">
          <a:xfrm>
            <a:off x="615204" y="1076608"/>
            <a:ext cx="1910281" cy="3201478"/>
          </a:xfrm>
          <a:prstGeom prst="roundRect">
            <a:avLst>
              <a:gd name="adj" fmla="val 16667"/>
            </a:avLst>
          </a:prstGeom>
          <a:solidFill>
            <a:srgbClr val="314865"/>
          </a:solidFill>
          <a:ln w="3175" cap="flat" cmpd="sng" algn="ctr">
            <a:solidFill>
              <a:srgbClr val="2676FF">
                <a:lumMod val="20000"/>
                <a:lumOff val="80000"/>
              </a:srgbClr>
            </a:solidFill>
            <a:prstDash val="solid"/>
          </a:ln>
          <a:effectLst/>
        </p:spPr>
        <p:txBody>
          <a:bodyPr lIns="0" rIns="0" anchor="ctr"/>
          <a:lstStyle/>
          <a:p>
            <a:pPr algn="ctr" fontAlgn="base">
              <a:lnSpc>
                <a:spcPct val="150000"/>
              </a:lnSpc>
              <a:spcBef>
                <a:spcPct val="0"/>
              </a:spcBef>
              <a:spcAft>
                <a:spcPct val="0"/>
              </a:spcAft>
              <a:defRPr/>
            </a:pPr>
            <a:r>
              <a:rPr lang="zh-CN" altLang="en-US" sz="790" kern="0" dirty="0">
                <a:solidFill>
                  <a:schemeClr val="bg1"/>
                </a:solidFill>
                <a:latin typeface="微软雅黑" panose="020B0503020204020204" pitchFamily="34" charset="-122"/>
                <a:ea typeface="微软雅黑" panose="020B0503020204020204" pitchFamily="34" charset="-122"/>
              </a:rPr>
              <a:t>
</a:t>
            </a:r>
            <a:r>
              <a:rPr lang="zh-CN" altLang="en-US" sz="1800" kern="0" dirty="0">
                <a:solidFill>
                  <a:schemeClr val="bg1"/>
                </a:solidFill>
                <a:latin typeface="宋体" panose="02010600030101010101" pitchFamily="2" charset="-122"/>
                <a:ea typeface="宋体" panose="02010600030101010101" pitchFamily="2" charset="-122"/>
              </a:rPr>
              <a:t>打造</a:t>
            </a:r>
            <a:r>
              <a:rPr lang="zh-CN" altLang="en-US" sz="1800" kern="0" dirty="0">
                <a:solidFill>
                  <a:schemeClr val="bg1"/>
                </a:solidFill>
                <a:latin typeface="宋体" panose="02010600030101010101" pitchFamily="2" charset="-122"/>
              </a:rPr>
              <a:t>五星</a:t>
            </a:r>
            <a:r>
              <a:rPr lang="zh-CN" altLang="en-US" sz="1800" kern="0" dirty="0">
                <a:solidFill>
                  <a:schemeClr val="bg1"/>
                </a:solidFill>
                <a:latin typeface="宋体" panose="02010600030101010101" pitchFamily="2" charset="-122"/>
                <a:ea typeface="宋体" panose="02010600030101010101" pitchFamily="2" charset="-122"/>
              </a:rPr>
              <a:t>级度假酒店、国际化养生养老社区翡翠谷和新的现代化村民安置点天泉小镇等项目</a:t>
            </a:r>
            <a:endParaRPr lang="zh-CN" altLang="en-US" sz="1800" kern="0" dirty="0">
              <a:solidFill>
                <a:schemeClr val="bg1"/>
              </a:solidFill>
              <a:latin typeface="宋体" panose="02010600030101010101" pitchFamily="2" charset="-122"/>
              <a:ea typeface="宋体" panose="02010600030101010101" pitchFamily="2" charset="-122"/>
            </a:endParaRPr>
          </a:p>
          <a:p>
            <a:pPr algn="ctr" fontAlgn="base">
              <a:lnSpc>
                <a:spcPct val="150000"/>
              </a:lnSpc>
              <a:spcBef>
                <a:spcPct val="0"/>
              </a:spcBef>
              <a:spcAft>
                <a:spcPct val="0"/>
              </a:spcAft>
              <a:defRPr/>
            </a:pPr>
            <a:endParaRPr lang="zh-CN" altLang="zh-CN" sz="790" kern="0"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7" name="图片 6"/>
          <p:cNvPicPr>
            <a:picLocks noChangeAspect="1"/>
          </p:cNvPicPr>
          <p:nvPr/>
        </p:nvPicPr>
        <p:blipFill>
          <a:blip r:embed="rId2"/>
          <a:srcRect l="47787"/>
          <a:stretch>
            <a:fillRect/>
          </a:stretch>
        </p:blipFill>
        <p:spPr>
          <a:xfrm>
            <a:off x="2905760" y="1022142"/>
            <a:ext cx="5191760" cy="344859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750"/>
                                        <p:tgtEl>
                                          <p:spTgt spid="7"/>
                                        </p:tgtEl>
                                      </p:cBhvr>
                                    </p:animEffect>
                                    <p:anim calcmode="lin" valueType="num">
                                      <p:cBhvr>
                                        <p:cTn id="16" dur="750" fill="hold"/>
                                        <p:tgtEl>
                                          <p:spTgt spid="7"/>
                                        </p:tgtEl>
                                        <p:attrNameLst>
                                          <p:attrName>ppt_x</p:attrName>
                                        </p:attrNameLst>
                                      </p:cBhvr>
                                      <p:tavLst>
                                        <p:tav tm="0">
                                          <p:val>
                                            <p:strVal val="#ppt_x"/>
                                          </p:val>
                                        </p:tav>
                                        <p:tav tm="100000">
                                          <p:val>
                                            <p:strVal val="#ppt_x"/>
                                          </p:val>
                                        </p:tav>
                                      </p:tavLst>
                                    </p:anim>
                                    <p:anim calcmode="lin" valueType="num">
                                      <p:cBhvr>
                                        <p:cTn id="17"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农村旧貌变新颜</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9" name="图片 8" descr="829851537335606707.jpg"/>
          <p:cNvPicPr>
            <a:picLocks noChangeAspect="1"/>
          </p:cNvPicPr>
          <p:nvPr/>
        </p:nvPicPr>
        <p:blipFill>
          <a:blip r:embed="rId2"/>
          <a:stretch>
            <a:fillRect/>
          </a:stretch>
        </p:blipFill>
        <p:spPr>
          <a:xfrm>
            <a:off x="193040" y="1205230"/>
            <a:ext cx="3977640" cy="2983230"/>
          </a:xfrm>
          <a:prstGeom prst="rect">
            <a:avLst/>
          </a:prstGeom>
        </p:spPr>
      </p:pic>
      <p:pic>
        <p:nvPicPr>
          <p:cNvPr id="13" name="图片 12" descr="905598329965183407.jpg"/>
          <p:cNvPicPr>
            <a:picLocks noChangeAspect="1"/>
          </p:cNvPicPr>
          <p:nvPr/>
        </p:nvPicPr>
        <p:blipFill>
          <a:blip r:embed="rId3"/>
          <a:stretch>
            <a:fillRect/>
          </a:stretch>
        </p:blipFill>
        <p:spPr>
          <a:xfrm>
            <a:off x="4358640" y="847090"/>
            <a:ext cx="4455160" cy="3341370"/>
          </a:xfrm>
          <a:prstGeom prst="rect">
            <a:avLst/>
          </a:prstGeom>
        </p:spPr>
      </p:pic>
      <p:sp>
        <p:nvSpPr>
          <p:cNvPr id="7" name="AutoShape 4"/>
          <p:cNvSpPr>
            <a:spLocks noChangeArrowheads="1"/>
          </p:cNvSpPr>
          <p:nvPr/>
        </p:nvSpPr>
        <p:spPr bwMode="gray">
          <a:xfrm>
            <a:off x="2858577" y="4367259"/>
            <a:ext cx="2648143" cy="407941"/>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开发后村民安置房</a:t>
            </a:r>
            <a:endParaRPr lang="zh-CN" altLang="zh-CN" sz="20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开发公司的多生态打造</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2050" name="Picture 2" descr="C:\Users\ThinkPad\Desktop\PPT\案例精选照片\1010 (1).jpg"/>
          <p:cNvPicPr>
            <a:picLocks noChangeAspect="1" noChangeArrowheads="1"/>
          </p:cNvPicPr>
          <p:nvPr/>
        </p:nvPicPr>
        <p:blipFill>
          <a:blip r:embed="rId2"/>
          <a:srcRect/>
          <a:stretch>
            <a:fillRect/>
          </a:stretch>
        </p:blipFill>
        <p:spPr bwMode="auto">
          <a:xfrm>
            <a:off x="162560" y="1273810"/>
            <a:ext cx="3972560" cy="2979420"/>
          </a:xfrm>
          <a:prstGeom prst="rect">
            <a:avLst/>
          </a:prstGeom>
          <a:noFill/>
        </p:spPr>
      </p:pic>
      <p:pic>
        <p:nvPicPr>
          <p:cNvPr id="8" name="图片 7" descr="639867741692760336.jpg"/>
          <p:cNvPicPr>
            <a:picLocks noChangeAspect="1"/>
          </p:cNvPicPr>
          <p:nvPr/>
        </p:nvPicPr>
        <p:blipFill>
          <a:blip r:embed="rId3" cstate="print"/>
          <a:stretch>
            <a:fillRect/>
          </a:stretch>
        </p:blipFill>
        <p:spPr>
          <a:xfrm>
            <a:off x="4343400" y="944880"/>
            <a:ext cx="4419600" cy="3314700"/>
          </a:xfrm>
          <a:prstGeom prst="rect">
            <a:avLst/>
          </a:prstGeom>
        </p:spPr>
      </p:pic>
      <p:sp>
        <p:nvSpPr>
          <p:cNvPr id="7" name="AutoShape 4"/>
          <p:cNvSpPr>
            <a:spLocks noChangeArrowheads="1"/>
          </p:cNvSpPr>
          <p:nvPr/>
        </p:nvSpPr>
        <p:spPr bwMode="gray">
          <a:xfrm>
            <a:off x="2893060" y="4378960"/>
            <a:ext cx="3379470" cy="407670"/>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天泉湖养老社区</a:t>
            </a:r>
            <a:r>
              <a:rPr lang="en-US" altLang="zh-CN"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翡翠谷</a:t>
            </a:r>
            <a:endPar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开发公司的多生态打造</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pic>
        <p:nvPicPr>
          <p:cNvPr id="7" name="图片 6" descr="871111841764433056.jpg"/>
          <p:cNvPicPr>
            <a:picLocks noChangeAspect="1"/>
          </p:cNvPicPr>
          <p:nvPr/>
        </p:nvPicPr>
        <p:blipFill>
          <a:blip r:embed="rId2" cstate="print"/>
          <a:stretch>
            <a:fillRect/>
          </a:stretch>
        </p:blipFill>
        <p:spPr>
          <a:xfrm>
            <a:off x="243840" y="1047750"/>
            <a:ext cx="4155440" cy="3116580"/>
          </a:xfrm>
          <a:prstGeom prst="rect">
            <a:avLst/>
          </a:prstGeom>
        </p:spPr>
      </p:pic>
      <p:pic>
        <p:nvPicPr>
          <p:cNvPr id="9" name="图片 8" descr="13C81EC93B2D5692A209AD97A2AF1C9F.png"/>
          <p:cNvPicPr>
            <a:picLocks noChangeAspect="1"/>
          </p:cNvPicPr>
          <p:nvPr/>
        </p:nvPicPr>
        <p:blipFill>
          <a:blip r:embed="rId3" cstate="print"/>
          <a:stretch>
            <a:fillRect/>
          </a:stretch>
        </p:blipFill>
        <p:spPr>
          <a:xfrm>
            <a:off x="4602481" y="1032118"/>
            <a:ext cx="4178460" cy="3136022"/>
          </a:xfrm>
          <a:prstGeom prst="rect">
            <a:avLst/>
          </a:prstGeom>
        </p:spPr>
      </p:pic>
      <p:sp>
        <p:nvSpPr>
          <p:cNvPr id="2" name="AutoShape 4"/>
          <p:cNvSpPr>
            <a:spLocks noChangeArrowheads="1"/>
          </p:cNvSpPr>
          <p:nvPr/>
        </p:nvSpPr>
        <p:spPr bwMode="gray">
          <a:xfrm>
            <a:off x="2893060" y="4378960"/>
            <a:ext cx="3379470" cy="407670"/>
          </a:xfrm>
          <a:prstGeom prst="roundRect">
            <a:avLst>
              <a:gd name="adj" fmla="val 9106"/>
            </a:avLst>
          </a:prstGeom>
          <a:solidFill>
            <a:srgbClr val="314865"/>
          </a:solidFill>
          <a:ln w="25400" cap="flat" cmpd="sng" algn="ctr">
            <a:solidFill>
              <a:schemeClr val="bg1"/>
            </a:solidFill>
            <a:prstDash val="solid"/>
          </a:ln>
          <a:effectLst>
            <a:outerShdw blurRad="50800" dist="38100" algn="l" rotWithShape="0">
              <a:prstClr val="black">
                <a:alpha val="40000"/>
              </a:prstClr>
            </a:outerShdw>
          </a:effectLst>
        </p:spPr>
        <p:txBody>
          <a:bodyPr anchor="ctr"/>
          <a:p>
            <a:pPr algn="ctr" fontAlgn="base">
              <a:spcBef>
                <a:spcPct val="0"/>
              </a:spcBef>
              <a:spcAft>
                <a:spcPct val="0"/>
              </a:spcAft>
              <a:defRPr/>
            </a:pP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天泉湖养老社区</a:t>
            </a:r>
            <a:r>
              <a:rPr lang="en-US" altLang="zh-CN"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翡翠谷</a:t>
            </a:r>
            <a:endParaRPr lang="zh-CN" altLang="en-US" sz="2000" b="1" kern="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4"/>
          <p:cNvSpPr/>
          <p:nvPr/>
        </p:nvSpPr>
        <p:spPr>
          <a:xfrm>
            <a:off x="0" y="303890"/>
            <a:ext cx="4191000" cy="561524"/>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老制度引发新问题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sp>
        <p:nvSpPr>
          <p:cNvPr id="6" name="AutoShape 8"/>
          <p:cNvSpPr>
            <a:spLocks noChangeArrowheads="1"/>
          </p:cNvSpPr>
          <p:nvPr/>
        </p:nvSpPr>
        <p:spPr bwMode="gray">
          <a:xfrm>
            <a:off x="6547524" y="1225153"/>
            <a:ext cx="1751650" cy="2849889"/>
          </a:xfrm>
          <a:prstGeom prst="roundRect">
            <a:avLst>
              <a:gd name="adj" fmla="val 16667"/>
            </a:avLst>
          </a:prstGeom>
          <a:solidFill>
            <a:srgbClr val="314865"/>
          </a:solidFill>
          <a:ln w="3175" cap="flat" cmpd="sng" algn="ctr">
            <a:solidFill>
              <a:srgbClr val="2676FF">
                <a:lumMod val="20000"/>
                <a:lumOff val="80000"/>
              </a:srgbClr>
            </a:solidFill>
            <a:prstDash val="solid"/>
          </a:ln>
          <a:effectLst/>
        </p:spPr>
        <p:txBody>
          <a:bodyPr lIns="0" rIns="0" anchor="ctr"/>
          <a:lstStyle/>
          <a:p>
            <a:pPr lvl="0" algn="ctr" fontAlgn="base">
              <a:lnSpc>
                <a:spcPct val="150000"/>
              </a:lnSpc>
              <a:spcBef>
                <a:spcPct val="0"/>
              </a:spcBef>
              <a:spcAft>
                <a:spcPct val="0"/>
              </a:spcAft>
              <a:defRPr/>
            </a:pPr>
            <a:r>
              <a:rPr lang="zh-CN" altLang="en-US" sz="2400" b="1" kern="0" dirty="0">
                <a:solidFill>
                  <a:prstClr val="white"/>
                </a:solidFill>
                <a:latin typeface="宋体" panose="02010600030101010101" pitchFamily="2" charset="-122"/>
              </a:rPr>
              <a:t>政府、开发公司、村民矛盾逐渐显现</a:t>
            </a:r>
            <a:endParaRPr lang="zh-CN" altLang="zh-CN" sz="900" b="1" kern="0" dirty="0">
              <a:solidFill>
                <a:schemeClr val="bg1"/>
              </a:solidFill>
              <a:latin typeface="微软雅黑" panose="020B0503020204020204" pitchFamily="34" charset="-122"/>
              <a:ea typeface="微软雅黑" panose="020B0503020204020204" pitchFamily="34" charset="-122"/>
            </a:endParaRPr>
          </a:p>
        </p:txBody>
      </p:sp>
      <p:sp>
        <p:nvSpPr>
          <p:cNvPr id="7" name="AutoShape 3"/>
          <p:cNvSpPr>
            <a:spLocks noChangeArrowheads="1"/>
          </p:cNvSpPr>
          <p:nvPr/>
        </p:nvSpPr>
        <p:spPr bwMode="gray">
          <a:xfrm>
            <a:off x="1149626" y="595600"/>
            <a:ext cx="5113764" cy="4244010"/>
          </a:xfrm>
          <a:prstGeom prst="rightArrow">
            <a:avLst>
              <a:gd name="adj1" fmla="val 79306"/>
              <a:gd name="adj2" fmla="val 30296"/>
            </a:avLst>
          </a:prstGeom>
          <a:solidFill>
            <a:srgbClr val="314865"/>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zh-CN" altLang="en-US" sz="1500" kern="0">
              <a:solidFill>
                <a:srgbClr val="4D4D4D"/>
              </a:solidFill>
              <a:latin typeface="微软雅黑" panose="020B0503020204020204" pitchFamily="34" charset="-122"/>
              <a:ea typeface="微软雅黑" panose="020B0503020204020204" pitchFamily="34" charset="-122"/>
            </a:endParaRPr>
          </a:p>
        </p:txBody>
      </p:sp>
      <p:sp>
        <p:nvSpPr>
          <p:cNvPr id="8" name="AutoShape 4"/>
          <p:cNvSpPr>
            <a:spLocks noChangeArrowheads="1"/>
          </p:cNvSpPr>
          <p:nvPr/>
        </p:nvSpPr>
        <p:spPr bwMode="gray">
          <a:xfrm>
            <a:off x="1313622" y="1095714"/>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补偿金额过低</a:t>
            </a:r>
            <a:endParaRPr lang="zh-CN" altLang="zh-CN" sz="20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AutoShape 5"/>
          <p:cNvSpPr>
            <a:spLocks noChangeArrowheads="1"/>
          </p:cNvSpPr>
          <p:nvPr/>
        </p:nvSpPr>
        <p:spPr bwMode="gray">
          <a:xfrm>
            <a:off x="1313622" y="1919388"/>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就业按置不足</a:t>
            </a:r>
            <a:endParaRPr lang="zh-CN" altLang="zh-CN" sz="20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AutoShape 6"/>
          <p:cNvSpPr>
            <a:spLocks noChangeArrowheads="1"/>
          </p:cNvSpPr>
          <p:nvPr/>
        </p:nvSpPr>
        <p:spPr bwMode="gray">
          <a:xfrm>
            <a:off x="1313622" y="2746721"/>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土地用途被改</a:t>
            </a:r>
            <a:endParaRPr lang="zh-CN" altLang="zh-CN" sz="20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 name="AutoShape 6"/>
          <p:cNvSpPr>
            <a:spLocks noChangeArrowheads="1"/>
          </p:cNvSpPr>
          <p:nvPr/>
        </p:nvSpPr>
        <p:spPr bwMode="gray">
          <a:xfrm>
            <a:off x="1313622" y="3574054"/>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rPr>
              <a:t>忽视民众意愿</a:t>
            </a:r>
            <a:endParaRPr lang="zh-CN" altLang="zh-CN" sz="2000" b="1" kern="0" dirty="0">
              <a:solidFill>
                <a:srgbClr val="314865"/>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rcRect l="3509" t="20893" r="5731" b="14150"/>
          <a:stretch>
            <a:fillRect/>
          </a:stretch>
        </p:blipFill>
        <p:spPr>
          <a:xfrm>
            <a:off x="7000240" y="4856479"/>
            <a:ext cx="1503680" cy="307339"/>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750"/>
                                        <p:tgtEl>
                                          <p:spTgt spid="6"/>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3000"/>
                            </p:stCondLst>
                            <p:childTnLst>
                              <p:par>
                                <p:cTn id="23" presetID="53" presetClass="entr" presetSubtype="16" fill="hold" grpId="0" nodeType="afterEffect">
                                  <p:stCondLst>
                                    <p:cond delay="25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3750"/>
                            </p:stCondLst>
                            <p:childTnLst>
                              <p:par>
                                <p:cTn id="29" presetID="53" presetClass="entr" presetSubtype="16" fill="hold" grpId="0" nodeType="afterEffect">
                                  <p:stCondLst>
                                    <p:cond delay="25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4500"/>
                            </p:stCondLst>
                            <p:childTnLst>
                              <p:par>
                                <p:cTn id="35" presetID="53" presetClass="entr" presetSubtype="16" fill="hold" grpId="0" nodeType="afterEffect">
                                  <p:stCondLst>
                                    <p:cond delay="2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7" grpId="0" animBg="1"/>
      <p:bldP spid="8" grpId="0" animBg="1"/>
      <p:bldP spid="9" grpId="0" animBg="1"/>
      <p:bldP spid="13" grpId="0" animBg="1"/>
      <p:bldP spid="12"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883</Words>
  <Application>WPS 演示</Application>
  <PresentationFormat>全屏显示(16:9)</PresentationFormat>
  <Paragraphs>165</Paragraphs>
  <Slides>31</Slides>
  <Notes>33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Arial</vt:lpstr>
      <vt:lpstr>宋体</vt:lpstr>
      <vt:lpstr>Wingdings</vt:lpstr>
      <vt:lpstr>微软雅黑</vt:lpstr>
      <vt:lpstr>Calibri</vt:lpstr>
      <vt:lpstr>Arial Unicode MS</vt:lpstr>
      <vt:lpstr>Calibri</vt:lpstr>
      <vt:lpstr>汉仪菱心体简</vt:lpstr>
      <vt:lpstr>Arial Black</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win8-imac</dc:creator>
  <cp:lastModifiedBy>渊洁之王</cp:lastModifiedBy>
  <cp:revision>176</cp:revision>
  <dcterms:created xsi:type="dcterms:W3CDTF">2014-05-08T14:30:00Z</dcterms:created>
  <dcterms:modified xsi:type="dcterms:W3CDTF">2018-04-26T15:42:50Z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