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5" r:id="rId3"/>
    <p:sldId id="322" r:id="rId5"/>
    <p:sldId id="323" r:id="rId6"/>
    <p:sldId id="297" r:id="rId7"/>
    <p:sldId id="325" r:id="rId8"/>
    <p:sldId id="326" r:id="rId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4865"/>
    <a:srgbClr val="0000FF"/>
    <a:srgbClr val="E2E9E9"/>
    <a:srgbClr val="BFBFBF"/>
    <a:srgbClr val="0071C1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56" autoAdjust="0"/>
    <p:restoredTop sz="94660" autoAdjust="0"/>
  </p:normalViewPr>
  <p:slideViewPr>
    <p:cSldViewPr snapToGrid="0">
      <p:cViewPr varScale="1">
        <p:scale>
          <a:sx n="94" d="100"/>
          <a:sy n="94" d="100"/>
        </p:scale>
        <p:origin x="-678" y="-96"/>
      </p:cViewPr>
      <p:guideLst>
        <p:guide orient="horz" pos="1710"/>
        <p:guide pos="2891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ACBB1-1174-4432-BE6F-41B3ACC0B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490FA-BF50-4B16-B630-490134ED6E9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6A4963E-0D9B-45DC-9720-FEC0E036E7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C1EF214-A2F4-4BB1-A3DC-69933A723F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6A4963E-0D9B-45DC-9720-FEC0E036E7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C1EF214-A2F4-4BB1-A3DC-69933A723F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 userDrawn="1"/>
        </p:nvSpPr>
        <p:spPr>
          <a:xfrm>
            <a:off x="0" y="4867274"/>
            <a:ext cx="7048500" cy="276225"/>
          </a:xfrm>
          <a:prstGeom prst="roundRect">
            <a:avLst>
              <a:gd name="adj" fmla="val 0"/>
            </a:avLst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/>
          </a:p>
        </p:txBody>
      </p:sp>
      <p:sp>
        <p:nvSpPr>
          <p:cNvPr id="9" name="圆角矩形 8"/>
          <p:cNvSpPr/>
          <p:nvPr userDrawn="1"/>
        </p:nvSpPr>
        <p:spPr>
          <a:xfrm>
            <a:off x="8124825" y="4867273"/>
            <a:ext cx="1019175" cy="276225"/>
          </a:xfrm>
          <a:prstGeom prst="roundRect">
            <a:avLst>
              <a:gd name="adj" fmla="val 0"/>
            </a:avLst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058025" y="4843416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0" dirty="0">
                <a:solidFill>
                  <a:srgbClr val="314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工业设计系</a:t>
            </a:r>
            <a:endParaRPr lang="zh-CN" altLang="en-US" b="0" dirty="0">
              <a:solidFill>
                <a:srgbClr val="314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0" y="0"/>
            <a:ext cx="9144000" cy="5143501"/>
          </a:xfrm>
          <a:custGeom>
            <a:avLst/>
            <a:gdLst>
              <a:gd name="connsiteX0" fmla="*/ 0 w 12192000"/>
              <a:gd name="connsiteY0" fmla="*/ 0 h 5943600"/>
              <a:gd name="connsiteX1" fmla="*/ 12192000 w 12192000"/>
              <a:gd name="connsiteY1" fmla="*/ 0 h 5943600"/>
              <a:gd name="connsiteX2" fmla="*/ 12192000 w 12192000"/>
              <a:gd name="connsiteY2" fmla="*/ 5943600 h 5943600"/>
              <a:gd name="connsiteX3" fmla="*/ 0 w 12192000"/>
              <a:gd name="connsiteY3" fmla="*/ 5943600 h 5943600"/>
              <a:gd name="connsiteX4" fmla="*/ 0 w 12192000"/>
              <a:gd name="connsiteY4" fmla="*/ 0 h 5943600"/>
              <a:gd name="connsiteX0-1" fmla="*/ 0 w 12192000"/>
              <a:gd name="connsiteY0-2" fmla="*/ 0 h 5943600"/>
              <a:gd name="connsiteX1-3" fmla="*/ 10000343 w 12192000"/>
              <a:gd name="connsiteY1-4" fmla="*/ 1233714 h 5943600"/>
              <a:gd name="connsiteX2-5" fmla="*/ 12192000 w 12192000"/>
              <a:gd name="connsiteY2-6" fmla="*/ 5943600 h 5943600"/>
              <a:gd name="connsiteX3-7" fmla="*/ 0 w 12192000"/>
              <a:gd name="connsiteY3-8" fmla="*/ 5943600 h 5943600"/>
              <a:gd name="connsiteX4-9" fmla="*/ 0 w 12192000"/>
              <a:gd name="connsiteY4-10" fmla="*/ 0 h 5943600"/>
              <a:gd name="connsiteX0-11" fmla="*/ 0 w 12192000"/>
              <a:gd name="connsiteY0-12" fmla="*/ 0 h 5943600"/>
              <a:gd name="connsiteX1-13" fmla="*/ 10537372 w 12192000"/>
              <a:gd name="connsiteY1-14" fmla="*/ 1623664 h 5943600"/>
              <a:gd name="connsiteX2-15" fmla="*/ 12192000 w 12192000"/>
              <a:gd name="connsiteY2-16" fmla="*/ 5943600 h 5943600"/>
              <a:gd name="connsiteX3-17" fmla="*/ 0 w 12192000"/>
              <a:gd name="connsiteY3-18" fmla="*/ 5943600 h 5943600"/>
              <a:gd name="connsiteX4-19" fmla="*/ 0 w 12192000"/>
              <a:gd name="connsiteY4-20" fmla="*/ 0 h 5943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5943600">
                <a:moveTo>
                  <a:pt x="0" y="0"/>
                </a:moveTo>
                <a:lnTo>
                  <a:pt x="10537372" y="1623664"/>
                </a:lnTo>
                <a:lnTo>
                  <a:pt x="12192000" y="5943600"/>
                </a:lnTo>
                <a:lnTo>
                  <a:pt x="0" y="5943600"/>
                </a:lnTo>
                <a:lnTo>
                  <a:pt x="0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等腰三角形 4"/>
          <p:cNvSpPr/>
          <p:nvPr/>
        </p:nvSpPr>
        <p:spPr>
          <a:xfrm>
            <a:off x="7037887" y="1400175"/>
            <a:ext cx="2111828" cy="3743326"/>
          </a:xfrm>
          <a:prstGeom prst="triangle">
            <a:avLst>
              <a:gd name="adj" fmla="val 41044"/>
            </a:avLst>
          </a:prstGeom>
          <a:solidFill>
            <a:srgbClr val="E2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6" name="矩形 6"/>
          <p:cNvSpPr/>
          <p:nvPr/>
        </p:nvSpPr>
        <p:spPr>
          <a:xfrm>
            <a:off x="7851337" y="1"/>
            <a:ext cx="1292663" cy="664028"/>
          </a:xfrm>
          <a:custGeom>
            <a:avLst/>
            <a:gdLst>
              <a:gd name="connsiteX0" fmla="*/ 0 w 1723550"/>
              <a:gd name="connsiteY0" fmla="*/ 0 h 885371"/>
              <a:gd name="connsiteX1" fmla="*/ 1723550 w 1723550"/>
              <a:gd name="connsiteY1" fmla="*/ 0 h 885371"/>
              <a:gd name="connsiteX2" fmla="*/ 1723550 w 1723550"/>
              <a:gd name="connsiteY2" fmla="*/ 885371 h 885371"/>
              <a:gd name="connsiteX3" fmla="*/ 0 w 1723550"/>
              <a:gd name="connsiteY3" fmla="*/ 885371 h 885371"/>
              <a:gd name="connsiteX4" fmla="*/ 0 w 1723550"/>
              <a:gd name="connsiteY4" fmla="*/ 0 h 885371"/>
              <a:gd name="connsiteX0-1" fmla="*/ 0 w 1723550"/>
              <a:gd name="connsiteY0-2" fmla="*/ 0 h 885371"/>
              <a:gd name="connsiteX1-3" fmla="*/ 1723550 w 1723550"/>
              <a:gd name="connsiteY1-4" fmla="*/ 0 h 885371"/>
              <a:gd name="connsiteX2-5" fmla="*/ 1723550 w 1723550"/>
              <a:gd name="connsiteY2-6" fmla="*/ 885371 h 885371"/>
              <a:gd name="connsiteX3-7" fmla="*/ 1451428 w 1723550"/>
              <a:gd name="connsiteY3-8" fmla="*/ 275771 h 885371"/>
              <a:gd name="connsiteX4-9" fmla="*/ 0 w 1723550"/>
              <a:gd name="connsiteY4-10" fmla="*/ 0 h 8853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23550" h="885371">
                <a:moveTo>
                  <a:pt x="0" y="0"/>
                </a:moveTo>
                <a:lnTo>
                  <a:pt x="1723550" y="0"/>
                </a:lnTo>
                <a:lnTo>
                  <a:pt x="1723550" y="885371"/>
                </a:lnTo>
                <a:lnTo>
                  <a:pt x="1451428" y="275771"/>
                </a:lnTo>
                <a:lnTo>
                  <a:pt x="0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31" y="3748752"/>
            <a:ext cx="745435" cy="7454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666" y="3846443"/>
            <a:ext cx="2308477" cy="4894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717" y="3874559"/>
            <a:ext cx="1408298" cy="4938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21423" y="1817370"/>
            <a:ext cx="499237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3200" b="1">
                <a:solidFill>
                  <a:schemeClr val="bg1"/>
                </a:solidFill>
                <a:latin typeface="方正小标宋简体" panose="02010601030101010101" charset="-122"/>
                <a:ea typeface="方正小标宋简体" panose="02010601030101010101" charset="-122"/>
              </a:rPr>
              <a:t>以问题为导向</a:t>
            </a:r>
            <a:endParaRPr lang="zh-CN" altLang="en-US" sz="3200" b="1">
              <a:solidFill>
                <a:schemeClr val="bg1"/>
              </a:solidFill>
              <a:latin typeface="方正小标宋简体" panose="02010601030101010101" charset="-122"/>
              <a:ea typeface="方正小标宋简体" panose="02010601030101010101" charset="-122"/>
            </a:endParaRPr>
          </a:p>
          <a:p>
            <a:pPr algn="ctr"/>
            <a:r>
              <a:rPr lang="en-US" altLang="zh-CN" sz="3200" b="1">
                <a:solidFill>
                  <a:schemeClr val="bg1"/>
                </a:solidFill>
                <a:latin typeface="方正小标宋简体" panose="02010601030101010101" charset="-122"/>
                <a:ea typeface="方正小标宋简体" panose="02010601030101010101" charset="-122"/>
              </a:rPr>
              <a:t>——K</a:t>
            </a:r>
            <a:r>
              <a:rPr lang="zh-CN" altLang="en-US" sz="3200" b="1">
                <a:solidFill>
                  <a:schemeClr val="bg1"/>
                </a:solidFill>
                <a:latin typeface="方正小标宋简体" panose="02010601030101010101" charset="-122"/>
                <a:ea typeface="方正小标宋简体" panose="02010601030101010101" charset="-122"/>
              </a:rPr>
              <a:t>小区治理乱象再分析</a:t>
            </a:r>
            <a:endParaRPr lang="zh-CN" altLang="en-US" sz="3200" b="1">
              <a:solidFill>
                <a:schemeClr val="bg1"/>
              </a:solidFill>
              <a:latin typeface="方正小标宋简体" panose="02010601030101010101" charset="-122"/>
              <a:ea typeface="方正小标宋简体" panose="02010601030101010101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/>
          <p:nvPr/>
        </p:nvSpPr>
        <p:spPr bwMode="gray">
          <a:xfrm flipV="1">
            <a:off x="981710" y="2176145"/>
            <a:ext cx="1580515" cy="1668780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35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箭头1"/>
          <p:cNvSpPr/>
          <p:nvPr/>
        </p:nvSpPr>
        <p:spPr bwMode="gray">
          <a:xfrm>
            <a:off x="955675" y="1455420"/>
            <a:ext cx="1606550" cy="180657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35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447456" y="2041860"/>
            <a:ext cx="1314717" cy="1315014"/>
          </a:xfrm>
          <a:prstGeom prst="ellipse">
            <a:avLst/>
          </a:prstGeom>
          <a:solidFill>
            <a:srgbClr val="314865"/>
          </a:solidFill>
          <a:ln w="9525">
            <a:noFill/>
            <a:rou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问题焦点</a:t>
            </a:r>
            <a:endParaRPr lang="zh-CN" altLang="en-US" sz="2400" b="1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圆角矩形 14"/>
          <p:cNvSpPr/>
          <p:nvPr/>
        </p:nvSpPr>
        <p:spPr>
          <a:xfrm>
            <a:off x="0" y="-4445"/>
            <a:ext cx="3952240" cy="81280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分析问题焦点</a:t>
            </a:r>
            <a:endParaRPr lang="zh-CN" altLang="en-US" sz="32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20893" r="5731" b="14150"/>
          <a:stretch>
            <a:fillRect/>
          </a:stretch>
        </p:blipFill>
        <p:spPr>
          <a:xfrm>
            <a:off x="7000240" y="4856479"/>
            <a:ext cx="1503680" cy="307339"/>
          </a:xfrm>
          <a:prstGeom prst="rect">
            <a:avLst/>
          </a:prstGeom>
        </p:spPr>
      </p:pic>
      <p:sp>
        <p:nvSpPr>
          <p:cNvPr id="13" name="圆角矩形 14"/>
          <p:cNvSpPr/>
          <p:nvPr/>
        </p:nvSpPr>
        <p:spPr>
          <a:xfrm>
            <a:off x="2562225" y="1116965"/>
            <a:ext cx="6089650" cy="118491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algn="l">
              <a:defRPr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问题一：</a:t>
            </a:r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在老物业（慧东里）撤离，新物业（南京瀚宇物业）入住前，小区的服务该如何进行管理？</a:t>
            </a:r>
            <a:endParaRPr lang="zh-CN" altLang="en-US" sz="24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4" name="圆角矩形 14"/>
          <p:cNvSpPr/>
          <p:nvPr/>
        </p:nvSpPr>
        <p:spPr>
          <a:xfrm>
            <a:off x="2562225" y="2987040"/>
            <a:ext cx="6089650" cy="118491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algn="l" fontAlgn="auto">
              <a:lnSpc>
                <a:spcPts val="3560"/>
              </a:lnSpc>
              <a:defRPr/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问题二：</a:t>
            </a:r>
            <a:r>
              <a:rPr lang="zh-CN" altLang="en-US" sz="24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新物业能否解决老物业过去解决不好，解决不了的问题？</a:t>
            </a:r>
            <a:endParaRPr lang="zh-CN" altLang="en-US" sz="24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12" grpId="0" bldLvl="0" animBg="1"/>
      <p:bldP spid="18" grpId="0" bldLvl="0" animBg="1"/>
      <p:bldP spid="13" grpId="0" bldLvl="0" animBg="1"/>
      <p:bldP spid="1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4"/>
          <p:cNvSpPr/>
          <p:nvPr/>
        </p:nvSpPr>
        <p:spPr>
          <a:xfrm>
            <a:off x="0" y="-4445"/>
            <a:ext cx="3952240" cy="81280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解决问题思路</a:t>
            </a:r>
            <a:endParaRPr lang="zh-CN" altLang="en-US" sz="32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20893" r="5731" b="14150"/>
          <a:stretch>
            <a:fillRect/>
          </a:stretch>
        </p:blipFill>
        <p:spPr>
          <a:xfrm>
            <a:off x="7000240" y="4856479"/>
            <a:ext cx="1503680" cy="307339"/>
          </a:xfrm>
          <a:prstGeom prst="rect">
            <a:avLst/>
          </a:prstGeom>
        </p:spPr>
      </p:pic>
      <p:sp>
        <p:nvSpPr>
          <p:cNvPr id="7" name="AutoShape 8"/>
          <p:cNvSpPr>
            <a:spLocks noChangeArrowheads="1"/>
          </p:cNvSpPr>
          <p:nvPr/>
        </p:nvSpPr>
        <p:spPr bwMode="gray">
          <a:xfrm>
            <a:off x="557530" y="1045845"/>
            <a:ext cx="2837180" cy="3418840"/>
          </a:xfrm>
          <a:prstGeom prst="roundRect">
            <a:avLst>
              <a:gd name="adj" fmla="val 16667"/>
            </a:avLst>
          </a:prstGeom>
          <a:solidFill>
            <a:srgbClr val="314865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/>
        </p:spPr>
        <p:txBody>
          <a:bodyPr lIns="0" rIns="0" anchor="ctr"/>
          <a:p>
            <a:pPr lvl="0" algn="l" fontAlgn="base">
              <a:lnSpc>
                <a:spcPts val="358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2017年9月4日</a:t>
            </a:r>
            <a:r>
              <a:rPr lang="en-US" altLang="zh-CN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 kern="0" dirty="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12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月</a:t>
            </a:r>
            <a:r>
              <a:rPr lang="en-US" altLang="zh-CN" sz="2400" b="1" kern="0" dirty="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5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日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老物业宣布撤离到南京瀚宇物业入住，期间的三个月管理空档期。应注重以下</a:t>
            </a:r>
            <a:r>
              <a:rPr lang="zh-CN" altLang="en-US" sz="2400" b="1" kern="0" dirty="0">
                <a:solidFill>
                  <a:srgbClr val="FF0000"/>
                </a:solidFill>
                <a:latin typeface="宋体" panose="02010600030101010101" pitchFamily="2" charset="-122"/>
              </a:rPr>
              <a:t>三个问题</a:t>
            </a:r>
            <a:endParaRPr lang="zh-CN" altLang="en-US" sz="2400" b="1" kern="0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gray">
          <a:xfrm>
            <a:off x="3709670" y="604520"/>
            <a:ext cx="4794250" cy="4118610"/>
          </a:xfrm>
          <a:prstGeom prst="rightArrow">
            <a:avLst>
              <a:gd name="adj1" fmla="val 79306"/>
              <a:gd name="adj2" fmla="val 30296"/>
            </a:avLst>
          </a:prstGeom>
          <a:solidFill>
            <a:srgbClr val="314865"/>
          </a:solidFill>
          <a:ln w="3175" cap="flat" cmpd="sng" algn="ctr">
            <a:solidFill>
              <a:srgbClr val="EAEAEA"/>
            </a:solidFill>
            <a:prstDash val="solid"/>
          </a:ln>
          <a:effectLst/>
        </p:spPr>
        <p:txBody>
          <a:bodyPr anchor="ctr"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00" kern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gray">
          <a:xfrm>
            <a:off x="3988435" y="3261995"/>
            <a:ext cx="3028950" cy="846455"/>
          </a:xfrm>
          <a:prstGeom prst="roundRect">
            <a:avLst>
              <a:gd name="adj" fmla="val 9106"/>
            </a:avLst>
          </a:prstGeom>
          <a:solidFill>
            <a:srgbClr val="E2E9E9"/>
          </a:solidFill>
          <a:ln w="25400" cap="flat" cmpd="sng" algn="ctr">
            <a:solidFill>
              <a:schemeClr val="bg1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l" fontAlgn="base">
              <a:lnSpc>
                <a:spcPts val="338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如何评估？</a:t>
            </a:r>
            <a:r>
              <a:rPr lang="zh-CN" altLang="en-US" sz="2400" b="1" kern="0" dirty="0">
                <a:solidFill>
                  <a:srgbClr val="3148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——管理效果评价</a:t>
            </a:r>
            <a:endParaRPr lang="zh-CN" altLang="en-US" sz="2400" b="1" kern="0" dirty="0">
              <a:solidFill>
                <a:srgbClr val="31486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gray">
          <a:xfrm>
            <a:off x="3977005" y="1181735"/>
            <a:ext cx="3028950" cy="846455"/>
          </a:xfrm>
          <a:prstGeom prst="roundRect">
            <a:avLst>
              <a:gd name="adj" fmla="val 9106"/>
            </a:avLst>
          </a:prstGeom>
          <a:solidFill>
            <a:srgbClr val="E2E9E9"/>
          </a:solidFill>
          <a:ln w="25400" cap="flat" cmpd="sng" algn="ctr">
            <a:solidFill>
              <a:schemeClr val="bg1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谁来管？</a:t>
            </a:r>
            <a:r>
              <a:rPr lang="zh-CN" altLang="en-US" sz="2400" b="1" kern="0" dirty="0">
                <a:solidFill>
                  <a:srgbClr val="3148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——管理的主体问题</a:t>
            </a:r>
            <a:endParaRPr lang="zh-CN" altLang="en-US" sz="2400" b="1" kern="0" dirty="0">
              <a:solidFill>
                <a:srgbClr val="31486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gray">
          <a:xfrm>
            <a:off x="3992880" y="2205990"/>
            <a:ext cx="3028950" cy="846455"/>
          </a:xfrm>
          <a:prstGeom prst="roundRect">
            <a:avLst>
              <a:gd name="adj" fmla="val 9106"/>
            </a:avLst>
          </a:prstGeom>
          <a:solidFill>
            <a:srgbClr val="E2E9E9"/>
          </a:solidFill>
          <a:ln w="25400" cap="flat" cmpd="sng" algn="ctr">
            <a:solidFill>
              <a:schemeClr val="bg1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如何管？</a:t>
            </a:r>
            <a:r>
              <a:rPr lang="zh-CN" altLang="en-US" sz="2400" b="1" kern="0" dirty="0">
                <a:solidFill>
                  <a:srgbClr val="3148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——管理方式/机制问题</a:t>
            </a:r>
            <a:endParaRPr lang="zh-CN" altLang="en-US" sz="2400" b="1" kern="0" dirty="0">
              <a:solidFill>
                <a:srgbClr val="31486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7" grpId="0" bldLvl="0" animBg="1"/>
      <p:bldP spid="11" grpId="0" bldLvl="0" animBg="1"/>
      <p:bldP spid="17" grpId="0" bldLvl="0" animBg="1"/>
      <p:bldP spid="22" grpId="0" bldLvl="0" animBg="1"/>
      <p:bldP spid="2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20893" r="5731" b="14150"/>
          <a:stretch>
            <a:fillRect/>
          </a:stretch>
        </p:blipFill>
        <p:spPr>
          <a:xfrm>
            <a:off x="7000240" y="4856479"/>
            <a:ext cx="1503680" cy="307339"/>
          </a:xfrm>
          <a:prstGeom prst="rect">
            <a:avLst/>
          </a:prstGeom>
        </p:spPr>
      </p:pic>
      <p:sp>
        <p:nvSpPr>
          <p:cNvPr id="18" name="圆角矩形 14"/>
          <p:cNvSpPr/>
          <p:nvPr/>
        </p:nvSpPr>
        <p:spPr>
          <a:xfrm>
            <a:off x="0" y="-4445"/>
            <a:ext cx="3952240" cy="81280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algn="ctr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招标具体流程</a:t>
            </a:r>
            <a:endParaRPr lang="zh-CN" altLang="en-US" sz="32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深色1"/>
          <p:cNvSpPr txBox="1"/>
          <p:nvPr/>
        </p:nvSpPr>
        <p:spPr>
          <a:xfrm>
            <a:off x="1989067" y="1217930"/>
            <a:ext cx="4154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en-US" altLang="zh-CN" sz="2700" kern="0" dirty="0">
                <a:solidFill>
                  <a:srgbClr val="314865"/>
                </a:solidFill>
                <a:latin typeface="Arial Black" panose="020B0A04020102020204" pitchFamily="34" charset="0"/>
              </a:rPr>
              <a:t>1</a:t>
            </a:r>
            <a:endParaRPr lang="zh-CN" altLang="en-US" sz="2700" kern="0" dirty="0">
              <a:solidFill>
                <a:srgbClr val="314865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深色2"/>
          <p:cNvSpPr txBox="1"/>
          <p:nvPr/>
        </p:nvSpPr>
        <p:spPr>
          <a:xfrm>
            <a:off x="4186400" y="1217930"/>
            <a:ext cx="4154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en-US" altLang="zh-CN" sz="2700" kern="0" dirty="0">
                <a:solidFill>
                  <a:srgbClr val="314865"/>
                </a:solidFill>
                <a:latin typeface="Arial Black" panose="020B0A04020102020204" pitchFamily="34" charset="0"/>
              </a:rPr>
              <a:t>2</a:t>
            </a:r>
            <a:endParaRPr lang="zh-CN" altLang="en-US" sz="2700" kern="0" dirty="0">
              <a:solidFill>
                <a:srgbClr val="314865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深色3"/>
          <p:cNvSpPr txBox="1"/>
          <p:nvPr/>
        </p:nvSpPr>
        <p:spPr>
          <a:xfrm>
            <a:off x="6302484" y="1217930"/>
            <a:ext cx="4154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en-US" altLang="zh-CN" sz="2700" kern="0" dirty="0">
                <a:solidFill>
                  <a:srgbClr val="314865"/>
                </a:solidFill>
                <a:latin typeface="Arial Black" panose="020B0A04020102020204" pitchFamily="34" charset="0"/>
              </a:rPr>
              <a:t>3</a:t>
            </a:r>
            <a:endParaRPr lang="zh-CN" altLang="en-US" sz="2700" kern="0" dirty="0">
              <a:solidFill>
                <a:srgbClr val="314865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5" name="文本1"/>
          <p:cNvGrpSpPr/>
          <p:nvPr/>
        </p:nvGrpSpPr>
        <p:grpSpPr>
          <a:xfrm>
            <a:off x="1452880" y="1434465"/>
            <a:ext cx="1475105" cy="2945765"/>
            <a:chOff x="1649869" y="1988839"/>
            <a:chExt cx="1584410" cy="2991690"/>
          </a:xfrm>
          <a:effectLst/>
        </p:grpSpPr>
        <p:sp>
          <p:nvSpPr>
            <p:cNvPr id="6" name="矩形 2"/>
            <p:cNvSpPr/>
            <p:nvPr/>
          </p:nvSpPr>
          <p:spPr>
            <a:xfrm>
              <a:off x="1649869" y="1988839"/>
              <a:ext cx="1584176" cy="2991690"/>
            </a:xfrm>
            <a:custGeom>
              <a:avLst/>
              <a:gdLst/>
              <a:ahLst/>
              <a:cxnLst/>
              <a:rect l="l" t="t" r="r" b="b"/>
              <a:pathLst>
                <a:path w="1584176" h="2991690">
                  <a:moveTo>
                    <a:pt x="0" y="0"/>
                  </a:moveTo>
                  <a:lnTo>
                    <a:pt x="533923" y="0"/>
                  </a:lnTo>
                  <a:lnTo>
                    <a:pt x="533923" y="96493"/>
                  </a:lnTo>
                  <a:lnTo>
                    <a:pt x="209147" y="96493"/>
                  </a:lnTo>
                  <a:lnTo>
                    <a:pt x="796178" y="464695"/>
                  </a:lnTo>
                  <a:lnTo>
                    <a:pt x="1383209" y="96493"/>
                  </a:lnTo>
                  <a:lnTo>
                    <a:pt x="1058433" y="96493"/>
                  </a:lnTo>
                  <a:lnTo>
                    <a:pt x="1058433" y="0"/>
                  </a:lnTo>
                  <a:lnTo>
                    <a:pt x="1584176" y="0"/>
                  </a:lnTo>
                  <a:lnTo>
                    <a:pt x="1584176" y="2991690"/>
                  </a:lnTo>
                  <a:lnTo>
                    <a:pt x="0" y="2991690"/>
                  </a:lnTo>
                  <a:close/>
                </a:path>
              </a:pathLst>
            </a:custGeom>
            <a:solidFill>
              <a:srgbClr val="314865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lIns="0" rIns="0" anchor="ctr"/>
            <a:p>
              <a:pPr algn="ctr" fontAlgn="base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zh-CN" altLang="en-US" sz="21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TextBox 6"/>
            <p:cNvSpPr txBox="1"/>
            <p:nvPr/>
          </p:nvSpPr>
          <p:spPr bwMode="auto">
            <a:xfrm>
              <a:off x="1662866" y="2509539"/>
              <a:ext cx="1571413" cy="1319465"/>
            </a:xfrm>
            <a:prstGeom prst="rect">
              <a:avLst/>
            </a:prstGeom>
            <a:noFill/>
          </p:spPr>
          <p:txBody>
            <a:bodyPr vert="horz" wrap="square" lIns="68580" tIns="34290" rIns="68580" bIns="34290" numCol="1" anchor="t" anchorCtr="0" compatLnSpc="1">
              <a:spAutoFit/>
            </a:bodyPr>
            <a:p>
              <a:pPr indent="0"/>
              <a:r>
                <a:rPr lang="zh-CN" altLang="en-US" sz="20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业委会邀标动员有资质的物业公司进行招标</a:t>
              </a:r>
              <a:endParaRPr lang="zh-CN" altLang="en-US" sz="2000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0" name="文本2"/>
          <p:cNvGrpSpPr/>
          <p:nvPr/>
        </p:nvGrpSpPr>
        <p:grpSpPr>
          <a:xfrm>
            <a:off x="3644900" y="1434465"/>
            <a:ext cx="1497965" cy="2945130"/>
            <a:chOff x="3087631" y="2688502"/>
            <a:chExt cx="1584405" cy="2991690"/>
          </a:xfrm>
          <a:effectLst/>
        </p:grpSpPr>
        <p:sp>
          <p:nvSpPr>
            <p:cNvPr id="11" name="矩形 2"/>
            <p:cNvSpPr/>
            <p:nvPr/>
          </p:nvSpPr>
          <p:spPr>
            <a:xfrm>
              <a:off x="3087860" y="2688502"/>
              <a:ext cx="1584176" cy="2991690"/>
            </a:xfrm>
            <a:custGeom>
              <a:avLst/>
              <a:gdLst/>
              <a:ahLst/>
              <a:cxnLst/>
              <a:rect l="l" t="t" r="r" b="b"/>
              <a:pathLst>
                <a:path w="1584176" h="2991690">
                  <a:moveTo>
                    <a:pt x="0" y="0"/>
                  </a:moveTo>
                  <a:lnTo>
                    <a:pt x="533923" y="0"/>
                  </a:lnTo>
                  <a:lnTo>
                    <a:pt x="533923" y="96493"/>
                  </a:lnTo>
                  <a:lnTo>
                    <a:pt x="209147" y="96493"/>
                  </a:lnTo>
                  <a:lnTo>
                    <a:pt x="796178" y="464695"/>
                  </a:lnTo>
                  <a:lnTo>
                    <a:pt x="1383209" y="96493"/>
                  </a:lnTo>
                  <a:lnTo>
                    <a:pt x="1058433" y="96493"/>
                  </a:lnTo>
                  <a:lnTo>
                    <a:pt x="1058433" y="0"/>
                  </a:lnTo>
                  <a:lnTo>
                    <a:pt x="1584176" y="0"/>
                  </a:lnTo>
                  <a:lnTo>
                    <a:pt x="1584176" y="2991690"/>
                  </a:lnTo>
                  <a:lnTo>
                    <a:pt x="0" y="2991690"/>
                  </a:lnTo>
                  <a:close/>
                </a:path>
              </a:pathLst>
            </a:custGeom>
            <a:solidFill>
              <a:srgbClr val="314865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lIns="0" rIns="0" anchor="ctr"/>
            <a:p>
              <a:pPr algn="ctr" fontAlgn="base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zh-CN" altLang="en-US" sz="21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0"/>
            <p:cNvSpPr txBox="1"/>
            <p:nvPr/>
          </p:nvSpPr>
          <p:spPr bwMode="auto">
            <a:xfrm>
              <a:off x="3087631" y="3261155"/>
              <a:ext cx="1584113" cy="2416960"/>
            </a:xfrm>
            <a:prstGeom prst="rect">
              <a:avLst/>
            </a:prstGeom>
            <a:noFill/>
          </p:spPr>
          <p:txBody>
            <a:bodyPr vert="horz" wrap="square" lIns="68580" tIns="34290" rIns="68580" bIns="34290" numCol="1" anchor="t" anchorCtr="0" compatLnSpc="1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物业公司根据相关法律政策、业主的要求，物业公司制定标书，对业委会投标</a:t>
              </a:r>
              <a:endParaRPr lang="zh-CN" altLang="en-US" sz="2000" b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 kern="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4" name="文本3"/>
          <p:cNvGrpSpPr/>
          <p:nvPr/>
        </p:nvGrpSpPr>
        <p:grpSpPr>
          <a:xfrm>
            <a:off x="5777738" y="1434465"/>
            <a:ext cx="1463802" cy="2949575"/>
            <a:chOff x="5754325" y="1988839"/>
            <a:chExt cx="1584865" cy="2991690"/>
          </a:xfrm>
          <a:effectLst/>
        </p:grpSpPr>
        <p:sp>
          <p:nvSpPr>
            <p:cNvPr id="15" name="矩形 2"/>
            <p:cNvSpPr/>
            <p:nvPr/>
          </p:nvSpPr>
          <p:spPr>
            <a:xfrm>
              <a:off x="5754325" y="1988839"/>
              <a:ext cx="1584176" cy="2991690"/>
            </a:xfrm>
            <a:custGeom>
              <a:avLst/>
              <a:gdLst/>
              <a:ahLst/>
              <a:cxnLst/>
              <a:rect l="l" t="t" r="r" b="b"/>
              <a:pathLst>
                <a:path w="1584176" h="2991690">
                  <a:moveTo>
                    <a:pt x="0" y="0"/>
                  </a:moveTo>
                  <a:lnTo>
                    <a:pt x="533923" y="0"/>
                  </a:lnTo>
                  <a:lnTo>
                    <a:pt x="533923" y="96493"/>
                  </a:lnTo>
                  <a:lnTo>
                    <a:pt x="209147" y="96493"/>
                  </a:lnTo>
                  <a:lnTo>
                    <a:pt x="796178" y="464695"/>
                  </a:lnTo>
                  <a:lnTo>
                    <a:pt x="1383209" y="96493"/>
                  </a:lnTo>
                  <a:lnTo>
                    <a:pt x="1058433" y="96493"/>
                  </a:lnTo>
                  <a:lnTo>
                    <a:pt x="1058433" y="0"/>
                  </a:lnTo>
                  <a:lnTo>
                    <a:pt x="1584176" y="0"/>
                  </a:lnTo>
                  <a:lnTo>
                    <a:pt x="1584176" y="2991690"/>
                  </a:lnTo>
                  <a:lnTo>
                    <a:pt x="0" y="2991690"/>
                  </a:lnTo>
                  <a:close/>
                </a:path>
              </a:pathLst>
            </a:custGeom>
            <a:solidFill>
              <a:srgbClr val="314865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lIns="0" rIns="0" anchor="ctr"/>
            <a:p>
              <a:pPr algn="ctr" fontAlgn="base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zh-CN" altLang="en-US" sz="21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4"/>
            <p:cNvSpPr txBox="1"/>
            <p:nvPr/>
          </p:nvSpPr>
          <p:spPr bwMode="auto">
            <a:xfrm>
              <a:off x="5754463" y="2622220"/>
              <a:ext cx="1584727" cy="1317761"/>
            </a:xfrm>
            <a:prstGeom prst="rect">
              <a:avLst/>
            </a:prstGeom>
            <a:noFill/>
          </p:spPr>
          <p:txBody>
            <a:bodyPr vert="horz" wrap="square" lIns="68580" tIns="34290" rIns="68580" bIns="34290" numCol="1" anchor="t" anchorCtr="0" compatLnSpc="1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业委会制定详细标准对投标公司进行筛选。</a:t>
              </a:r>
              <a:endParaRPr lang="zh-CN" altLang="en-US" sz="2000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20893" r="5731" b="14150"/>
          <a:stretch>
            <a:fillRect/>
          </a:stretch>
        </p:blipFill>
        <p:spPr>
          <a:xfrm>
            <a:off x="7000240" y="4856479"/>
            <a:ext cx="1503680" cy="307339"/>
          </a:xfrm>
          <a:prstGeom prst="rect">
            <a:avLst/>
          </a:prstGeom>
        </p:spPr>
      </p:pic>
      <p:sp>
        <p:nvSpPr>
          <p:cNvPr id="18" name="圆角矩形 14"/>
          <p:cNvSpPr/>
          <p:nvPr/>
        </p:nvSpPr>
        <p:spPr>
          <a:xfrm>
            <a:off x="0" y="-4445"/>
            <a:ext cx="3952240" cy="81280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algn="ctr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物业公司筛选</a:t>
            </a:r>
            <a:endParaRPr lang="zh-CN" altLang="en-US" sz="32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49370" y="1902460"/>
            <a:ext cx="1298575" cy="1624330"/>
            <a:chOff x="2694118" y="2069627"/>
            <a:chExt cx="1108888" cy="1404597"/>
          </a:xfrm>
        </p:grpSpPr>
        <p:cxnSp>
          <p:nvCxnSpPr>
            <p:cNvPr id="9" name="AutoShape 11"/>
            <p:cNvCxnSpPr>
              <a:cxnSpLocks noChangeShapeType="1"/>
              <a:stCxn id="28" idx="0"/>
            </p:cNvCxnSpPr>
            <p:nvPr/>
          </p:nvCxnSpPr>
          <p:spPr bwMode="gray">
            <a:xfrm flipH="1" flipV="1">
              <a:off x="3241153" y="3120608"/>
              <a:ext cx="7144" cy="353616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2"/>
            <p:cNvCxnSpPr>
              <a:cxnSpLocks noChangeShapeType="1"/>
              <a:stCxn id="25" idx="3"/>
            </p:cNvCxnSpPr>
            <p:nvPr/>
          </p:nvCxnSpPr>
          <p:spPr bwMode="gray">
            <a:xfrm flipH="1">
              <a:off x="3494109" y="2195357"/>
              <a:ext cx="308897" cy="96967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3"/>
            <p:cNvCxnSpPr>
              <a:cxnSpLocks noChangeShapeType="1"/>
              <a:stCxn id="21" idx="5"/>
            </p:cNvCxnSpPr>
            <p:nvPr/>
          </p:nvCxnSpPr>
          <p:spPr bwMode="gray">
            <a:xfrm>
              <a:off x="2694118" y="2069627"/>
              <a:ext cx="372001" cy="96967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" name="Oval 16"/>
          <p:cNvSpPr>
            <a:spLocks noChangeArrowheads="1"/>
          </p:cNvSpPr>
          <p:nvPr/>
        </p:nvSpPr>
        <p:spPr bwMode="gray">
          <a:xfrm>
            <a:off x="3756660" y="1947545"/>
            <a:ext cx="1293495" cy="1249045"/>
          </a:xfrm>
          <a:prstGeom prst="ellipse">
            <a:avLst/>
          </a:prstGeom>
          <a:solidFill>
            <a:srgbClr val="314865"/>
          </a:solidFill>
          <a:ln w="38100" algn="ctr">
            <a:noFill/>
            <a:round/>
          </a:ln>
          <a:effectLst/>
        </p:spPr>
        <p:txBody>
          <a:bodyPr wrap="none" anchor="ctr"/>
          <a:p>
            <a:pPr algn="ctr">
              <a:defRPr/>
            </a:pPr>
            <a:r>
              <a:rPr lang="zh-CN" altLang="en-US" sz="18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筛选公司</a:t>
            </a:r>
            <a:endParaRPr lang="zh-CN" altLang="en-US" b="1" kern="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755900" y="1056640"/>
            <a:ext cx="3669665" cy="3461385"/>
            <a:chOff x="1684092" y="1303850"/>
            <a:chExt cx="3132455" cy="2993470"/>
          </a:xfrm>
        </p:grpSpPr>
        <p:grpSp>
          <p:nvGrpSpPr>
            <p:cNvPr id="23" name="组合 22"/>
            <p:cNvGrpSpPr/>
            <p:nvPr/>
          </p:nvGrpSpPr>
          <p:grpSpPr>
            <a:xfrm>
              <a:off x="1684092" y="1303850"/>
              <a:ext cx="3132455" cy="2582704"/>
              <a:chOff x="1684092" y="1303850"/>
              <a:chExt cx="3132455" cy="2582704"/>
            </a:xfrm>
          </p:grpSpPr>
          <p:sp>
            <p:nvSpPr>
              <p:cNvPr id="20" name="Oval 4"/>
              <p:cNvSpPr>
                <a:spLocks noChangeArrowheads="1"/>
              </p:cNvSpPr>
              <p:nvPr/>
            </p:nvSpPr>
            <p:spPr bwMode="gray">
              <a:xfrm>
                <a:off x="1890230" y="1369573"/>
                <a:ext cx="2516981" cy="2516981"/>
              </a:xfrm>
              <a:prstGeom prst="ellipse">
                <a:avLst/>
              </a:prstGeom>
              <a:noFill/>
              <a:ln w="12700" algn="ctr">
                <a:solidFill>
                  <a:srgbClr val="2B2E3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Oval 5"/>
              <p:cNvSpPr>
                <a:spLocks noChangeArrowheads="1"/>
              </p:cNvSpPr>
              <p:nvPr/>
            </p:nvSpPr>
            <p:spPr bwMode="gray">
              <a:xfrm>
                <a:off x="1885546" y="1303850"/>
                <a:ext cx="857250" cy="857250"/>
              </a:xfrm>
              <a:prstGeom prst="ellipse">
                <a:avLst/>
              </a:prstGeom>
              <a:solidFill>
                <a:srgbClr val="314865"/>
              </a:solidFill>
              <a:ln w="38100" algn="ctr">
                <a:noFill/>
                <a:round/>
              </a:ln>
              <a:effectLst/>
            </p:spPr>
            <p:txBody>
              <a:bodyPr wrap="square" anchor="ctr"/>
              <a:p>
                <a:pPr algn="ctr">
                  <a:defRPr/>
                </a:pPr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业界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口碑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Oval 6"/>
              <p:cNvSpPr>
                <a:spLocks noChangeArrowheads="1"/>
              </p:cNvSpPr>
              <p:nvPr/>
            </p:nvSpPr>
            <p:spPr bwMode="gray">
              <a:xfrm>
                <a:off x="3599967" y="1429580"/>
                <a:ext cx="857250" cy="857250"/>
              </a:xfrm>
              <a:prstGeom prst="ellipse">
                <a:avLst/>
              </a:prstGeom>
              <a:solidFill>
                <a:srgbClr val="314865"/>
              </a:solidFill>
              <a:ln w="38100" algn="ctr">
                <a:noFill/>
                <a:round/>
              </a:ln>
              <a:effectLst/>
            </p:spPr>
            <p:txBody>
              <a:bodyPr wrap="square" anchor="ctr"/>
              <a:p>
                <a:pPr algn="ctr"/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管理理念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Oval 9"/>
              <p:cNvSpPr>
                <a:spLocks noChangeArrowheads="1"/>
              </p:cNvSpPr>
              <p:nvPr/>
            </p:nvSpPr>
            <p:spPr bwMode="gray">
              <a:xfrm>
                <a:off x="3935802" y="2742760"/>
                <a:ext cx="880745" cy="854710"/>
              </a:xfrm>
              <a:prstGeom prst="ellipse">
                <a:avLst/>
              </a:prstGeom>
              <a:solidFill>
                <a:srgbClr val="314865"/>
              </a:solidFill>
              <a:ln w="38100" algn="ctr">
                <a:noFill/>
                <a:round/>
              </a:ln>
              <a:effectLst/>
            </p:spPr>
            <p:txBody>
              <a:bodyPr wrap="none" anchor="ctr"/>
              <a:p>
                <a:pPr algn="ctr"/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管理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团队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10"/>
              <p:cNvSpPr>
                <a:spLocks noChangeArrowheads="1"/>
              </p:cNvSpPr>
              <p:nvPr/>
            </p:nvSpPr>
            <p:spPr bwMode="gray">
              <a:xfrm>
                <a:off x="1684092" y="2742760"/>
                <a:ext cx="854075" cy="855345"/>
              </a:xfrm>
              <a:prstGeom prst="ellipse">
                <a:avLst/>
              </a:prstGeom>
              <a:solidFill>
                <a:srgbClr val="314865"/>
              </a:solidFill>
              <a:ln w="38100" algn="ctr">
                <a:noFill/>
                <a:round/>
              </a:ln>
              <a:effectLst/>
            </p:spPr>
            <p:txBody>
              <a:bodyPr wrap="none" anchor="ctr"/>
              <a:p>
                <a:pPr algn="ctr"/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管理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kern="0" dirty="0">
                    <a:solidFill>
                      <a:srgbClr val="FFFFFF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业绩</a:t>
                </a:r>
                <a:endPara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Oval 7"/>
            <p:cNvSpPr>
              <a:spLocks noChangeArrowheads="1"/>
            </p:cNvSpPr>
            <p:nvPr/>
          </p:nvSpPr>
          <p:spPr bwMode="gray">
            <a:xfrm>
              <a:off x="2742717" y="3440070"/>
              <a:ext cx="857250" cy="857250"/>
            </a:xfrm>
            <a:prstGeom prst="ellipse">
              <a:avLst/>
            </a:prstGeom>
            <a:solidFill>
              <a:srgbClr val="314865"/>
            </a:solidFill>
            <a:ln w="38100" algn="ctr">
              <a:noFill/>
              <a:round/>
            </a:ln>
            <a:effectLst/>
          </p:spPr>
          <p:txBody>
            <a:bodyPr wrap="square" anchor="ctr"/>
            <a:p>
              <a:pPr algn="ctr"/>
              <a:r>
                <a: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管理</a:t>
              </a:r>
              <a:endParaRPr lang="zh-CN" altLang="en-US" sz="20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kern="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资质</a:t>
              </a:r>
              <a:endParaRPr lang="zh-CN" altLang="en-US" sz="20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20893" r="5731" b="14150"/>
          <a:stretch>
            <a:fillRect/>
          </a:stretch>
        </p:blipFill>
        <p:spPr>
          <a:xfrm>
            <a:off x="7000240" y="4856479"/>
            <a:ext cx="1503680" cy="307339"/>
          </a:xfrm>
          <a:prstGeom prst="rect">
            <a:avLst/>
          </a:prstGeom>
        </p:spPr>
      </p:pic>
      <p:sp>
        <p:nvSpPr>
          <p:cNvPr id="18" name="圆角矩形 14"/>
          <p:cNvSpPr/>
          <p:nvPr/>
        </p:nvSpPr>
        <p:spPr>
          <a:xfrm>
            <a:off x="0" y="-4445"/>
            <a:ext cx="3952240" cy="812800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31486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algn="ctr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对方案例问题</a:t>
            </a:r>
            <a:endParaRPr lang="zh-CN" altLang="en-US" sz="32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38" name="组合 137"/>
          <p:cNvGrpSpPr/>
          <p:nvPr/>
        </p:nvGrpSpPr>
        <p:grpSpPr>
          <a:xfrm>
            <a:off x="965836" y="1163925"/>
            <a:ext cx="1364456" cy="1364456"/>
            <a:chOff x="3914776" y="1129635"/>
            <a:chExt cx="1364456" cy="1364456"/>
          </a:xfrm>
        </p:grpSpPr>
        <p:sp>
          <p:nvSpPr>
            <p:cNvPr id="90" name="矩形 89"/>
            <p:cNvSpPr/>
            <p:nvPr/>
          </p:nvSpPr>
          <p:spPr>
            <a:xfrm rot="2703315">
              <a:off x="3914776" y="1129635"/>
              <a:ext cx="1364456" cy="136445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015"/>
            </a:p>
          </p:txBody>
        </p:sp>
        <p:sp>
          <p:nvSpPr>
            <p:cNvPr id="126" name="Freeform 18"/>
            <p:cNvSpPr>
              <a:spLocks noEditPoints="1"/>
            </p:cNvSpPr>
            <p:nvPr/>
          </p:nvSpPr>
          <p:spPr bwMode="black">
            <a:xfrm>
              <a:off x="4261546" y="1525281"/>
              <a:ext cx="647212" cy="632534"/>
            </a:xfrm>
            <a:custGeom>
              <a:avLst/>
              <a:gdLst>
                <a:gd name="T0" fmla="*/ 129 w 246"/>
                <a:gd name="T1" fmla="*/ 192 h 300"/>
                <a:gd name="T2" fmla="*/ 43 w 246"/>
                <a:gd name="T3" fmla="*/ 202 h 300"/>
                <a:gd name="T4" fmla="*/ 129 w 246"/>
                <a:gd name="T5" fmla="*/ 126 h 300"/>
                <a:gd name="T6" fmla="*/ 43 w 246"/>
                <a:gd name="T7" fmla="*/ 135 h 300"/>
                <a:gd name="T8" fmla="*/ 129 w 246"/>
                <a:gd name="T9" fmla="*/ 126 h 300"/>
                <a:gd name="T10" fmla="*/ 215 w 246"/>
                <a:gd name="T11" fmla="*/ 101 h 300"/>
                <a:gd name="T12" fmla="*/ 219 w 246"/>
                <a:gd name="T13" fmla="*/ 90 h 300"/>
                <a:gd name="T14" fmla="*/ 208 w 246"/>
                <a:gd name="T15" fmla="*/ 111 h 300"/>
                <a:gd name="T16" fmla="*/ 43 w 246"/>
                <a:gd name="T17" fmla="*/ 92 h 300"/>
                <a:gd name="T18" fmla="*/ 117 w 246"/>
                <a:gd name="T19" fmla="*/ 102 h 300"/>
                <a:gd name="T20" fmla="*/ 43 w 246"/>
                <a:gd name="T21" fmla="*/ 235 h 300"/>
                <a:gd name="T22" fmla="*/ 117 w 246"/>
                <a:gd name="T23" fmla="*/ 226 h 300"/>
                <a:gd name="T24" fmla="*/ 43 w 246"/>
                <a:gd name="T25" fmla="*/ 235 h 300"/>
                <a:gd name="T26" fmla="*/ 11 w 246"/>
                <a:gd name="T27" fmla="*/ 287 h 300"/>
                <a:gd name="T28" fmla="*/ 35 w 246"/>
                <a:gd name="T29" fmla="*/ 36 h 300"/>
                <a:gd name="T30" fmla="*/ 0 w 246"/>
                <a:gd name="T31" fmla="*/ 22 h 300"/>
                <a:gd name="T32" fmla="*/ 219 w 246"/>
                <a:gd name="T33" fmla="*/ 300 h 300"/>
                <a:gd name="T34" fmla="*/ 208 w 246"/>
                <a:gd name="T35" fmla="*/ 173 h 300"/>
                <a:gd name="T36" fmla="*/ 117 w 246"/>
                <a:gd name="T37" fmla="*/ 159 h 300"/>
                <a:gd name="T38" fmla="*/ 43 w 246"/>
                <a:gd name="T39" fmla="*/ 169 h 300"/>
                <a:gd name="T40" fmla="*/ 117 w 246"/>
                <a:gd name="T41" fmla="*/ 159 h 300"/>
                <a:gd name="T42" fmla="*/ 57 w 246"/>
                <a:gd name="T43" fmla="*/ 22 h 300"/>
                <a:gd name="T44" fmla="*/ 86 w 246"/>
                <a:gd name="T45" fmla="*/ 20 h 300"/>
                <a:gd name="T46" fmla="*/ 110 w 246"/>
                <a:gd name="T47" fmla="*/ 0 h 300"/>
                <a:gd name="T48" fmla="*/ 133 w 246"/>
                <a:gd name="T49" fmla="*/ 20 h 300"/>
                <a:gd name="T50" fmla="*/ 162 w 246"/>
                <a:gd name="T51" fmla="*/ 22 h 300"/>
                <a:gd name="T52" fmla="*/ 179 w 246"/>
                <a:gd name="T53" fmla="*/ 43 h 300"/>
                <a:gd name="T54" fmla="*/ 41 w 246"/>
                <a:gd name="T55" fmla="*/ 36 h 300"/>
                <a:gd name="T56" fmla="*/ 110 w 246"/>
                <a:gd name="T57" fmla="*/ 20 h 300"/>
                <a:gd name="T58" fmla="*/ 110 w 246"/>
                <a:gd name="T59" fmla="*/ 11 h 300"/>
                <a:gd name="T60" fmla="*/ 190 w 246"/>
                <a:gd name="T61" fmla="*/ 269 h 300"/>
                <a:gd name="T62" fmla="*/ 29 w 246"/>
                <a:gd name="T63" fmla="*/ 59 h 300"/>
                <a:gd name="T64" fmla="*/ 190 w 246"/>
                <a:gd name="T65" fmla="*/ 71 h 300"/>
                <a:gd name="T66" fmla="*/ 200 w 246"/>
                <a:gd name="T67" fmla="*/ 49 h 300"/>
                <a:gd name="T68" fmla="*/ 19 w 246"/>
                <a:gd name="T69" fmla="*/ 278 h 300"/>
                <a:gd name="T70" fmla="*/ 200 w 246"/>
                <a:gd name="T71" fmla="*/ 185 h 300"/>
                <a:gd name="T72" fmla="*/ 190 w 246"/>
                <a:gd name="T73" fmla="*/ 269 h 300"/>
                <a:gd name="T74" fmla="*/ 190 w 246"/>
                <a:gd name="T75" fmla="*/ 133 h 300"/>
                <a:gd name="T76" fmla="*/ 200 w 246"/>
                <a:gd name="T77" fmla="*/ 124 h 300"/>
                <a:gd name="T78" fmla="*/ 215 w 246"/>
                <a:gd name="T79" fmla="*/ 35 h 300"/>
                <a:gd name="T80" fmla="*/ 219 w 246"/>
                <a:gd name="T81" fmla="*/ 22 h 300"/>
                <a:gd name="T82" fmla="*/ 184 w 246"/>
                <a:gd name="T83" fmla="*/ 36 h 300"/>
                <a:gd name="T84" fmla="*/ 208 w 246"/>
                <a:gd name="T85" fmla="*/ 44 h 300"/>
                <a:gd name="T86" fmla="*/ 246 w 246"/>
                <a:gd name="T87" fmla="*/ 41 h 300"/>
                <a:gd name="T88" fmla="*/ 155 w 246"/>
                <a:gd name="T89" fmla="*/ 134 h 300"/>
                <a:gd name="T90" fmla="*/ 156 w 246"/>
                <a:gd name="T91" fmla="*/ 92 h 300"/>
                <a:gd name="T92" fmla="*/ 218 w 246"/>
                <a:gd name="T93" fmla="*/ 41 h 300"/>
                <a:gd name="T94" fmla="*/ 246 w 246"/>
                <a:gd name="T95" fmla="*/ 107 h 300"/>
                <a:gd name="T96" fmla="*/ 155 w 246"/>
                <a:gd name="T97" fmla="*/ 201 h 300"/>
                <a:gd name="T98" fmla="*/ 156 w 246"/>
                <a:gd name="T99" fmla="*/ 159 h 300"/>
                <a:gd name="T100" fmla="*/ 218 w 246"/>
                <a:gd name="T10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6" h="300">
                  <a:moveTo>
                    <a:pt x="43" y="192"/>
                  </a:moveTo>
                  <a:cubicBezTo>
                    <a:pt x="129" y="192"/>
                    <a:pt x="129" y="192"/>
                    <a:pt x="129" y="192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43" y="202"/>
                    <a:pt x="43" y="202"/>
                    <a:pt x="43" y="202"/>
                  </a:cubicBezTo>
                  <a:lnTo>
                    <a:pt x="43" y="192"/>
                  </a:lnTo>
                  <a:close/>
                  <a:moveTo>
                    <a:pt x="129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129" y="135"/>
                    <a:pt x="129" y="135"/>
                    <a:pt x="129" y="135"/>
                  </a:cubicBezTo>
                  <a:lnTo>
                    <a:pt x="129" y="126"/>
                  </a:lnTo>
                  <a:close/>
                  <a:moveTo>
                    <a:pt x="208" y="111"/>
                  </a:moveTo>
                  <a:cubicBezTo>
                    <a:pt x="215" y="101"/>
                    <a:pt x="215" y="101"/>
                    <a:pt x="215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08" y="106"/>
                    <a:pt x="208" y="106"/>
                    <a:pt x="208" y="106"/>
                  </a:cubicBezTo>
                  <a:lnTo>
                    <a:pt x="208" y="111"/>
                  </a:lnTo>
                  <a:close/>
                  <a:moveTo>
                    <a:pt x="117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17" y="92"/>
                  </a:lnTo>
                  <a:close/>
                  <a:moveTo>
                    <a:pt x="43" y="235"/>
                  </a:moveTo>
                  <a:cubicBezTo>
                    <a:pt x="117" y="235"/>
                    <a:pt x="117" y="235"/>
                    <a:pt x="117" y="235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43" y="226"/>
                    <a:pt x="43" y="226"/>
                    <a:pt x="43" y="226"/>
                  </a:cubicBezTo>
                  <a:lnTo>
                    <a:pt x="43" y="235"/>
                  </a:lnTo>
                  <a:close/>
                  <a:moveTo>
                    <a:pt x="208" y="287"/>
                  </a:moveTo>
                  <a:cubicBezTo>
                    <a:pt x="11" y="287"/>
                    <a:pt x="11" y="287"/>
                    <a:pt x="11" y="28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1"/>
                    <a:pt x="40" y="26"/>
                    <a:pt x="4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19" y="300"/>
                    <a:pt x="219" y="300"/>
                    <a:pt x="219" y="300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08" y="173"/>
                    <a:pt x="208" y="173"/>
                    <a:pt x="208" y="173"/>
                  </a:cubicBezTo>
                  <a:lnTo>
                    <a:pt x="208" y="287"/>
                  </a:lnTo>
                  <a:close/>
                  <a:moveTo>
                    <a:pt x="117" y="159"/>
                  </a:moveTo>
                  <a:cubicBezTo>
                    <a:pt x="43" y="159"/>
                    <a:pt x="43" y="159"/>
                    <a:pt x="43" y="159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117" y="169"/>
                    <a:pt x="117" y="169"/>
                    <a:pt x="117" y="169"/>
                  </a:cubicBezTo>
                  <a:lnTo>
                    <a:pt x="117" y="159"/>
                  </a:lnTo>
                  <a:close/>
                  <a:moveTo>
                    <a:pt x="41" y="36"/>
                  </a:moveTo>
                  <a:cubicBezTo>
                    <a:pt x="43" y="29"/>
                    <a:pt x="50" y="25"/>
                    <a:pt x="57" y="22"/>
                  </a:cubicBezTo>
                  <a:cubicBezTo>
                    <a:pt x="63" y="21"/>
                    <a:pt x="71" y="20"/>
                    <a:pt x="77" y="20"/>
                  </a:cubicBezTo>
                  <a:cubicBezTo>
                    <a:pt x="80" y="20"/>
                    <a:pt x="83" y="20"/>
                    <a:pt x="86" y="20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9"/>
                    <a:pt x="98" y="0"/>
                    <a:pt x="110" y="0"/>
                  </a:cubicBezTo>
                  <a:cubicBezTo>
                    <a:pt x="121" y="0"/>
                    <a:pt x="130" y="9"/>
                    <a:pt x="130" y="20"/>
                  </a:cubicBezTo>
                  <a:cubicBezTo>
                    <a:pt x="131" y="20"/>
                    <a:pt x="132" y="20"/>
                    <a:pt x="133" y="20"/>
                  </a:cubicBezTo>
                  <a:cubicBezTo>
                    <a:pt x="136" y="20"/>
                    <a:pt x="139" y="20"/>
                    <a:pt x="142" y="20"/>
                  </a:cubicBezTo>
                  <a:cubicBezTo>
                    <a:pt x="149" y="20"/>
                    <a:pt x="156" y="21"/>
                    <a:pt x="162" y="22"/>
                  </a:cubicBezTo>
                  <a:cubicBezTo>
                    <a:pt x="170" y="25"/>
                    <a:pt x="176" y="29"/>
                    <a:pt x="178" y="36"/>
                  </a:cubicBezTo>
                  <a:cubicBezTo>
                    <a:pt x="179" y="38"/>
                    <a:pt x="179" y="41"/>
                    <a:pt x="179" y="43"/>
                  </a:cubicBezTo>
                  <a:cubicBezTo>
                    <a:pt x="145" y="43"/>
                    <a:pt x="74" y="43"/>
                    <a:pt x="40" y="43"/>
                  </a:cubicBezTo>
                  <a:cubicBezTo>
                    <a:pt x="40" y="41"/>
                    <a:pt x="41" y="38"/>
                    <a:pt x="41" y="36"/>
                  </a:cubicBezTo>
                  <a:close/>
                  <a:moveTo>
                    <a:pt x="99" y="20"/>
                  </a:moveTo>
                  <a:cubicBezTo>
                    <a:pt x="103" y="20"/>
                    <a:pt x="106" y="20"/>
                    <a:pt x="110" y="20"/>
                  </a:cubicBezTo>
                  <a:cubicBezTo>
                    <a:pt x="113" y="20"/>
                    <a:pt x="116" y="20"/>
                    <a:pt x="120" y="20"/>
                  </a:cubicBezTo>
                  <a:cubicBezTo>
                    <a:pt x="119" y="15"/>
                    <a:pt x="115" y="11"/>
                    <a:pt x="110" y="11"/>
                  </a:cubicBezTo>
                  <a:cubicBezTo>
                    <a:pt x="104" y="11"/>
                    <a:pt x="100" y="15"/>
                    <a:pt x="99" y="20"/>
                  </a:cubicBezTo>
                  <a:close/>
                  <a:moveTo>
                    <a:pt x="190" y="269"/>
                  </a:moveTo>
                  <a:cubicBezTo>
                    <a:pt x="29" y="269"/>
                    <a:pt x="29" y="269"/>
                    <a:pt x="29" y="26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00" y="278"/>
                    <a:pt x="200" y="278"/>
                    <a:pt x="200" y="278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190" y="199"/>
                    <a:pt x="190" y="199"/>
                    <a:pt x="190" y="199"/>
                  </a:cubicBezTo>
                  <a:lnTo>
                    <a:pt x="190" y="269"/>
                  </a:lnTo>
                  <a:close/>
                  <a:moveTo>
                    <a:pt x="200" y="119"/>
                  </a:moveTo>
                  <a:cubicBezTo>
                    <a:pt x="190" y="133"/>
                    <a:pt x="190" y="133"/>
                    <a:pt x="190" y="133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200" y="124"/>
                    <a:pt x="200" y="124"/>
                    <a:pt x="200" y="124"/>
                  </a:cubicBezTo>
                  <a:lnTo>
                    <a:pt x="200" y="119"/>
                  </a:lnTo>
                  <a:close/>
                  <a:moveTo>
                    <a:pt x="215" y="35"/>
                  </a:moveTo>
                  <a:cubicBezTo>
                    <a:pt x="219" y="35"/>
                    <a:pt x="219" y="35"/>
                    <a:pt x="219" y="35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9" y="26"/>
                    <a:pt x="182" y="30"/>
                    <a:pt x="184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15" y="35"/>
                  </a:lnTo>
                  <a:close/>
                  <a:moveTo>
                    <a:pt x="246" y="41"/>
                  </a:moveTo>
                  <a:cubicBezTo>
                    <a:pt x="182" y="134"/>
                    <a:pt x="182" y="134"/>
                    <a:pt x="182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69" y="113"/>
                    <a:pt x="169" y="113"/>
                    <a:pt x="169" y="113"/>
                  </a:cubicBezTo>
                  <a:cubicBezTo>
                    <a:pt x="218" y="41"/>
                    <a:pt x="218" y="41"/>
                    <a:pt x="218" y="41"/>
                  </a:cubicBezTo>
                  <a:lnTo>
                    <a:pt x="246" y="41"/>
                  </a:lnTo>
                  <a:close/>
                  <a:moveTo>
                    <a:pt x="246" y="107"/>
                  </a:moveTo>
                  <a:cubicBezTo>
                    <a:pt x="182" y="201"/>
                    <a:pt x="182" y="201"/>
                    <a:pt x="182" y="201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218" y="107"/>
                    <a:pt x="218" y="107"/>
                    <a:pt x="218" y="107"/>
                  </a:cubicBezTo>
                  <a:lnTo>
                    <a:pt x="246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1735" tIns="30867" rIns="61735" bIns="30867" numCol="1" anchor="t" anchorCtr="0" compatLnSpc="1"/>
            <a:p>
              <a:endParaRPr lang="en-US" sz="1200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965835" y="3071306"/>
            <a:ext cx="1364456" cy="1364456"/>
            <a:chOff x="3914775" y="3151316"/>
            <a:chExt cx="1364456" cy="1364456"/>
          </a:xfrm>
        </p:grpSpPr>
        <p:sp>
          <p:nvSpPr>
            <p:cNvPr id="94" name="矩形 93"/>
            <p:cNvSpPr/>
            <p:nvPr/>
          </p:nvSpPr>
          <p:spPr>
            <a:xfrm rot="2703315">
              <a:off x="3914775" y="3151316"/>
              <a:ext cx="1364456" cy="136445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015"/>
            </a:p>
          </p:txBody>
        </p:sp>
        <p:grpSp>
          <p:nvGrpSpPr>
            <p:cNvPr id="128" name="Group 416"/>
            <p:cNvGrpSpPr>
              <a:grpSpLocks noChangeAspect="1"/>
            </p:cNvGrpSpPr>
            <p:nvPr/>
          </p:nvGrpSpPr>
          <p:grpSpPr>
            <a:xfrm>
              <a:off x="4259125" y="3360951"/>
              <a:ext cx="638659" cy="822023"/>
              <a:chOff x="-2773363" y="1651000"/>
              <a:chExt cx="2692401" cy="3448051"/>
            </a:xfrm>
            <a:solidFill>
              <a:schemeClr val="bg1"/>
            </a:solidFill>
          </p:grpSpPr>
          <p:sp>
            <p:nvSpPr>
              <p:cNvPr id="129" name="Freeform 19"/>
              <p:cNvSpPr>
                <a:spLocks noEditPoints="1"/>
              </p:cNvSpPr>
              <p:nvPr/>
            </p:nvSpPr>
            <p:spPr bwMode="auto">
              <a:xfrm>
                <a:off x="-1908175" y="1798638"/>
                <a:ext cx="641350" cy="641350"/>
              </a:xfrm>
              <a:custGeom>
                <a:avLst/>
                <a:gdLst>
                  <a:gd name="T0" fmla="*/ 171 w 171"/>
                  <a:gd name="T1" fmla="*/ 79 h 171"/>
                  <a:gd name="T2" fmla="*/ 168 w 171"/>
                  <a:gd name="T3" fmla="*/ 77 h 171"/>
                  <a:gd name="T4" fmla="*/ 152 w 171"/>
                  <a:gd name="T5" fmla="*/ 65 h 171"/>
                  <a:gd name="T6" fmla="*/ 165 w 171"/>
                  <a:gd name="T7" fmla="*/ 54 h 171"/>
                  <a:gd name="T8" fmla="*/ 161 w 171"/>
                  <a:gd name="T9" fmla="*/ 52 h 171"/>
                  <a:gd name="T10" fmla="*/ 142 w 171"/>
                  <a:gd name="T11" fmla="*/ 45 h 171"/>
                  <a:gd name="T12" fmla="*/ 152 w 171"/>
                  <a:gd name="T13" fmla="*/ 32 h 171"/>
                  <a:gd name="T14" fmla="*/ 147 w 171"/>
                  <a:gd name="T15" fmla="*/ 30 h 171"/>
                  <a:gd name="T16" fmla="*/ 127 w 171"/>
                  <a:gd name="T17" fmla="*/ 30 h 171"/>
                  <a:gd name="T18" fmla="*/ 132 w 171"/>
                  <a:gd name="T19" fmla="*/ 15 h 171"/>
                  <a:gd name="T20" fmla="*/ 127 w 171"/>
                  <a:gd name="T21" fmla="*/ 14 h 171"/>
                  <a:gd name="T22" fmla="*/ 108 w 171"/>
                  <a:gd name="T23" fmla="*/ 20 h 171"/>
                  <a:gd name="T24" fmla="*/ 108 w 171"/>
                  <a:gd name="T25" fmla="*/ 5 h 171"/>
                  <a:gd name="T26" fmla="*/ 103 w 171"/>
                  <a:gd name="T27" fmla="*/ 4 h 171"/>
                  <a:gd name="T28" fmla="*/ 86 w 171"/>
                  <a:gd name="T29" fmla="*/ 16 h 171"/>
                  <a:gd name="T30" fmla="*/ 79 w 171"/>
                  <a:gd name="T31" fmla="*/ 0 h 171"/>
                  <a:gd name="T32" fmla="*/ 77 w 171"/>
                  <a:gd name="T33" fmla="*/ 3 h 171"/>
                  <a:gd name="T34" fmla="*/ 65 w 171"/>
                  <a:gd name="T35" fmla="*/ 19 h 171"/>
                  <a:gd name="T36" fmla="*/ 53 w 171"/>
                  <a:gd name="T37" fmla="*/ 6 h 171"/>
                  <a:gd name="T38" fmla="*/ 52 w 171"/>
                  <a:gd name="T39" fmla="*/ 10 h 171"/>
                  <a:gd name="T40" fmla="*/ 45 w 171"/>
                  <a:gd name="T41" fmla="*/ 29 h 171"/>
                  <a:gd name="T42" fmla="*/ 30 w 171"/>
                  <a:gd name="T43" fmla="*/ 20 h 171"/>
                  <a:gd name="T44" fmla="*/ 30 w 171"/>
                  <a:gd name="T45" fmla="*/ 24 h 171"/>
                  <a:gd name="T46" fmla="*/ 30 w 171"/>
                  <a:gd name="T47" fmla="*/ 44 h 171"/>
                  <a:gd name="T48" fmla="*/ 13 w 171"/>
                  <a:gd name="T49" fmla="*/ 40 h 171"/>
                  <a:gd name="T50" fmla="*/ 14 w 171"/>
                  <a:gd name="T51" fmla="*/ 44 h 171"/>
                  <a:gd name="T52" fmla="*/ 20 w 171"/>
                  <a:gd name="T53" fmla="*/ 63 h 171"/>
                  <a:gd name="T54" fmla="*/ 2 w 171"/>
                  <a:gd name="T55" fmla="*/ 65 h 171"/>
                  <a:gd name="T56" fmla="*/ 4 w 171"/>
                  <a:gd name="T57" fmla="*/ 68 h 171"/>
                  <a:gd name="T58" fmla="*/ 16 w 171"/>
                  <a:gd name="T59" fmla="*/ 84 h 171"/>
                  <a:gd name="T60" fmla="*/ 0 w 171"/>
                  <a:gd name="T61" fmla="*/ 91 h 171"/>
                  <a:gd name="T62" fmla="*/ 3 w 171"/>
                  <a:gd name="T63" fmla="*/ 94 h 171"/>
                  <a:gd name="T64" fmla="*/ 19 w 171"/>
                  <a:gd name="T65" fmla="*/ 106 h 171"/>
                  <a:gd name="T66" fmla="*/ 6 w 171"/>
                  <a:gd name="T67" fmla="*/ 116 h 171"/>
                  <a:gd name="T68" fmla="*/ 10 w 171"/>
                  <a:gd name="T69" fmla="*/ 119 h 171"/>
                  <a:gd name="T70" fmla="*/ 29 w 171"/>
                  <a:gd name="T71" fmla="*/ 125 h 171"/>
                  <a:gd name="T72" fmla="*/ 19 w 171"/>
                  <a:gd name="T73" fmla="*/ 139 h 171"/>
                  <a:gd name="T74" fmla="*/ 24 w 171"/>
                  <a:gd name="T75" fmla="*/ 141 h 171"/>
                  <a:gd name="T76" fmla="*/ 44 w 171"/>
                  <a:gd name="T77" fmla="*/ 141 h 171"/>
                  <a:gd name="T78" fmla="*/ 39 w 171"/>
                  <a:gd name="T79" fmla="*/ 156 h 171"/>
                  <a:gd name="T80" fmla="*/ 44 w 171"/>
                  <a:gd name="T81" fmla="*/ 157 h 171"/>
                  <a:gd name="T82" fmla="*/ 63 w 171"/>
                  <a:gd name="T83" fmla="*/ 151 h 171"/>
                  <a:gd name="T84" fmla="*/ 63 w 171"/>
                  <a:gd name="T85" fmla="*/ 166 h 171"/>
                  <a:gd name="T86" fmla="*/ 68 w 171"/>
                  <a:gd name="T87" fmla="*/ 166 h 171"/>
                  <a:gd name="T88" fmla="*/ 85 w 171"/>
                  <a:gd name="T89" fmla="*/ 155 h 171"/>
                  <a:gd name="T90" fmla="*/ 91 w 171"/>
                  <a:gd name="T91" fmla="*/ 171 h 171"/>
                  <a:gd name="T92" fmla="*/ 94 w 171"/>
                  <a:gd name="T93" fmla="*/ 168 h 171"/>
                  <a:gd name="T94" fmla="*/ 96 w 171"/>
                  <a:gd name="T95" fmla="*/ 154 h 171"/>
                  <a:gd name="T96" fmla="*/ 114 w 171"/>
                  <a:gd name="T97" fmla="*/ 163 h 171"/>
                  <a:gd name="T98" fmla="*/ 119 w 171"/>
                  <a:gd name="T99" fmla="*/ 162 h 171"/>
                  <a:gd name="T100" fmla="*/ 117 w 171"/>
                  <a:gd name="T101" fmla="*/ 147 h 171"/>
                  <a:gd name="T102" fmla="*/ 137 w 171"/>
                  <a:gd name="T103" fmla="*/ 150 h 171"/>
                  <a:gd name="T104" fmla="*/ 142 w 171"/>
                  <a:gd name="T105" fmla="*/ 149 h 171"/>
                  <a:gd name="T106" fmla="*/ 135 w 171"/>
                  <a:gd name="T107" fmla="*/ 134 h 171"/>
                  <a:gd name="T108" fmla="*/ 154 w 171"/>
                  <a:gd name="T109" fmla="*/ 131 h 171"/>
                  <a:gd name="T110" fmla="*/ 159 w 171"/>
                  <a:gd name="T111" fmla="*/ 129 h 171"/>
                  <a:gd name="T112" fmla="*/ 147 w 171"/>
                  <a:gd name="T113" fmla="*/ 117 h 171"/>
                  <a:gd name="T114" fmla="*/ 165 w 171"/>
                  <a:gd name="T115" fmla="*/ 108 h 171"/>
                  <a:gd name="T116" fmla="*/ 169 w 171"/>
                  <a:gd name="T117" fmla="*/ 105 h 171"/>
                  <a:gd name="T118" fmla="*/ 154 w 171"/>
                  <a:gd name="T119" fmla="*/ 96 h 171"/>
                  <a:gd name="T120" fmla="*/ 168 w 171"/>
                  <a:gd name="T121" fmla="*/ 82 h 171"/>
                  <a:gd name="T122" fmla="*/ 70 w 171"/>
                  <a:gd name="T123" fmla="*/ 85 h 171"/>
                  <a:gd name="T124" fmla="*/ 101 w 171"/>
                  <a:gd name="T125" fmla="*/ 8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1" h="171">
                    <a:moveTo>
                      <a:pt x="168" y="82"/>
                    </a:moveTo>
                    <a:cubicBezTo>
                      <a:pt x="170" y="82"/>
                      <a:pt x="171" y="81"/>
                      <a:pt x="171" y="79"/>
                    </a:cubicBezTo>
                    <a:cubicBezTo>
                      <a:pt x="171" y="79"/>
                      <a:pt x="171" y="79"/>
                      <a:pt x="171" y="79"/>
                    </a:cubicBezTo>
                    <a:cubicBezTo>
                      <a:pt x="171" y="78"/>
                      <a:pt x="169" y="77"/>
                      <a:pt x="168" y="77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1"/>
                      <a:pt x="153" y="68"/>
                      <a:pt x="152" y="65"/>
                    </a:cubicBezTo>
                    <a:cubicBezTo>
                      <a:pt x="163" y="57"/>
                      <a:pt x="163" y="57"/>
                      <a:pt x="163" y="57"/>
                    </a:cubicBezTo>
                    <a:cubicBezTo>
                      <a:pt x="164" y="56"/>
                      <a:pt x="165" y="55"/>
                      <a:pt x="165" y="54"/>
                    </a:cubicBezTo>
                    <a:cubicBezTo>
                      <a:pt x="165" y="54"/>
                      <a:pt x="165" y="53"/>
                      <a:pt x="165" y="53"/>
                    </a:cubicBezTo>
                    <a:cubicBezTo>
                      <a:pt x="164" y="52"/>
                      <a:pt x="163" y="51"/>
                      <a:pt x="161" y="52"/>
                    </a:cubicBezTo>
                    <a:cubicBezTo>
                      <a:pt x="147" y="54"/>
                      <a:pt x="147" y="54"/>
                      <a:pt x="147" y="54"/>
                    </a:cubicBezTo>
                    <a:cubicBezTo>
                      <a:pt x="146" y="51"/>
                      <a:pt x="144" y="48"/>
                      <a:pt x="142" y="45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4"/>
                      <a:pt x="152" y="33"/>
                      <a:pt x="152" y="32"/>
                    </a:cubicBezTo>
                    <a:cubicBezTo>
                      <a:pt x="152" y="31"/>
                      <a:pt x="151" y="31"/>
                      <a:pt x="151" y="30"/>
                    </a:cubicBezTo>
                    <a:cubicBezTo>
                      <a:pt x="150" y="29"/>
                      <a:pt x="148" y="29"/>
                      <a:pt x="147" y="3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2" y="34"/>
                      <a:pt x="130" y="32"/>
                      <a:pt x="127" y="3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2" y="16"/>
                      <a:pt x="132" y="16"/>
                      <a:pt x="132" y="15"/>
                    </a:cubicBezTo>
                    <a:cubicBezTo>
                      <a:pt x="132" y="14"/>
                      <a:pt x="132" y="13"/>
                      <a:pt x="131" y="13"/>
                    </a:cubicBezTo>
                    <a:cubicBezTo>
                      <a:pt x="129" y="12"/>
                      <a:pt x="128" y="12"/>
                      <a:pt x="127" y="1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4" y="22"/>
                      <a:pt x="111" y="21"/>
                      <a:pt x="108" y="2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3"/>
                      <a:pt x="106" y="2"/>
                    </a:cubicBezTo>
                    <a:cubicBezTo>
                      <a:pt x="105" y="2"/>
                      <a:pt x="103" y="3"/>
                      <a:pt x="103" y="4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3" y="16"/>
                      <a:pt x="90" y="16"/>
                      <a:pt x="86" y="16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1" y="0"/>
                      <a:pt x="79" y="0"/>
                    </a:cubicBezTo>
                    <a:cubicBezTo>
                      <a:pt x="78" y="0"/>
                      <a:pt x="77" y="1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17"/>
                      <a:pt x="68" y="18"/>
                      <a:pt x="65" y="1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5" y="5"/>
                      <a:pt x="53" y="6"/>
                    </a:cubicBezTo>
                    <a:cubicBezTo>
                      <a:pt x="52" y="6"/>
                      <a:pt x="52" y="7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1" y="25"/>
                      <a:pt x="48" y="27"/>
                      <a:pt x="45" y="2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9"/>
                      <a:pt x="32" y="19"/>
                      <a:pt x="30" y="20"/>
                    </a:cubicBezTo>
                    <a:cubicBezTo>
                      <a:pt x="30" y="20"/>
                      <a:pt x="29" y="21"/>
                      <a:pt x="29" y="22"/>
                    </a:cubicBezTo>
                    <a:cubicBezTo>
                      <a:pt x="29" y="23"/>
                      <a:pt x="30" y="23"/>
                      <a:pt x="30" y="24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4" y="39"/>
                      <a:pt x="32" y="41"/>
                      <a:pt x="30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1"/>
                      <a:pt x="12" y="41"/>
                      <a:pt x="12" y="42"/>
                    </a:cubicBezTo>
                    <a:cubicBezTo>
                      <a:pt x="12" y="42"/>
                      <a:pt x="13" y="43"/>
                      <a:pt x="14" y="4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2" y="57"/>
                      <a:pt x="21" y="60"/>
                      <a:pt x="20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4" y="62"/>
                      <a:pt x="3" y="63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7"/>
                      <a:pt x="3" y="68"/>
                      <a:pt x="4" y="6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8"/>
                      <a:pt x="16" y="81"/>
                      <a:pt x="16" y="84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1" y="89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3" y="94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7" y="99"/>
                      <a:pt x="18" y="103"/>
                      <a:pt x="19" y="106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7" y="114"/>
                      <a:pt x="6" y="115"/>
                      <a:pt x="6" y="116"/>
                    </a:cubicBezTo>
                    <a:cubicBezTo>
                      <a:pt x="6" y="117"/>
                      <a:pt x="6" y="117"/>
                      <a:pt x="6" y="118"/>
                    </a:cubicBezTo>
                    <a:cubicBezTo>
                      <a:pt x="7" y="119"/>
                      <a:pt x="8" y="120"/>
                      <a:pt x="10" y="119"/>
                    </a:cubicBezTo>
                    <a:cubicBezTo>
                      <a:pt x="24" y="117"/>
                      <a:pt x="24" y="117"/>
                      <a:pt x="24" y="117"/>
                    </a:cubicBezTo>
                    <a:cubicBezTo>
                      <a:pt x="25" y="120"/>
                      <a:pt x="27" y="123"/>
                      <a:pt x="29" y="125"/>
                    </a:cubicBezTo>
                    <a:cubicBezTo>
                      <a:pt x="20" y="137"/>
                      <a:pt x="20" y="137"/>
                      <a:pt x="20" y="137"/>
                    </a:cubicBezTo>
                    <a:cubicBezTo>
                      <a:pt x="20" y="137"/>
                      <a:pt x="19" y="138"/>
                      <a:pt x="19" y="139"/>
                    </a:cubicBezTo>
                    <a:cubicBezTo>
                      <a:pt x="19" y="139"/>
                      <a:pt x="20" y="140"/>
                      <a:pt x="20" y="140"/>
                    </a:cubicBezTo>
                    <a:cubicBezTo>
                      <a:pt x="21" y="142"/>
                      <a:pt x="23" y="142"/>
                      <a:pt x="24" y="141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7"/>
                      <a:pt x="41" y="139"/>
                      <a:pt x="44" y="141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9" y="155"/>
                      <a:pt x="39" y="155"/>
                      <a:pt x="39" y="156"/>
                    </a:cubicBezTo>
                    <a:cubicBezTo>
                      <a:pt x="39" y="157"/>
                      <a:pt x="39" y="157"/>
                      <a:pt x="40" y="158"/>
                    </a:cubicBezTo>
                    <a:cubicBezTo>
                      <a:pt x="42" y="159"/>
                      <a:pt x="43" y="158"/>
                      <a:pt x="44" y="157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9"/>
                      <a:pt x="60" y="150"/>
                      <a:pt x="63" y="151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3" y="165"/>
                      <a:pt x="63" y="166"/>
                      <a:pt x="63" y="166"/>
                    </a:cubicBezTo>
                    <a:cubicBezTo>
                      <a:pt x="63" y="167"/>
                      <a:pt x="64" y="168"/>
                      <a:pt x="65" y="168"/>
                    </a:cubicBezTo>
                    <a:cubicBezTo>
                      <a:pt x="66" y="169"/>
                      <a:pt x="68" y="168"/>
                      <a:pt x="68" y="166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8" y="154"/>
                      <a:pt x="81" y="155"/>
                      <a:pt x="85" y="155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70"/>
                      <a:pt x="90" y="171"/>
                      <a:pt x="91" y="171"/>
                    </a:cubicBezTo>
                    <a:cubicBezTo>
                      <a:pt x="91" y="171"/>
                      <a:pt x="92" y="171"/>
                      <a:pt x="92" y="171"/>
                    </a:cubicBezTo>
                    <a:cubicBezTo>
                      <a:pt x="93" y="171"/>
                      <a:pt x="94" y="169"/>
                      <a:pt x="94" y="168"/>
                    </a:cubicBezTo>
                    <a:cubicBezTo>
                      <a:pt x="94" y="168"/>
                      <a:pt x="94" y="168"/>
                      <a:pt x="94" y="168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0" y="153"/>
                      <a:pt x="103" y="153"/>
                      <a:pt x="106" y="152"/>
                    </a:cubicBezTo>
                    <a:cubicBezTo>
                      <a:pt x="114" y="163"/>
                      <a:pt x="114" y="163"/>
                      <a:pt x="114" y="163"/>
                    </a:cubicBezTo>
                    <a:cubicBezTo>
                      <a:pt x="115" y="165"/>
                      <a:pt x="116" y="165"/>
                      <a:pt x="118" y="165"/>
                    </a:cubicBezTo>
                    <a:cubicBezTo>
                      <a:pt x="119" y="164"/>
                      <a:pt x="119" y="163"/>
                      <a:pt x="119" y="162"/>
                    </a:cubicBezTo>
                    <a:cubicBezTo>
                      <a:pt x="119" y="162"/>
                      <a:pt x="119" y="161"/>
                      <a:pt x="119" y="161"/>
                    </a:cubicBezTo>
                    <a:cubicBezTo>
                      <a:pt x="117" y="147"/>
                      <a:pt x="117" y="147"/>
                      <a:pt x="117" y="147"/>
                    </a:cubicBezTo>
                    <a:cubicBezTo>
                      <a:pt x="120" y="146"/>
                      <a:pt x="123" y="144"/>
                      <a:pt x="126" y="142"/>
                    </a:cubicBezTo>
                    <a:cubicBezTo>
                      <a:pt x="137" y="150"/>
                      <a:pt x="137" y="150"/>
                      <a:pt x="137" y="150"/>
                    </a:cubicBezTo>
                    <a:cubicBezTo>
                      <a:pt x="138" y="152"/>
                      <a:pt x="139" y="152"/>
                      <a:pt x="141" y="151"/>
                    </a:cubicBezTo>
                    <a:cubicBezTo>
                      <a:pt x="141" y="150"/>
                      <a:pt x="142" y="149"/>
                      <a:pt x="142" y="149"/>
                    </a:cubicBezTo>
                    <a:cubicBezTo>
                      <a:pt x="142" y="148"/>
                      <a:pt x="141" y="147"/>
                      <a:pt x="141" y="147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7" y="132"/>
                      <a:pt x="139" y="130"/>
                      <a:pt x="141" y="127"/>
                    </a:cubicBezTo>
                    <a:cubicBezTo>
                      <a:pt x="154" y="131"/>
                      <a:pt x="154" y="131"/>
                      <a:pt x="154" y="131"/>
                    </a:cubicBezTo>
                    <a:cubicBezTo>
                      <a:pt x="156" y="132"/>
                      <a:pt x="157" y="132"/>
                      <a:pt x="158" y="131"/>
                    </a:cubicBezTo>
                    <a:cubicBezTo>
                      <a:pt x="158" y="130"/>
                      <a:pt x="159" y="130"/>
                      <a:pt x="159" y="129"/>
                    </a:cubicBezTo>
                    <a:cubicBezTo>
                      <a:pt x="159" y="128"/>
                      <a:pt x="158" y="127"/>
                      <a:pt x="157" y="127"/>
                    </a:cubicBezTo>
                    <a:cubicBezTo>
                      <a:pt x="147" y="117"/>
                      <a:pt x="147" y="117"/>
                      <a:pt x="147" y="117"/>
                    </a:cubicBezTo>
                    <a:cubicBezTo>
                      <a:pt x="149" y="114"/>
                      <a:pt x="150" y="111"/>
                      <a:pt x="151" y="108"/>
                    </a:cubicBezTo>
                    <a:cubicBezTo>
                      <a:pt x="165" y="108"/>
                      <a:pt x="165" y="108"/>
                      <a:pt x="165" y="108"/>
                    </a:cubicBezTo>
                    <a:cubicBezTo>
                      <a:pt x="167" y="108"/>
                      <a:pt x="168" y="107"/>
                      <a:pt x="169" y="106"/>
                    </a:cubicBezTo>
                    <a:cubicBezTo>
                      <a:pt x="169" y="106"/>
                      <a:pt x="169" y="105"/>
                      <a:pt x="169" y="105"/>
                    </a:cubicBezTo>
                    <a:cubicBezTo>
                      <a:pt x="169" y="104"/>
                      <a:pt x="168" y="103"/>
                      <a:pt x="167" y="103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5" y="93"/>
                      <a:pt x="155" y="90"/>
                      <a:pt x="155" y="86"/>
                    </a:cubicBezTo>
                    <a:lnTo>
                      <a:pt x="168" y="82"/>
                    </a:lnTo>
                    <a:close/>
                    <a:moveTo>
                      <a:pt x="86" y="101"/>
                    </a:moveTo>
                    <a:cubicBezTo>
                      <a:pt x="77" y="101"/>
                      <a:pt x="70" y="94"/>
                      <a:pt x="70" y="85"/>
                    </a:cubicBezTo>
                    <a:cubicBezTo>
                      <a:pt x="70" y="77"/>
                      <a:pt x="77" y="70"/>
                      <a:pt x="86" y="70"/>
                    </a:cubicBezTo>
                    <a:cubicBezTo>
                      <a:pt x="94" y="70"/>
                      <a:pt x="101" y="77"/>
                      <a:pt x="101" y="85"/>
                    </a:cubicBezTo>
                    <a:cubicBezTo>
                      <a:pt x="101" y="94"/>
                      <a:pt x="94" y="101"/>
                      <a:pt x="86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0" name="Freeform 20"/>
              <p:cNvSpPr>
                <a:spLocks noEditPoints="1"/>
              </p:cNvSpPr>
              <p:nvPr/>
            </p:nvSpPr>
            <p:spPr bwMode="auto">
              <a:xfrm>
                <a:off x="-1333500" y="1651000"/>
                <a:ext cx="454025" cy="454025"/>
              </a:xfrm>
              <a:custGeom>
                <a:avLst/>
                <a:gdLst>
                  <a:gd name="T0" fmla="*/ 121 w 121"/>
                  <a:gd name="T1" fmla="*/ 56 h 121"/>
                  <a:gd name="T2" fmla="*/ 119 w 121"/>
                  <a:gd name="T3" fmla="*/ 54 h 121"/>
                  <a:gd name="T4" fmla="*/ 108 w 121"/>
                  <a:gd name="T5" fmla="*/ 46 h 121"/>
                  <a:gd name="T6" fmla="*/ 117 w 121"/>
                  <a:gd name="T7" fmla="*/ 38 h 121"/>
                  <a:gd name="T8" fmla="*/ 115 w 121"/>
                  <a:gd name="T9" fmla="*/ 37 h 121"/>
                  <a:gd name="T10" fmla="*/ 101 w 121"/>
                  <a:gd name="T11" fmla="*/ 32 h 121"/>
                  <a:gd name="T12" fmla="*/ 108 w 121"/>
                  <a:gd name="T13" fmla="*/ 23 h 121"/>
                  <a:gd name="T14" fmla="*/ 105 w 121"/>
                  <a:gd name="T15" fmla="*/ 21 h 121"/>
                  <a:gd name="T16" fmla="*/ 90 w 121"/>
                  <a:gd name="T17" fmla="*/ 21 h 121"/>
                  <a:gd name="T18" fmla="*/ 94 w 121"/>
                  <a:gd name="T19" fmla="*/ 11 h 121"/>
                  <a:gd name="T20" fmla="*/ 90 w 121"/>
                  <a:gd name="T21" fmla="*/ 10 h 121"/>
                  <a:gd name="T22" fmla="*/ 77 w 121"/>
                  <a:gd name="T23" fmla="*/ 14 h 121"/>
                  <a:gd name="T24" fmla="*/ 77 w 121"/>
                  <a:gd name="T25" fmla="*/ 3 h 121"/>
                  <a:gd name="T26" fmla="*/ 73 w 121"/>
                  <a:gd name="T27" fmla="*/ 3 h 121"/>
                  <a:gd name="T28" fmla="*/ 61 w 121"/>
                  <a:gd name="T29" fmla="*/ 11 h 121"/>
                  <a:gd name="T30" fmla="*/ 56 w 121"/>
                  <a:gd name="T31" fmla="*/ 0 h 121"/>
                  <a:gd name="T32" fmla="*/ 55 w 121"/>
                  <a:gd name="T33" fmla="*/ 2 h 121"/>
                  <a:gd name="T34" fmla="*/ 46 w 121"/>
                  <a:gd name="T35" fmla="*/ 13 h 121"/>
                  <a:gd name="T36" fmla="*/ 38 w 121"/>
                  <a:gd name="T37" fmla="*/ 4 h 121"/>
                  <a:gd name="T38" fmla="*/ 37 w 121"/>
                  <a:gd name="T39" fmla="*/ 7 h 121"/>
                  <a:gd name="T40" fmla="*/ 32 w 121"/>
                  <a:gd name="T41" fmla="*/ 20 h 121"/>
                  <a:gd name="T42" fmla="*/ 22 w 121"/>
                  <a:gd name="T43" fmla="*/ 14 h 121"/>
                  <a:gd name="T44" fmla="*/ 21 w 121"/>
                  <a:gd name="T45" fmla="*/ 17 h 121"/>
                  <a:gd name="T46" fmla="*/ 21 w 121"/>
                  <a:gd name="T47" fmla="*/ 31 h 121"/>
                  <a:gd name="T48" fmla="*/ 9 w 121"/>
                  <a:gd name="T49" fmla="*/ 28 h 121"/>
                  <a:gd name="T50" fmla="*/ 10 w 121"/>
                  <a:gd name="T51" fmla="*/ 31 h 121"/>
                  <a:gd name="T52" fmla="*/ 14 w 121"/>
                  <a:gd name="T53" fmla="*/ 45 h 121"/>
                  <a:gd name="T54" fmla="*/ 2 w 121"/>
                  <a:gd name="T55" fmla="*/ 46 h 121"/>
                  <a:gd name="T56" fmla="*/ 3 w 121"/>
                  <a:gd name="T57" fmla="*/ 48 h 121"/>
                  <a:gd name="T58" fmla="*/ 11 w 121"/>
                  <a:gd name="T59" fmla="*/ 60 h 121"/>
                  <a:gd name="T60" fmla="*/ 0 w 121"/>
                  <a:gd name="T61" fmla="*/ 65 h 121"/>
                  <a:gd name="T62" fmla="*/ 2 w 121"/>
                  <a:gd name="T63" fmla="*/ 67 h 121"/>
                  <a:gd name="T64" fmla="*/ 14 w 121"/>
                  <a:gd name="T65" fmla="*/ 75 h 121"/>
                  <a:gd name="T66" fmla="*/ 4 w 121"/>
                  <a:gd name="T67" fmla="*/ 83 h 121"/>
                  <a:gd name="T68" fmla="*/ 7 w 121"/>
                  <a:gd name="T69" fmla="*/ 84 h 121"/>
                  <a:gd name="T70" fmla="*/ 20 w 121"/>
                  <a:gd name="T71" fmla="*/ 89 h 121"/>
                  <a:gd name="T72" fmla="*/ 14 w 121"/>
                  <a:gd name="T73" fmla="*/ 98 h 121"/>
                  <a:gd name="T74" fmla="*/ 17 w 121"/>
                  <a:gd name="T75" fmla="*/ 100 h 121"/>
                  <a:gd name="T76" fmla="*/ 31 w 121"/>
                  <a:gd name="T77" fmla="*/ 100 h 121"/>
                  <a:gd name="T78" fmla="*/ 28 w 121"/>
                  <a:gd name="T79" fmla="*/ 110 h 121"/>
                  <a:gd name="T80" fmla="*/ 31 w 121"/>
                  <a:gd name="T81" fmla="*/ 112 h 121"/>
                  <a:gd name="T82" fmla="*/ 45 w 121"/>
                  <a:gd name="T83" fmla="*/ 107 h 121"/>
                  <a:gd name="T84" fmla="*/ 45 w 121"/>
                  <a:gd name="T85" fmla="*/ 118 h 121"/>
                  <a:gd name="T86" fmla="*/ 49 w 121"/>
                  <a:gd name="T87" fmla="*/ 118 h 121"/>
                  <a:gd name="T88" fmla="*/ 60 w 121"/>
                  <a:gd name="T89" fmla="*/ 110 h 121"/>
                  <a:gd name="T90" fmla="*/ 65 w 121"/>
                  <a:gd name="T91" fmla="*/ 121 h 121"/>
                  <a:gd name="T92" fmla="*/ 67 w 121"/>
                  <a:gd name="T93" fmla="*/ 119 h 121"/>
                  <a:gd name="T94" fmla="*/ 68 w 121"/>
                  <a:gd name="T95" fmla="*/ 109 h 121"/>
                  <a:gd name="T96" fmla="*/ 81 w 121"/>
                  <a:gd name="T97" fmla="*/ 116 h 121"/>
                  <a:gd name="T98" fmla="*/ 85 w 121"/>
                  <a:gd name="T99" fmla="*/ 115 h 121"/>
                  <a:gd name="T100" fmla="*/ 83 w 121"/>
                  <a:gd name="T101" fmla="*/ 104 h 121"/>
                  <a:gd name="T102" fmla="*/ 97 w 121"/>
                  <a:gd name="T103" fmla="*/ 107 h 121"/>
                  <a:gd name="T104" fmla="*/ 101 w 121"/>
                  <a:gd name="T105" fmla="*/ 106 h 121"/>
                  <a:gd name="T106" fmla="*/ 96 w 121"/>
                  <a:gd name="T107" fmla="*/ 95 h 121"/>
                  <a:gd name="T108" fmla="*/ 110 w 121"/>
                  <a:gd name="T109" fmla="*/ 93 h 121"/>
                  <a:gd name="T110" fmla="*/ 113 w 121"/>
                  <a:gd name="T111" fmla="*/ 92 h 121"/>
                  <a:gd name="T112" fmla="*/ 105 w 121"/>
                  <a:gd name="T113" fmla="*/ 83 h 121"/>
                  <a:gd name="T114" fmla="*/ 117 w 121"/>
                  <a:gd name="T115" fmla="*/ 77 h 121"/>
                  <a:gd name="T116" fmla="*/ 120 w 121"/>
                  <a:gd name="T117" fmla="*/ 75 h 121"/>
                  <a:gd name="T118" fmla="*/ 109 w 121"/>
                  <a:gd name="T119" fmla="*/ 68 h 121"/>
                  <a:gd name="T120" fmla="*/ 120 w 121"/>
                  <a:gd name="T121" fmla="*/ 58 h 121"/>
                  <a:gd name="T122" fmla="*/ 50 w 121"/>
                  <a:gd name="T123" fmla="*/ 61 h 121"/>
                  <a:gd name="T124" fmla="*/ 72 w 121"/>
                  <a:gd name="T125" fmla="*/ 6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1" h="121">
                    <a:moveTo>
                      <a:pt x="120" y="58"/>
                    </a:moveTo>
                    <a:cubicBezTo>
                      <a:pt x="121" y="58"/>
                      <a:pt x="121" y="57"/>
                      <a:pt x="12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5"/>
                      <a:pt x="120" y="54"/>
                      <a:pt x="119" y="54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09" y="50"/>
                      <a:pt x="109" y="48"/>
                      <a:pt x="108" y="46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7" y="40"/>
                      <a:pt x="117" y="39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7"/>
                      <a:pt x="116" y="36"/>
                      <a:pt x="115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4" y="36"/>
                      <a:pt x="102" y="34"/>
                      <a:pt x="101" y="3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4"/>
                      <a:pt x="108" y="23"/>
                      <a:pt x="108" y="23"/>
                    </a:cubicBezTo>
                    <a:cubicBezTo>
                      <a:pt x="108" y="22"/>
                      <a:pt x="108" y="22"/>
                      <a:pt x="107" y="21"/>
                    </a:cubicBezTo>
                    <a:cubicBezTo>
                      <a:pt x="107" y="21"/>
                      <a:pt x="105" y="20"/>
                      <a:pt x="105" y="21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4" y="24"/>
                      <a:pt x="92" y="22"/>
                      <a:pt x="90" y="2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0"/>
                      <a:pt x="94" y="9"/>
                      <a:pt x="93" y="9"/>
                    </a:cubicBezTo>
                    <a:cubicBezTo>
                      <a:pt x="92" y="8"/>
                      <a:pt x="91" y="9"/>
                      <a:pt x="90" y="10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1" y="15"/>
                      <a:pt x="79" y="15"/>
                      <a:pt x="77" y="1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7" y="4"/>
                      <a:pt x="77" y="3"/>
                    </a:cubicBezTo>
                    <a:cubicBezTo>
                      <a:pt x="77" y="2"/>
                      <a:pt x="76" y="2"/>
                      <a:pt x="75" y="1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6" y="11"/>
                      <a:pt x="64" y="11"/>
                      <a:pt x="6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8" y="1"/>
                      <a:pt x="58" y="0"/>
                      <a:pt x="56" y="0"/>
                    </a:cubicBezTo>
                    <a:cubicBezTo>
                      <a:pt x="55" y="0"/>
                      <a:pt x="55" y="1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1" y="12"/>
                      <a:pt x="48" y="13"/>
                      <a:pt x="46" y="13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39" y="4"/>
                      <a:pt x="38" y="4"/>
                    </a:cubicBezTo>
                    <a:cubicBezTo>
                      <a:pt x="37" y="4"/>
                      <a:pt x="37" y="5"/>
                      <a:pt x="37" y="6"/>
                    </a:cubicBezTo>
                    <a:cubicBezTo>
                      <a:pt x="37" y="6"/>
                      <a:pt x="37" y="6"/>
                      <a:pt x="37" y="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6" y="18"/>
                      <a:pt x="34" y="19"/>
                      <a:pt x="32" y="20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2" y="13"/>
                      <a:pt x="22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7"/>
                      <a:pt x="23" y="29"/>
                      <a:pt x="21" y="3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1" y="27"/>
                      <a:pt x="10" y="27"/>
                      <a:pt x="9" y="28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40"/>
                      <a:pt x="15" y="42"/>
                      <a:pt x="14" y="45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" y="44"/>
                      <a:pt x="2" y="45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11" y="60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6"/>
                      <a:pt x="1" y="67"/>
                      <a:pt x="2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1"/>
                      <a:pt x="13" y="73"/>
                      <a:pt x="14" y="7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4" y="82"/>
                      <a:pt x="4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5" y="84"/>
                      <a:pt x="6" y="85"/>
                      <a:pt x="7" y="84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5"/>
                      <a:pt x="19" y="87"/>
                      <a:pt x="20" y="89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4" y="97"/>
                      <a:pt x="14" y="98"/>
                      <a:pt x="14" y="98"/>
                    </a:cubicBezTo>
                    <a:cubicBezTo>
                      <a:pt x="14" y="99"/>
                      <a:pt x="14" y="99"/>
                      <a:pt x="14" y="100"/>
                    </a:cubicBezTo>
                    <a:cubicBezTo>
                      <a:pt x="15" y="100"/>
                      <a:pt x="16" y="101"/>
                      <a:pt x="17" y="100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8" y="97"/>
                      <a:pt x="29" y="99"/>
                      <a:pt x="31" y="100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8" y="110"/>
                      <a:pt x="28" y="110"/>
                      <a:pt x="28" y="110"/>
                    </a:cubicBezTo>
                    <a:cubicBezTo>
                      <a:pt x="28" y="111"/>
                      <a:pt x="28" y="112"/>
                      <a:pt x="29" y="112"/>
                    </a:cubicBezTo>
                    <a:cubicBezTo>
                      <a:pt x="30" y="113"/>
                      <a:pt x="31" y="112"/>
                      <a:pt x="31" y="112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40" y="106"/>
                      <a:pt x="43" y="106"/>
                      <a:pt x="45" y="10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5" y="117"/>
                      <a:pt x="45" y="117"/>
                      <a:pt x="45" y="118"/>
                    </a:cubicBezTo>
                    <a:cubicBezTo>
                      <a:pt x="45" y="119"/>
                      <a:pt x="45" y="119"/>
                      <a:pt x="46" y="120"/>
                    </a:cubicBezTo>
                    <a:cubicBezTo>
                      <a:pt x="47" y="120"/>
                      <a:pt x="48" y="119"/>
                      <a:pt x="49" y="11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5" y="110"/>
                      <a:pt x="58" y="110"/>
                      <a:pt x="60" y="110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3" y="120"/>
                      <a:pt x="64" y="121"/>
                      <a:pt x="65" y="121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21"/>
                      <a:pt x="67" y="120"/>
                      <a:pt x="67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71" y="109"/>
                      <a:pt x="73" y="108"/>
                      <a:pt x="75" y="108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2" y="117"/>
                      <a:pt x="83" y="117"/>
                      <a:pt x="84" y="117"/>
                    </a:cubicBezTo>
                    <a:cubicBezTo>
                      <a:pt x="84" y="117"/>
                      <a:pt x="85" y="116"/>
                      <a:pt x="85" y="115"/>
                    </a:cubicBezTo>
                    <a:cubicBezTo>
                      <a:pt x="85" y="115"/>
                      <a:pt x="85" y="115"/>
                      <a:pt x="85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5" y="103"/>
                      <a:pt x="87" y="102"/>
                      <a:pt x="89" y="101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8" y="108"/>
                      <a:pt x="99" y="108"/>
                      <a:pt x="100" y="107"/>
                    </a:cubicBezTo>
                    <a:cubicBezTo>
                      <a:pt x="100" y="107"/>
                      <a:pt x="101" y="106"/>
                      <a:pt x="101" y="106"/>
                    </a:cubicBezTo>
                    <a:cubicBezTo>
                      <a:pt x="101" y="105"/>
                      <a:pt x="100" y="105"/>
                      <a:pt x="100" y="10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4"/>
                      <a:pt x="99" y="92"/>
                      <a:pt x="100" y="90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1" y="94"/>
                      <a:pt x="112" y="94"/>
                      <a:pt x="112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113" y="91"/>
                      <a:pt x="112" y="90"/>
                      <a:pt x="112" y="90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1"/>
                      <a:pt x="107" y="79"/>
                      <a:pt x="107" y="76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20" y="76"/>
                      <a:pt x="120" y="75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0" y="74"/>
                      <a:pt x="119" y="73"/>
                      <a:pt x="118" y="73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10" y="66"/>
                      <a:pt x="110" y="64"/>
                      <a:pt x="110" y="61"/>
                    </a:cubicBezTo>
                    <a:lnTo>
                      <a:pt x="120" y="58"/>
                    </a:lnTo>
                    <a:close/>
                    <a:moveTo>
                      <a:pt x="61" y="72"/>
                    </a:moveTo>
                    <a:cubicBezTo>
                      <a:pt x="55" y="72"/>
                      <a:pt x="50" y="67"/>
                      <a:pt x="50" y="61"/>
                    </a:cubicBezTo>
                    <a:cubicBezTo>
                      <a:pt x="50" y="54"/>
                      <a:pt x="55" y="49"/>
                      <a:pt x="61" y="49"/>
                    </a:cubicBezTo>
                    <a:cubicBezTo>
                      <a:pt x="67" y="49"/>
                      <a:pt x="72" y="54"/>
                      <a:pt x="72" y="61"/>
                    </a:cubicBezTo>
                    <a:cubicBezTo>
                      <a:pt x="72" y="67"/>
                      <a:pt x="67" y="72"/>
                      <a:pt x="6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1" name="Oval 21"/>
              <p:cNvSpPr>
                <a:spLocks noChangeArrowheads="1"/>
              </p:cNvSpPr>
              <p:nvPr/>
            </p:nvSpPr>
            <p:spPr bwMode="auto">
              <a:xfrm>
                <a:off x="-1055688" y="2462213"/>
                <a:ext cx="171450" cy="171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2" name="Oval 22"/>
              <p:cNvSpPr>
                <a:spLocks noChangeArrowheads="1"/>
              </p:cNvSpPr>
              <p:nvPr/>
            </p:nvSpPr>
            <p:spPr bwMode="auto">
              <a:xfrm>
                <a:off x="-1776413" y="2792413"/>
                <a:ext cx="115888" cy="1190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3" name="Freeform 23"/>
              <p:cNvSpPr>
                <a:spLocks noEditPoints="1"/>
              </p:cNvSpPr>
              <p:nvPr/>
            </p:nvSpPr>
            <p:spPr bwMode="auto">
              <a:xfrm>
                <a:off x="-2773363" y="2439988"/>
                <a:ext cx="2692401" cy="2659063"/>
              </a:xfrm>
              <a:custGeom>
                <a:avLst/>
                <a:gdLst>
                  <a:gd name="T0" fmla="*/ 605 w 718"/>
                  <a:gd name="T1" fmla="*/ 20 h 709"/>
                  <a:gd name="T2" fmla="*/ 602 w 718"/>
                  <a:gd name="T3" fmla="*/ 58 h 709"/>
                  <a:gd name="T4" fmla="*/ 587 w 718"/>
                  <a:gd name="T5" fmla="*/ 93 h 709"/>
                  <a:gd name="T6" fmla="*/ 563 w 718"/>
                  <a:gd name="T7" fmla="*/ 121 h 709"/>
                  <a:gd name="T8" fmla="*/ 530 w 718"/>
                  <a:gd name="T9" fmla="*/ 141 h 709"/>
                  <a:gd name="T10" fmla="*/ 493 w 718"/>
                  <a:gd name="T11" fmla="*/ 149 h 709"/>
                  <a:gd name="T12" fmla="*/ 456 w 718"/>
                  <a:gd name="T13" fmla="*/ 147 h 709"/>
                  <a:gd name="T14" fmla="*/ 420 w 718"/>
                  <a:gd name="T15" fmla="*/ 134 h 709"/>
                  <a:gd name="T16" fmla="*/ 391 w 718"/>
                  <a:gd name="T17" fmla="*/ 110 h 709"/>
                  <a:gd name="T18" fmla="*/ 371 w 718"/>
                  <a:gd name="T19" fmla="*/ 78 h 709"/>
                  <a:gd name="T20" fmla="*/ 361 w 718"/>
                  <a:gd name="T21" fmla="*/ 42 h 709"/>
                  <a:gd name="T22" fmla="*/ 363 w 718"/>
                  <a:gd name="T23" fmla="*/ 4 h 709"/>
                  <a:gd name="T24" fmla="*/ 68 w 718"/>
                  <a:gd name="T25" fmla="*/ 221 h 709"/>
                  <a:gd name="T26" fmla="*/ 162 w 718"/>
                  <a:gd name="T27" fmla="*/ 514 h 709"/>
                  <a:gd name="T28" fmla="*/ 334 w 718"/>
                  <a:gd name="T29" fmla="*/ 176 h 709"/>
                  <a:gd name="T30" fmla="*/ 311 w 718"/>
                  <a:gd name="T31" fmla="*/ 189 h 709"/>
                  <a:gd name="T32" fmla="*/ 288 w 718"/>
                  <a:gd name="T33" fmla="*/ 197 h 709"/>
                  <a:gd name="T34" fmla="*/ 258 w 718"/>
                  <a:gd name="T35" fmla="*/ 192 h 709"/>
                  <a:gd name="T36" fmla="*/ 234 w 718"/>
                  <a:gd name="T37" fmla="*/ 181 h 709"/>
                  <a:gd name="T38" fmla="*/ 214 w 718"/>
                  <a:gd name="T39" fmla="*/ 164 h 709"/>
                  <a:gd name="T40" fmla="*/ 201 w 718"/>
                  <a:gd name="T41" fmla="*/ 141 h 709"/>
                  <a:gd name="T42" fmla="*/ 195 w 718"/>
                  <a:gd name="T43" fmla="*/ 116 h 709"/>
                  <a:gd name="T44" fmla="*/ 197 w 718"/>
                  <a:gd name="T45" fmla="*/ 89 h 709"/>
                  <a:gd name="T46" fmla="*/ 207 w 718"/>
                  <a:gd name="T47" fmla="*/ 64 h 709"/>
                  <a:gd name="T48" fmla="*/ 225 w 718"/>
                  <a:gd name="T49" fmla="*/ 43 h 709"/>
                  <a:gd name="T50" fmla="*/ 249 w 718"/>
                  <a:gd name="T51" fmla="*/ 29 h 709"/>
                  <a:gd name="T52" fmla="*/ 275 w 718"/>
                  <a:gd name="T53" fmla="*/ 23 h 709"/>
                  <a:gd name="T54" fmla="*/ 305 w 718"/>
                  <a:gd name="T55" fmla="*/ 28 h 709"/>
                  <a:gd name="T56" fmla="*/ 329 w 718"/>
                  <a:gd name="T57" fmla="*/ 38 h 709"/>
                  <a:gd name="T58" fmla="*/ 349 w 718"/>
                  <a:gd name="T59" fmla="*/ 55 h 709"/>
                  <a:gd name="T60" fmla="*/ 362 w 718"/>
                  <a:gd name="T61" fmla="*/ 78 h 709"/>
                  <a:gd name="T62" fmla="*/ 368 w 718"/>
                  <a:gd name="T63" fmla="*/ 104 h 709"/>
                  <a:gd name="T64" fmla="*/ 366 w 718"/>
                  <a:gd name="T65" fmla="*/ 131 h 709"/>
                  <a:gd name="T66" fmla="*/ 356 w 718"/>
                  <a:gd name="T67" fmla="*/ 156 h 709"/>
                  <a:gd name="T68" fmla="*/ 338 w 718"/>
                  <a:gd name="T69" fmla="*/ 176 h 709"/>
                  <a:gd name="T70" fmla="*/ 451 w 718"/>
                  <a:gd name="T71" fmla="*/ 208 h 709"/>
                  <a:gd name="T72" fmla="*/ 444 w 718"/>
                  <a:gd name="T73" fmla="*/ 224 h 709"/>
                  <a:gd name="T74" fmla="*/ 433 w 718"/>
                  <a:gd name="T75" fmla="*/ 237 h 709"/>
                  <a:gd name="T76" fmla="*/ 418 w 718"/>
                  <a:gd name="T77" fmla="*/ 247 h 709"/>
                  <a:gd name="T78" fmla="*/ 401 w 718"/>
                  <a:gd name="T79" fmla="*/ 251 h 709"/>
                  <a:gd name="T80" fmla="*/ 383 w 718"/>
                  <a:gd name="T81" fmla="*/ 250 h 709"/>
                  <a:gd name="T82" fmla="*/ 367 w 718"/>
                  <a:gd name="T83" fmla="*/ 243 h 709"/>
                  <a:gd name="T84" fmla="*/ 353 w 718"/>
                  <a:gd name="T85" fmla="*/ 232 h 709"/>
                  <a:gd name="T86" fmla="*/ 343 w 718"/>
                  <a:gd name="T87" fmla="*/ 217 h 709"/>
                  <a:gd name="T88" fmla="*/ 339 w 718"/>
                  <a:gd name="T89" fmla="*/ 200 h 709"/>
                  <a:gd name="T90" fmla="*/ 340 w 718"/>
                  <a:gd name="T91" fmla="*/ 183 h 709"/>
                  <a:gd name="T92" fmla="*/ 346 w 718"/>
                  <a:gd name="T93" fmla="*/ 166 h 709"/>
                  <a:gd name="T94" fmla="*/ 357 w 718"/>
                  <a:gd name="T95" fmla="*/ 153 h 709"/>
                  <a:gd name="T96" fmla="*/ 372 w 718"/>
                  <a:gd name="T97" fmla="*/ 143 h 709"/>
                  <a:gd name="T98" fmla="*/ 389 w 718"/>
                  <a:gd name="T99" fmla="*/ 138 h 709"/>
                  <a:gd name="T100" fmla="*/ 407 w 718"/>
                  <a:gd name="T101" fmla="*/ 139 h 709"/>
                  <a:gd name="T102" fmla="*/ 423 w 718"/>
                  <a:gd name="T103" fmla="*/ 146 h 709"/>
                  <a:gd name="T104" fmla="*/ 437 w 718"/>
                  <a:gd name="T105" fmla="*/ 157 h 709"/>
                  <a:gd name="T106" fmla="*/ 446 w 718"/>
                  <a:gd name="T107" fmla="*/ 172 h 709"/>
                  <a:gd name="T108" fmla="*/ 451 w 718"/>
                  <a:gd name="T109" fmla="*/ 18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4" name="Oval 24"/>
              <p:cNvSpPr>
                <a:spLocks noChangeArrowheads="1"/>
              </p:cNvSpPr>
              <p:nvPr/>
            </p:nvSpPr>
            <p:spPr bwMode="auto">
              <a:xfrm>
                <a:off x="-1333500" y="3128963"/>
                <a:ext cx="77788" cy="793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  <p:sp>
            <p:nvSpPr>
              <p:cNvPr id="135" name="Freeform 25"/>
              <p:cNvSpPr/>
              <p:nvPr/>
            </p:nvSpPr>
            <p:spPr bwMode="auto">
              <a:xfrm>
                <a:off x="-1423988" y="2082800"/>
                <a:ext cx="889000" cy="357188"/>
              </a:xfrm>
              <a:custGeom>
                <a:avLst/>
                <a:gdLst>
                  <a:gd name="T0" fmla="*/ 218 w 237"/>
                  <a:gd name="T1" fmla="*/ 95 h 95"/>
                  <a:gd name="T2" fmla="*/ 217 w 237"/>
                  <a:gd name="T3" fmla="*/ 94 h 95"/>
                  <a:gd name="T4" fmla="*/ 234 w 237"/>
                  <a:gd name="T5" fmla="*/ 82 h 95"/>
                  <a:gd name="T6" fmla="*/ 237 w 237"/>
                  <a:gd name="T7" fmla="*/ 79 h 95"/>
                  <a:gd name="T8" fmla="*/ 236 w 237"/>
                  <a:gd name="T9" fmla="*/ 77 h 95"/>
                  <a:gd name="T10" fmla="*/ 231 w 237"/>
                  <a:gd name="T11" fmla="*/ 75 h 95"/>
                  <a:gd name="T12" fmla="*/ 211 w 237"/>
                  <a:gd name="T13" fmla="*/ 78 h 95"/>
                  <a:gd name="T14" fmla="*/ 203 w 237"/>
                  <a:gd name="T15" fmla="*/ 66 h 95"/>
                  <a:gd name="T16" fmla="*/ 216 w 237"/>
                  <a:gd name="T17" fmla="*/ 49 h 95"/>
                  <a:gd name="T18" fmla="*/ 217 w 237"/>
                  <a:gd name="T19" fmla="*/ 46 h 95"/>
                  <a:gd name="T20" fmla="*/ 216 w 237"/>
                  <a:gd name="T21" fmla="*/ 44 h 95"/>
                  <a:gd name="T22" fmla="*/ 211 w 237"/>
                  <a:gd name="T23" fmla="*/ 43 h 95"/>
                  <a:gd name="T24" fmla="*/ 192 w 237"/>
                  <a:gd name="T25" fmla="*/ 53 h 95"/>
                  <a:gd name="T26" fmla="*/ 181 w 237"/>
                  <a:gd name="T27" fmla="*/ 43 h 95"/>
                  <a:gd name="T28" fmla="*/ 188 w 237"/>
                  <a:gd name="T29" fmla="*/ 24 h 95"/>
                  <a:gd name="T30" fmla="*/ 189 w 237"/>
                  <a:gd name="T31" fmla="*/ 22 h 95"/>
                  <a:gd name="T32" fmla="*/ 187 w 237"/>
                  <a:gd name="T33" fmla="*/ 18 h 95"/>
                  <a:gd name="T34" fmla="*/ 181 w 237"/>
                  <a:gd name="T35" fmla="*/ 20 h 95"/>
                  <a:gd name="T36" fmla="*/ 167 w 237"/>
                  <a:gd name="T37" fmla="*/ 34 h 95"/>
                  <a:gd name="T38" fmla="*/ 153 w 237"/>
                  <a:gd name="T39" fmla="*/ 28 h 95"/>
                  <a:gd name="T40" fmla="*/ 154 w 237"/>
                  <a:gd name="T41" fmla="*/ 8 h 95"/>
                  <a:gd name="T42" fmla="*/ 154 w 237"/>
                  <a:gd name="T43" fmla="*/ 7 h 95"/>
                  <a:gd name="T44" fmla="*/ 151 w 237"/>
                  <a:gd name="T45" fmla="*/ 3 h 95"/>
                  <a:gd name="T46" fmla="*/ 146 w 237"/>
                  <a:gd name="T47" fmla="*/ 6 h 95"/>
                  <a:gd name="T48" fmla="*/ 137 w 237"/>
                  <a:gd name="T49" fmla="*/ 24 h 95"/>
                  <a:gd name="T50" fmla="*/ 122 w 237"/>
                  <a:gd name="T51" fmla="*/ 23 h 95"/>
                  <a:gd name="T52" fmla="*/ 116 w 237"/>
                  <a:gd name="T53" fmla="*/ 4 h 95"/>
                  <a:gd name="T54" fmla="*/ 112 w 237"/>
                  <a:gd name="T55" fmla="*/ 0 h 95"/>
                  <a:gd name="T56" fmla="*/ 108 w 237"/>
                  <a:gd name="T57" fmla="*/ 4 h 95"/>
                  <a:gd name="T58" fmla="*/ 108 w 237"/>
                  <a:gd name="T59" fmla="*/ 4 h 95"/>
                  <a:gd name="T60" fmla="*/ 105 w 237"/>
                  <a:gd name="T61" fmla="*/ 24 h 95"/>
                  <a:gd name="T62" fmla="*/ 91 w 237"/>
                  <a:gd name="T63" fmla="*/ 28 h 95"/>
                  <a:gd name="T64" fmla="*/ 79 w 237"/>
                  <a:gd name="T65" fmla="*/ 11 h 95"/>
                  <a:gd name="T66" fmla="*/ 74 w 237"/>
                  <a:gd name="T67" fmla="*/ 9 h 95"/>
                  <a:gd name="T68" fmla="*/ 71 w 237"/>
                  <a:gd name="T69" fmla="*/ 12 h 95"/>
                  <a:gd name="T70" fmla="*/ 72 w 237"/>
                  <a:gd name="T71" fmla="*/ 14 h 95"/>
                  <a:gd name="T72" fmla="*/ 75 w 237"/>
                  <a:gd name="T73" fmla="*/ 34 h 95"/>
                  <a:gd name="T74" fmla="*/ 63 w 237"/>
                  <a:gd name="T75" fmla="*/ 42 h 95"/>
                  <a:gd name="T76" fmla="*/ 46 w 237"/>
                  <a:gd name="T77" fmla="*/ 29 h 95"/>
                  <a:gd name="T78" fmla="*/ 41 w 237"/>
                  <a:gd name="T79" fmla="*/ 29 h 95"/>
                  <a:gd name="T80" fmla="*/ 39 w 237"/>
                  <a:gd name="T81" fmla="*/ 32 h 95"/>
                  <a:gd name="T82" fmla="*/ 40 w 237"/>
                  <a:gd name="T83" fmla="*/ 34 h 95"/>
                  <a:gd name="T84" fmla="*/ 49 w 237"/>
                  <a:gd name="T85" fmla="*/ 53 h 95"/>
                  <a:gd name="T86" fmla="*/ 40 w 237"/>
                  <a:gd name="T87" fmla="*/ 64 h 95"/>
                  <a:gd name="T88" fmla="*/ 21 w 237"/>
                  <a:gd name="T89" fmla="*/ 57 h 95"/>
                  <a:gd name="T90" fmla="*/ 15 w 237"/>
                  <a:gd name="T91" fmla="*/ 58 h 95"/>
                  <a:gd name="T92" fmla="*/ 14 w 237"/>
                  <a:gd name="T93" fmla="*/ 60 h 95"/>
                  <a:gd name="T94" fmla="*/ 16 w 237"/>
                  <a:gd name="T95" fmla="*/ 64 h 95"/>
                  <a:gd name="T96" fmla="*/ 31 w 237"/>
                  <a:gd name="T97" fmla="*/ 78 h 95"/>
                  <a:gd name="T98" fmla="*/ 25 w 237"/>
                  <a:gd name="T99" fmla="*/ 92 h 95"/>
                  <a:gd name="T100" fmla="*/ 5 w 237"/>
                  <a:gd name="T101" fmla="*/ 91 h 95"/>
                  <a:gd name="T102" fmla="*/ 0 w 237"/>
                  <a:gd name="T103" fmla="*/ 94 h 95"/>
                  <a:gd name="T104" fmla="*/ 0 w 237"/>
                  <a:gd name="T105" fmla="*/ 95 h 95"/>
                  <a:gd name="T106" fmla="*/ 218 w 237"/>
                  <a:gd name="T10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" h="95">
                    <a:moveTo>
                      <a:pt x="218" y="95"/>
                    </a:moveTo>
                    <a:cubicBezTo>
                      <a:pt x="218" y="95"/>
                      <a:pt x="217" y="94"/>
                      <a:pt x="217" y="94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6" y="82"/>
                      <a:pt x="237" y="80"/>
                      <a:pt x="237" y="79"/>
                    </a:cubicBezTo>
                    <a:cubicBezTo>
                      <a:pt x="237" y="78"/>
                      <a:pt x="236" y="78"/>
                      <a:pt x="236" y="77"/>
                    </a:cubicBezTo>
                    <a:cubicBezTo>
                      <a:pt x="235" y="75"/>
                      <a:pt x="233" y="74"/>
                      <a:pt x="231" y="75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09" y="74"/>
                      <a:pt x="206" y="70"/>
                      <a:pt x="203" y="66"/>
                    </a:cubicBezTo>
                    <a:cubicBezTo>
                      <a:pt x="216" y="49"/>
                      <a:pt x="216" y="49"/>
                      <a:pt x="216" y="49"/>
                    </a:cubicBezTo>
                    <a:cubicBezTo>
                      <a:pt x="217" y="49"/>
                      <a:pt x="217" y="48"/>
                      <a:pt x="217" y="46"/>
                    </a:cubicBezTo>
                    <a:cubicBezTo>
                      <a:pt x="217" y="46"/>
                      <a:pt x="217" y="45"/>
                      <a:pt x="216" y="44"/>
                    </a:cubicBezTo>
                    <a:cubicBezTo>
                      <a:pt x="215" y="42"/>
                      <a:pt x="212" y="42"/>
                      <a:pt x="211" y="4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89" y="49"/>
                      <a:pt x="185" y="46"/>
                      <a:pt x="181" y="4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8" y="23"/>
                      <a:pt x="189" y="22"/>
                      <a:pt x="189" y="22"/>
                    </a:cubicBezTo>
                    <a:cubicBezTo>
                      <a:pt x="189" y="20"/>
                      <a:pt x="188" y="19"/>
                      <a:pt x="187" y="18"/>
                    </a:cubicBezTo>
                    <a:cubicBezTo>
                      <a:pt x="185" y="17"/>
                      <a:pt x="182" y="18"/>
                      <a:pt x="181" y="20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2" y="32"/>
                      <a:pt x="158" y="30"/>
                      <a:pt x="153" y="28"/>
                    </a:cubicBezTo>
                    <a:cubicBezTo>
                      <a:pt x="154" y="8"/>
                      <a:pt x="154" y="8"/>
                      <a:pt x="154" y="8"/>
                    </a:cubicBezTo>
                    <a:cubicBezTo>
                      <a:pt x="154" y="8"/>
                      <a:pt x="154" y="7"/>
                      <a:pt x="154" y="7"/>
                    </a:cubicBezTo>
                    <a:cubicBezTo>
                      <a:pt x="154" y="5"/>
                      <a:pt x="153" y="4"/>
                      <a:pt x="151" y="3"/>
                    </a:cubicBezTo>
                    <a:cubicBezTo>
                      <a:pt x="149" y="3"/>
                      <a:pt x="146" y="4"/>
                      <a:pt x="146" y="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2" y="24"/>
                      <a:pt x="127" y="23"/>
                      <a:pt x="122" y="2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110" y="0"/>
                      <a:pt x="108" y="2"/>
                      <a:pt x="108" y="4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0" y="25"/>
                      <a:pt x="95" y="26"/>
                      <a:pt x="91" y="2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9"/>
                      <a:pt x="76" y="8"/>
                      <a:pt x="74" y="9"/>
                    </a:cubicBezTo>
                    <a:cubicBezTo>
                      <a:pt x="72" y="9"/>
                      <a:pt x="71" y="11"/>
                      <a:pt x="71" y="12"/>
                    </a:cubicBezTo>
                    <a:cubicBezTo>
                      <a:pt x="71" y="13"/>
                      <a:pt x="72" y="13"/>
                      <a:pt x="72" y="1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1" y="36"/>
                      <a:pt x="66" y="39"/>
                      <a:pt x="63" y="42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8"/>
                      <a:pt x="42" y="27"/>
                      <a:pt x="41" y="29"/>
                    </a:cubicBezTo>
                    <a:cubicBezTo>
                      <a:pt x="40" y="30"/>
                      <a:pt x="39" y="31"/>
                      <a:pt x="39" y="32"/>
                    </a:cubicBezTo>
                    <a:cubicBezTo>
                      <a:pt x="39" y="33"/>
                      <a:pt x="39" y="34"/>
                      <a:pt x="40" y="34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6"/>
                      <a:pt x="43" y="60"/>
                      <a:pt x="40" y="64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9" y="56"/>
                      <a:pt x="16" y="56"/>
                      <a:pt x="15" y="58"/>
                    </a:cubicBezTo>
                    <a:cubicBezTo>
                      <a:pt x="15" y="59"/>
                      <a:pt x="14" y="60"/>
                      <a:pt x="14" y="60"/>
                    </a:cubicBezTo>
                    <a:cubicBezTo>
                      <a:pt x="14" y="62"/>
                      <a:pt x="15" y="63"/>
                      <a:pt x="16" y="6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9" y="82"/>
                      <a:pt x="27" y="87"/>
                      <a:pt x="25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0" y="92"/>
                      <a:pt x="0" y="94"/>
                    </a:cubicBezTo>
                    <a:cubicBezTo>
                      <a:pt x="0" y="94"/>
                      <a:pt x="0" y="95"/>
                      <a:pt x="0" y="95"/>
                    </a:cubicBezTo>
                    <a:lnTo>
                      <a:pt x="21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p>
                <a:endParaRPr lang="en-US" sz="1015"/>
              </a:p>
            </p:txBody>
          </p:sp>
        </p:grpSp>
      </p:grpSp>
      <p:sp>
        <p:nvSpPr>
          <p:cNvPr id="2" name="AutoShape 8"/>
          <p:cNvSpPr>
            <a:spLocks noChangeArrowheads="1"/>
          </p:cNvSpPr>
          <p:nvPr/>
        </p:nvSpPr>
        <p:spPr bwMode="gray">
          <a:xfrm>
            <a:off x="2601595" y="1220470"/>
            <a:ext cx="5351780" cy="1268730"/>
          </a:xfrm>
          <a:prstGeom prst="roundRect">
            <a:avLst>
              <a:gd name="adj" fmla="val 16667"/>
            </a:avLst>
          </a:prstGeom>
          <a:solidFill>
            <a:srgbClr val="314865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/>
        </p:spPr>
        <p:txBody>
          <a:bodyPr lIns="0" rIns="0" anchor="ctr"/>
          <a:p>
            <a:pPr lvl="0" algn="l" fontAlgn="base">
              <a:lnSpc>
                <a:spcPts val="358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宋体" panose="02010600030101010101" pitchFamily="2" charset="-122"/>
              </a:rPr>
              <a:t>问题一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、业主拖欠物业费是否是导致</a:t>
            </a:r>
            <a:r>
              <a:rPr lang="en-US" altLang="zh-CN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物业不务正业</a:t>
            </a:r>
            <a:r>
              <a:rPr lang="en-US" altLang="zh-CN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</a:rPr>
              <a:t>的重要原因？</a:t>
            </a:r>
            <a:endParaRPr lang="zh-CN" altLang="en-US" sz="2400" b="1" kern="0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gray">
          <a:xfrm>
            <a:off x="2613025" y="3119120"/>
            <a:ext cx="5351780" cy="1268730"/>
          </a:xfrm>
          <a:prstGeom prst="roundRect">
            <a:avLst>
              <a:gd name="adj" fmla="val 16667"/>
            </a:avLst>
          </a:prstGeom>
          <a:solidFill>
            <a:srgbClr val="314865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/>
        </p:spPr>
        <p:txBody>
          <a:bodyPr lIns="0" rIns="0" anchor="ctr"/>
          <a:p>
            <a:pPr lvl="0" algn="l" fontAlgn="base">
              <a:lnSpc>
                <a:spcPts val="358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问题二</a:t>
            </a:r>
            <a:r>
              <a:rPr lang="zh-CN" altLang="en-US" sz="2400" b="1" kern="0" dirty="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、筛选物业公司的标准、方法是什么？</a:t>
            </a:r>
            <a:endParaRPr lang="zh-CN" altLang="en-US" sz="2400" b="1" kern="0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" grpId="0" bldLvl="0" animBg="1"/>
      <p:bldP spid="4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WPS 演示</Application>
  <PresentationFormat>全屏显示(16:9)</PresentationFormat>
  <Paragraphs>60</Paragraphs>
  <Slides>6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方正小标宋简体</vt:lpstr>
      <vt:lpstr>Calibri</vt:lpstr>
      <vt:lpstr>Arial Black</vt:lpstr>
      <vt:lpstr>Impact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win8-imac</dc:creator>
  <cp:lastModifiedBy>渊洁之王</cp:lastModifiedBy>
  <cp:revision>191</cp:revision>
  <dcterms:created xsi:type="dcterms:W3CDTF">2014-05-08T14:30:00Z</dcterms:created>
  <dcterms:modified xsi:type="dcterms:W3CDTF">2018-04-26T15:18:51Z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