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256" r:id="rId2"/>
    <p:sldId id="261" r:id="rId3"/>
    <p:sldId id="291" r:id="rId4"/>
    <p:sldId id="292" r:id="rId5"/>
    <p:sldId id="293" r:id="rId6"/>
    <p:sldId id="294" r:id="rId7"/>
    <p:sldId id="296" r:id="rId8"/>
    <p:sldId id="295" r:id="rId9"/>
  </p:sldIdLst>
  <p:sldSz cx="12195175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15">
          <p15:clr>
            <a:srgbClr val="A4A3A4"/>
          </p15:clr>
        </p15:guide>
        <p15:guide id="2" pos="697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F7F7"/>
    <a:srgbClr val="1574A8"/>
    <a:srgbClr val="3F6FB7"/>
    <a:srgbClr val="B28A35"/>
    <a:srgbClr val="E4C874"/>
    <a:srgbClr val="D6D6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309" autoAdjust="0"/>
    <p:restoredTop sz="94660"/>
  </p:normalViewPr>
  <p:slideViewPr>
    <p:cSldViewPr showGuides="1">
      <p:cViewPr varScale="1">
        <p:scale>
          <a:sx n="86" d="100"/>
          <a:sy n="86" d="100"/>
        </p:scale>
        <p:origin x="634" y="72"/>
      </p:cViewPr>
      <p:guideLst>
        <p:guide orient="horz" pos="2115"/>
        <p:guide pos="697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3396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998583569405099"/>
          <c:y val="9.7321318355758551E-2"/>
          <c:w val="0.51769357884796996"/>
          <c:h val="0.65120355511665196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Sheet1!$B$1</c:f>
              <c:strCache>
                <c:ptCount val="1"/>
                <c:pt idx="0">
                  <c:v>拆违面积/万平方米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hade val="51000"/>
                    <a:satMod val="130000"/>
                  </a:schemeClr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1600" b="0" i="0" u="none" strike="noStrike" kern="1200" baseline="0">
                    <a:solidFill>
                      <a:schemeClr val="tx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2350</c:v>
                </c:pt>
                <c:pt idx="1">
                  <c:v>1500</c:v>
                </c:pt>
                <c:pt idx="2">
                  <c:v>3001</c:v>
                </c:pt>
                <c:pt idx="3">
                  <c:v>4000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4AD-44CA-AE0E-E502B8809910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131840640"/>
        <c:axId val="131953792"/>
      </c:barChart>
      <c:catAx>
        <c:axId val="13184064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31953792"/>
        <c:crosses val="autoZero"/>
        <c:auto val="1"/>
        <c:lblAlgn val="ctr"/>
        <c:lblOffset val="100"/>
        <c:noMultiLvlLbl val="0"/>
      </c:catAx>
      <c:valAx>
        <c:axId val="1319537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600" b="0" i="0" u="none" strike="noStrike" kern="1200" baseline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  <a:endParaRPr lang="zh-CN"/>
          </a:p>
        </c:txPr>
        <c:crossAx val="1318406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2719490977225601"/>
          <c:y val="0.226110512262995"/>
          <c:w val="0.24514091811469699"/>
          <c:h val="7.287367069487869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1800" b="0" i="0" u="none" strike="noStrike" kern="1200" baseline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5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2"/>
    </cs:fontRef>
    <cs:defRPr sz="1195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5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5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3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5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5" kern="1200"/>
  </cs:valueAxis>
  <cs:wall>
    <cs:lnRef idx="0"/>
    <cs:fillRef idx="0"/>
    <cs:effectRef idx="0"/>
    <cs:fontRef idx="minor">
      <a:schemeClr val="tx2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501A41-A85B-4BA3-A58B-5DF29B5ACF29}" type="datetimeFigureOut">
              <a:rPr lang="zh-CN" altLang="en-US" smtClean="0"/>
              <a:t>2018/4/27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788F8D-94BC-43CD-A0DF-0660451385C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29067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036312-6A05-4643-B813-780AEBCA5446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036312-6A05-4643-B813-780AEBCA5446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036312-6A05-4643-B813-780AEBCA5446}" type="slidenum">
              <a:rPr lang="zh-CN" altLang="en-US" smtClean="0"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036312-6A05-4643-B813-780AEBCA5446}" type="slidenum">
              <a:rPr lang="zh-CN" altLang="en-US" smtClean="0"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036312-6A05-4643-B813-780AEBCA5446}" type="slidenum">
              <a:rPr lang="zh-CN" altLang="en-US" smtClean="0"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036312-6A05-4643-B813-780AEBCA5446}" type="slidenum">
              <a:rPr lang="zh-CN" altLang="en-US" smtClean="0"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759" y="274638"/>
            <a:ext cx="10975658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759" y="1600201"/>
            <a:ext cx="10975658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759" y="6356351"/>
            <a:ext cx="2845541" cy="365125"/>
          </a:xfrm>
          <a:prstGeom prst="rect">
            <a:avLst/>
          </a:prstGeom>
        </p:spPr>
        <p:txBody>
          <a:bodyPr/>
          <a:lstStyle/>
          <a:p>
            <a:fld id="{FC8A9CF0-91C9-42F9-83C2-B72FF9A18BA5}" type="datetimeFigureOut">
              <a:rPr lang="zh-CN" altLang="en-US" smtClean="0"/>
              <a:t>2018/4/27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6685" y="6356351"/>
            <a:ext cx="3861805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9875" y="6356351"/>
            <a:ext cx="2845541" cy="365125"/>
          </a:xfrm>
          <a:prstGeom prst="rect">
            <a:avLst/>
          </a:prstGeom>
        </p:spPr>
        <p:txBody>
          <a:bodyPr/>
          <a:lstStyle/>
          <a:p>
            <a:fld id="{A7F1AA27-B7A4-475F-8430-0E6442A33CF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i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12195175" cy="6858000"/>
          </a:xfrm>
          <a:prstGeom prst="rect">
            <a:avLst/>
          </a:prstGeom>
        </p:spPr>
      </p:pic>
      <p:sp>
        <p:nvSpPr>
          <p:cNvPr id="3" name="Rectangle 2"/>
          <p:cNvSpPr/>
          <p:nvPr userDrawn="1"/>
        </p:nvSpPr>
        <p:spPr>
          <a:xfrm>
            <a:off x="0" y="0"/>
            <a:ext cx="12195175" cy="6858000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19000"/>
                </a:schemeClr>
              </a:gs>
              <a:gs pos="100000">
                <a:schemeClr val="tx1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638" y="2130426"/>
            <a:ext cx="10365899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9276" y="3886200"/>
            <a:ext cx="8536623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759" y="6356351"/>
            <a:ext cx="2845541" cy="365125"/>
          </a:xfrm>
          <a:prstGeom prst="rect">
            <a:avLst/>
          </a:prstGeom>
        </p:spPr>
        <p:txBody>
          <a:bodyPr/>
          <a:lstStyle/>
          <a:p>
            <a:fld id="{FC8A9CF0-91C9-42F9-83C2-B72FF9A18BA5}" type="datetimeFigureOut">
              <a:rPr lang="zh-CN" altLang="en-US" smtClean="0"/>
              <a:t>2018/4/27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6685" y="6356351"/>
            <a:ext cx="3861805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9875" y="6356351"/>
            <a:ext cx="2845541" cy="365125"/>
          </a:xfrm>
          <a:prstGeom prst="rect">
            <a:avLst/>
          </a:prstGeom>
        </p:spPr>
        <p:txBody>
          <a:bodyPr/>
          <a:lstStyle/>
          <a:p>
            <a:fld id="{A7F1AA27-B7A4-475F-8430-0E6442A33CF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759" y="274638"/>
            <a:ext cx="10975658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759" y="1600201"/>
            <a:ext cx="10975658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759" y="6356351"/>
            <a:ext cx="2845541" cy="365125"/>
          </a:xfrm>
          <a:prstGeom prst="rect">
            <a:avLst/>
          </a:prstGeom>
        </p:spPr>
        <p:txBody>
          <a:bodyPr/>
          <a:lstStyle/>
          <a:p>
            <a:fld id="{FC8A9CF0-91C9-42F9-83C2-B72FF9A18BA5}" type="datetimeFigureOut">
              <a:rPr lang="zh-CN" altLang="en-US" smtClean="0"/>
              <a:t>2018/4/27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6685" y="6356351"/>
            <a:ext cx="3861805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9875" y="6356351"/>
            <a:ext cx="2845541" cy="365125"/>
          </a:xfrm>
          <a:prstGeom prst="rect">
            <a:avLst/>
          </a:prstGeom>
        </p:spPr>
        <p:txBody>
          <a:bodyPr/>
          <a:lstStyle/>
          <a:p>
            <a:fld id="{A7F1AA27-B7A4-475F-8430-0E6442A33CF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335" y="4406901"/>
            <a:ext cx="10365899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335" y="2906713"/>
            <a:ext cx="10365899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759" y="6356351"/>
            <a:ext cx="2845541" cy="365125"/>
          </a:xfrm>
          <a:prstGeom prst="rect">
            <a:avLst/>
          </a:prstGeom>
        </p:spPr>
        <p:txBody>
          <a:bodyPr/>
          <a:lstStyle/>
          <a:p>
            <a:fld id="{FC8A9CF0-91C9-42F9-83C2-B72FF9A18BA5}" type="datetimeFigureOut">
              <a:rPr lang="zh-CN" altLang="en-US" smtClean="0"/>
              <a:t>2018/4/27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6685" y="6356351"/>
            <a:ext cx="3861805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9875" y="6356351"/>
            <a:ext cx="2845541" cy="365125"/>
          </a:xfrm>
          <a:prstGeom prst="rect">
            <a:avLst/>
          </a:prstGeom>
        </p:spPr>
        <p:txBody>
          <a:bodyPr/>
          <a:lstStyle/>
          <a:p>
            <a:fld id="{A7F1AA27-B7A4-475F-8430-0E6442A33CF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759" y="274638"/>
            <a:ext cx="10975658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13012" y="1600201"/>
            <a:ext cx="7217596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233862" y="1600201"/>
            <a:ext cx="7217595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09759" y="6356351"/>
            <a:ext cx="2845541" cy="365125"/>
          </a:xfrm>
          <a:prstGeom prst="rect">
            <a:avLst/>
          </a:prstGeom>
        </p:spPr>
        <p:txBody>
          <a:bodyPr/>
          <a:lstStyle/>
          <a:p>
            <a:fld id="{FC8A9CF0-91C9-42F9-83C2-B72FF9A18BA5}" type="datetimeFigureOut">
              <a:rPr lang="zh-CN" altLang="en-US" smtClean="0"/>
              <a:t>2018/4/27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166685" y="6356351"/>
            <a:ext cx="3861805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739875" y="6356351"/>
            <a:ext cx="2845541" cy="365125"/>
          </a:xfrm>
          <a:prstGeom prst="rect">
            <a:avLst/>
          </a:prstGeom>
        </p:spPr>
        <p:txBody>
          <a:bodyPr/>
          <a:lstStyle/>
          <a:p>
            <a:fld id="{A7F1AA27-B7A4-475F-8430-0E6442A33CF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759" y="274638"/>
            <a:ext cx="10975658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759" y="1535113"/>
            <a:ext cx="538832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759" y="2174875"/>
            <a:ext cx="5388320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4980" y="1535113"/>
            <a:ext cx="539043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4980" y="2174875"/>
            <a:ext cx="5390437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609759" y="6356351"/>
            <a:ext cx="2845541" cy="365125"/>
          </a:xfrm>
          <a:prstGeom prst="rect">
            <a:avLst/>
          </a:prstGeom>
        </p:spPr>
        <p:txBody>
          <a:bodyPr/>
          <a:lstStyle/>
          <a:p>
            <a:fld id="{FC8A9CF0-91C9-42F9-83C2-B72FF9A18BA5}" type="datetimeFigureOut">
              <a:rPr lang="zh-CN" altLang="en-US" smtClean="0"/>
              <a:t>2018/4/27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166685" y="6356351"/>
            <a:ext cx="3861805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739875" y="6356351"/>
            <a:ext cx="2845541" cy="365125"/>
          </a:xfrm>
          <a:prstGeom prst="rect">
            <a:avLst/>
          </a:prstGeom>
        </p:spPr>
        <p:txBody>
          <a:bodyPr/>
          <a:lstStyle/>
          <a:p>
            <a:fld id="{A7F1AA27-B7A4-475F-8430-0E6442A33CF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759" y="274638"/>
            <a:ext cx="10975658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09759" y="6356351"/>
            <a:ext cx="2845541" cy="365125"/>
          </a:xfrm>
          <a:prstGeom prst="rect">
            <a:avLst/>
          </a:prstGeom>
        </p:spPr>
        <p:txBody>
          <a:bodyPr/>
          <a:lstStyle/>
          <a:p>
            <a:fld id="{FC8A9CF0-91C9-42F9-83C2-B72FF9A18BA5}" type="datetimeFigureOut">
              <a:rPr lang="zh-CN" altLang="en-US" smtClean="0"/>
              <a:t>2018/4/27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66685" y="6356351"/>
            <a:ext cx="3861805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739875" y="6356351"/>
            <a:ext cx="2845541" cy="365125"/>
          </a:xfrm>
          <a:prstGeom prst="rect">
            <a:avLst/>
          </a:prstGeom>
        </p:spPr>
        <p:txBody>
          <a:bodyPr/>
          <a:lstStyle/>
          <a:p>
            <a:fld id="{A7F1AA27-B7A4-475F-8430-0E6442A33CF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09759" y="6356351"/>
            <a:ext cx="2845541" cy="365125"/>
          </a:xfrm>
          <a:prstGeom prst="rect">
            <a:avLst/>
          </a:prstGeom>
        </p:spPr>
        <p:txBody>
          <a:bodyPr/>
          <a:lstStyle/>
          <a:p>
            <a:fld id="{FC8A9CF0-91C9-42F9-83C2-B72FF9A18BA5}" type="datetimeFigureOut">
              <a:rPr lang="zh-CN" altLang="en-US" smtClean="0"/>
              <a:t>2018/4/27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166685" y="6356351"/>
            <a:ext cx="3861805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739875" y="6356351"/>
            <a:ext cx="2845541" cy="365125"/>
          </a:xfrm>
          <a:prstGeom prst="rect">
            <a:avLst/>
          </a:prstGeom>
        </p:spPr>
        <p:txBody>
          <a:bodyPr/>
          <a:lstStyle/>
          <a:p>
            <a:fld id="{A7F1AA27-B7A4-475F-8430-0E6442A33CF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90340" y="4800600"/>
            <a:ext cx="7317105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90340" y="612775"/>
            <a:ext cx="7317105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90340" y="5367338"/>
            <a:ext cx="7317105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09759" y="6356351"/>
            <a:ext cx="2845541" cy="365125"/>
          </a:xfrm>
          <a:prstGeom prst="rect">
            <a:avLst/>
          </a:prstGeom>
        </p:spPr>
        <p:txBody>
          <a:bodyPr/>
          <a:lstStyle/>
          <a:p>
            <a:fld id="{FC8A9CF0-91C9-42F9-83C2-B72FF9A18BA5}" type="datetimeFigureOut">
              <a:rPr lang="zh-CN" altLang="en-US" smtClean="0"/>
              <a:t>2018/4/27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166685" y="6356351"/>
            <a:ext cx="3861805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739875" y="6356351"/>
            <a:ext cx="2845541" cy="365125"/>
          </a:xfrm>
          <a:prstGeom prst="rect">
            <a:avLst/>
          </a:prstGeom>
        </p:spPr>
        <p:txBody>
          <a:bodyPr/>
          <a:lstStyle/>
          <a:p>
            <a:fld id="{A7F1AA27-B7A4-475F-8430-0E6442A33CF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1">
            <a:alphaModFix amt="51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  <p:sldLayoutId id="2147483682" r:id="rId34"/>
    <p:sldLayoutId id="2147483683" r:id="rId35"/>
    <p:sldLayoutId id="2147483684" r:id="rId36"/>
    <p:sldLayoutId id="2147483685" r:id="rId37"/>
    <p:sldLayoutId id="2147483686" r:id="rId38"/>
    <p:sldLayoutId id="2147483687" r:id="rId39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TCNA7422.MP4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.jpg"/><Relationship Id="rId5" Type="http://schemas.microsoft.com/office/2007/relationships/hdphoto" Target="../media/hdphoto2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9"/>
          <p:cNvSpPr txBox="1"/>
          <p:nvPr/>
        </p:nvSpPr>
        <p:spPr>
          <a:xfrm>
            <a:off x="6147317" y="3833420"/>
            <a:ext cx="4751622" cy="461665"/>
          </a:xfrm>
          <a:prstGeom prst="rect">
            <a:avLst/>
          </a:prstGeom>
          <a:solidFill>
            <a:schemeClr val="accent1"/>
          </a:solidFill>
          <a:effectLst>
            <a:innerShdw blurRad="63500" dist="1752600">
              <a:prstClr val="black">
                <a:alpha val="50000"/>
              </a:prstClr>
            </a:innerShdw>
          </a:effectLst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张海山锐谐体" panose="02000000000000000000" pitchFamily="2" charset="-122"/>
                <a:ea typeface="张海山锐谐体" panose="02000000000000000000" pitchFamily="2" charset="-122"/>
              </a:rPr>
              <a:t>——B</a:t>
            </a:r>
            <a:r>
              <a: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张海山锐谐体" panose="02000000000000000000" pitchFamily="2" charset="-122"/>
                <a:ea typeface="张海山锐谐体" panose="02000000000000000000" pitchFamily="2" charset="-122"/>
              </a:rPr>
              <a:t>市城市违建问题治理的案例</a:t>
            </a:r>
          </a:p>
        </p:txBody>
      </p:sp>
      <p:sp>
        <p:nvSpPr>
          <p:cNvPr id="3" name="TextBox 20"/>
          <p:cNvSpPr txBox="1"/>
          <p:nvPr/>
        </p:nvSpPr>
        <p:spPr>
          <a:xfrm>
            <a:off x="2209155" y="4797152"/>
            <a:ext cx="7109639" cy="961289"/>
          </a:xfrm>
          <a:prstGeom prst="rect">
            <a:avLst/>
          </a:prstGeom>
          <a:noFill/>
          <a:effectLst>
            <a:innerShdw blurRad="63500" dist="1752600">
              <a:prstClr val="black">
                <a:alpha val="50000"/>
              </a:prstClr>
            </a:innerShdw>
          </a:effectLst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指导老师</a:t>
            </a:r>
            <a:r>
              <a:rPr lang="zh-CN" altLang="en-US" sz="200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：赖先进、黄小勇、董节英</a:t>
            </a:r>
            <a:endParaRPr lang="en-US" altLang="zh-CN" sz="2000" dirty="0">
              <a:solidFill>
                <a:schemeClr val="bg1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案例成员：赵敬国、孙玉龙、唐川斐、苗萌、王倩倩、王麒斌</a:t>
            </a:r>
          </a:p>
        </p:txBody>
      </p:sp>
      <p:sp>
        <p:nvSpPr>
          <p:cNvPr id="4" name="TextBox 19"/>
          <p:cNvSpPr txBox="1"/>
          <p:nvPr/>
        </p:nvSpPr>
        <p:spPr>
          <a:xfrm>
            <a:off x="2209155" y="2060848"/>
            <a:ext cx="8494633" cy="923330"/>
          </a:xfrm>
          <a:prstGeom prst="rect">
            <a:avLst/>
          </a:prstGeom>
          <a:noFill/>
          <a:effectLst>
            <a:innerShdw blurRad="63500" dist="1752600">
              <a:prstClr val="black">
                <a:alpha val="50000"/>
              </a:prstClr>
            </a:innerShdw>
          </a:effectLst>
        </p:spPr>
        <p:txBody>
          <a:bodyPr wrap="none" rtlCol="0">
            <a:spAutoFit/>
          </a:bodyPr>
          <a:lstStyle/>
          <a:p>
            <a:r>
              <a:rPr lang="zh-CN" altLang="en-US" sz="5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张海山锐谐体" panose="02000000000000000000" pitchFamily="2" charset="-122"/>
                <a:ea typeface="张海山锐谐体" panose="02000000000000000000" pitchFamily="2" charset="-122"/>
              </a:rPr>
              <a:t>一场大火后城市违法建设的</a:t>
            </a:r>
          </a:p>
        </p:txBody>
      </p:sp>
      <p:pic>
        <p:nvPicPr>
          <p:cNvPr id="8" name="图片 7" descr="ws-logo-2018010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  <a14:imgEffect>
                      <a14:backgroundRemoval t="0" b="87097" l="0" r="99270">
                        <a14:foregroundMark x1="10219" y1="22581" x2="10219" y2="22581"/>
                        <a14:foregroundMark x1="23358" y1="29677" x2="23358" y2="29677"/>
                        <a14:foregroundMark x1="28224" y1="47742" x2="28224" y2="47742"/>
                        <a14:foregroundMark x1="40876" y1="24516" x2="40876" y2="24516"/>
                        <a14:foregroundMark x1="70316" y1="28387" x2="70316" y2="28387"/>
                        <a14:foregroundMark x1="72506" y1="39355" x2="72506" y2="39355"/>
                        <a14:foregroundMark x1="58637" y1="49677" x2="58637" y2="49677"/>
                        <a14:foregroundMark x1="83698" y1="26452" x2="83698" y2="26452"/>
                        <a14:foregroundMark x1="89781" y1="23226" x2="89781" y2="23226"/>
                        <a14:foregroundMark x1="90268" y1="14839" x2="90268" y2="14839"/>
                        <a14:foregroundMark x1="90268" y1="47097" x2="90268" y2="47097"/>
                        <a14:foregroundMark x1="87835" y1="36129" x2="87835" y2="36129"/>
                        <a14:foregroundMark x1="92701" y1="32903" x2="92701" y2="32903"/>
                        <a14:foregroundMark x1="56691" y1="18065" x2="56691" y2="18065"/>
                        <a14:backgroundMark x1="25061" y1="27097" x2="25061" y2="27097"/>
                        <a14:backgroundMark x1="26277" y1="31613" x2="26277" y2="31613"/>
                        <a14:backgroundMark x1="57664" y1="23871" x2="57664" y2="23871"/>
                        <a14:backgroundMark x1="82482" y1="41935" x2="82482" y2="41935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24979" y="530954"/>
            <a:ext cx="2787994" cy="1051585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624979" y="1222500"/>
            <a:ext cx="278799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50" dirty="0">
                <a:solidFill>
                  <a:schemeClr val="bg1"/>
                </a:solidFill>
              </a:rPr>
              <a:t>Party School of the Central Committee of C.P.C</a:t>
            </a:r>
          </a:p>
        </p:txBody>
      </p:sp>
      <p:sp>
        <p:nvSpPr>
          <p:cNvPr id="10" name="矩形 9"/>
          <p:cNvSpPr/>
          <p:nvPr/>
        </p:nvSpPr>
        <p:spPr>
          <a:xfrm>
            <a:off x="3019472" y="2990410"/>
            <a:ext cx="687399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000" b="1" dirty="0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“</a:t>
            </a:r>
            <a:r>
              <a:rPr lang="en-US" altLang="zh-CN" sz="4000" b="1" dirty="0" err="1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艰难整治”</a:t>
            </a:r>
            <a:r>
              <a:rPr lang="en-US" altLang="zh-CN" sz="4000" b="1" dirty="0" err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与</a:t>
            </a:r>
            <a:r>
              <a:rPr lang="en-US" altLang="zh-CN" sz="4000" b="1" dirty="0" err="1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“死灰复燃</a:t>
            </a:r>
            <a:r>
              <a:rPr lang="en-US" altLang="zh-CN" sz="4000" b="1" dirty="0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”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0.119837 L 0 0 E" pathEditMode="relative" ptsTypes=""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6" presetID="6" presetClass="emp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  <p:from x="123576" y="130435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7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  <p:bldP spid="10" grpId="0"/>
      <p:bldP spid="10" grpId="1"/>
      <p:bldP spid="10" grpId="2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21204" y="379933"/>
            <a:ext cx="1506827" cy="636237"/>
            <a:chOff x="120923" y="488507"/>
            <a:chExt cx="1461766" cy="785606"/>
          </a:xfrm>
        </p:grpSpPr>
        <p:sp>
          <p:nvSpPr>
            <p:cNvPr id="8" name="平行四边形 7"/>
            <p:cNvSpPr/>
            <p:nvPr/>
          </p:nvSpPr>
          <p:spPr>
            <a:xfrm flipH="1">
              <a:off x="120923" y="626041"/>
              <a:ext cx="1391245" cy="648072"/>
            </a:xfrm>
            <a:prstGeom prst="parallelogram">
              <a:avLst>
                <a:gd name="adj" fmla="val 41082"/>
              </a:avLst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张海山锐谐体" panose="02000000000000000000" pitchFamily="2" charset="-122"/>
              </a:endParaRPr>
            </a:p>
          </p:txBody>
        </p:sp>
        <p:sp>
          <p:nvSpPr>
            <p:cNvPr id="4" name="平行四边形 3"/>
            <p:cNvSpPr/>
            <p:nvPr/>
          </p:nvSpPr>
          <p:spPr>
            <a:xfrm flipH="1">
              <a:off x="191444" y="488507"/>
              <a:ext cx="1391245" cy="648072"/>
            </a:xfrm>
            <a:prstGeom prst="parallelogram">
              <a:avLst>
                <a:gd name="adj" fmla="val 35721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张海山锐谐体" panose="02000000000000000000" pitchFamily="2" charset="-122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702923" y="381566"/>
            <a:ext cx="19800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情景还原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2717067" y="5915372"/>
            <a:ext cx="714692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zh-CN" sz="2400" b="1" dirty="0">
                <a:solidFill>
                  <a:srgbClr val="00B0F0"/>
                </a:solidFill>
                <a:hlinkClick r:id="rId3" action="ppaction://hlinkfile"/>
              </a:rPr>
              <a:t>视频回放：</a:t>
            </a:r>
            <a:r>
              <a:rPr lang="en-US" altLang="zh-CN" sz="2400" b="1" dirty="0">
                <a:solidFill>
                  <a:srgbClr val="00B0F0"/>
                </a:solidFill>
                <a:hlinkClick r:id="rId3" action="ppaction://hlinkfile"/>
              </a:rPr>
              <a:t>B</a:t>
            </a:r>
            <a:r>
              <a:rPr lang="zh-CN" altLang="en-US" sz="2400" b="1" dirty="0">
                <a:solidFill>
                  <a:srgbClr val="00B0F0"/>
                </a:solidFill>
                <a:hlinkClick r:id="rId3" action="ppaction://hlinkfile"/>
              </a:rPr>
              <a:t>市违法建筑大火现场</a:t>
            </a:r>
            <a:endParaRPr lang="zh-CN" altLang="en-US" sz="2400" b="1" dirty="0">
              <a:solidFill>
                <a:srgbClr val="00B0F0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-238710" y="6375744"/>
            <a:ext cx="12672594" cy="201379"/>
          </a:xfrm>
          <a:prstGeom prst="rect">
            <a:avLst/>
          </a:prstGeom>
          <a:solidFill>
            <a:srgbClr val="1574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张海山锐谐体" panose="02000000000000000000" pitchFamily="2" charset="-122"/>
            </a:endParaRPr>
          </a:p>
        </p:txBody>
      </p:sp>
      <p:pic>
        <p:nvPicPr>
          <p:cNvPr id="5" name="图片 4" descr="webwxgetmsgimg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/>
                </a14:imgProps>
              </a:ext>
            </a:extLst>
          </a:blip>
          <a:srcRect/>
          <a:stretch>
            <a:fillRect/>
          </a:stretch>
        </p:blipFill>
        <p:spPr>
          <a:xfrm>
            <a:off x="6172835" y="904875"/>
            <a:ext cx="5377815" cy="4159250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3D5D7E18-11D3-4E79-BC54-49C1DB03360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70" y="1414649"/>
            <a:ext cx="5619750" cy="44100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/>
        </p:nvSpPr>
        <p:spPr>
          <a:xfrm>
            <a:off x="-238710" y="1340768"/>
            <a:ext cx="12672594" cy="4608512"/>
          </a:xfrm>
          <a:prstGeom prst="rect">
            <a:avLst/>
          </a:prstGeom>
          <a:solidFill>
            <a:srgbClr val="1574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张海山锐谐体" panose="02000000000000000000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121204" y="379933"/>
            <a:ext cx="1506827" cy="636237"/>
            <a:chOff x="120923" y="488507"/>
            <a:chExt cx="1461766" cy="785606"/>
          </a:xfrm>
        </p:grpSpPr>
        <p:sp>
          <p:nvSpPr>
            <p:cNvPr id="12" name="平行四边形 11"/>
            <p:cNvSpPr/>
            <p:nvPr/>
          </p:nvSpPr>
          <p:spPr>
            <a:xfrm flipH="1">
              <a:off x="120923" y="626041"/>
              <a:ext cx="1391245" cy="648072"/>
            </a:xfrm>
            <a:prstGeom prst="parallelogram">
              <a:avLst>
                <a:gd name="adj" fmla="val 41082"/>
              </a:avLst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张海山锐谐体" panose="02000000000000000000" pitchFamily="2" charset="-122"/>
              </a:endParaRPr>
            </a:p>
          </p:txBody>
        </p:sp>
        <p:sp>
          <p:nvSpPr>
            <p:cNvPr id="13" name="平行四边形 12"/>
            <p:cNvSpPr/>
            <p:nvPr/>
          </p:nvSpPr>
          <p:spPr>
            <a:xfrm flipH="1">
              <a:off x="191444" y="488507"/>
              <a:ext cx="1391245" cy="648072"/>
            </a:xfrm>
            <a:prstGeom prst="parallelogram">
              <a:avLst>
                <a:gd name="adj" fmla="val 35721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张海山锐谐体" panose="02000000000000000000" pitchFamily="2" charset="-122"/>
              </a:endParaRPr>
            </a:p>
          </p:txBody>
        </p:sp>
      </p:grpSp>
      <p:sp>
        <p:nvSpPr>
          <p:cNvPr id="14" name="矩形 13"/>
          <p:cNvSpPr/>
          <p:nvPr/>
        </p:nvSpPr>
        <p:spPr>
          <a:xfrm>
            <a:off x="1702923" y="381566"/>
            <a:ext cx="511870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2014-2017B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市城管热线受理：</a:t>
            </a:r>
          </a:p>
        </p:txBody>
      </p:sp>
      <p:graphicFrame>
        <p:nvGraphicFramePr>
          <p:cNvPr id="15" name="表格 14"/>
          <p:cNvGraphicFramePr>
            <a:graphicFrameLocks noGrp="1"/>
          </p:cNvGraphicFramePr>
          <p:nvPr/>
        </p:nvGraphicFramePr>
        <p:xfrm>
          <a:off x="744533" y="2044824"/>
          <a:ext cx="10706109" cy="32004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382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847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562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33826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 </a:t>
                      </a:r>
                      <a:endParaRPr lang="zh-CN" sz="1800" kern="100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kern="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总数</a:t>
                      </a:r>
                      <a:endParaRPr lang="zh-CN" sz="1800" kern="100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kern="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无照经营</a:t>
                      </a:r>
                      <a:endParaRPr lang="zh-CN" sz="1800" kern="100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kern="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违法建设</a:t>
                      </a:r>
                      <a:endParaRPr lang="zh-CN" sz="1800" kern="100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kern="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夜间施工扰民</a:t>
                      </a:r>
                      <a:endParaRPr lang="zh-CN" sz="1800" kern="100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kern="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非法运营</a:t>
                      </a:r>
                      <a:endParaRPr lang="zh-CN" sz="1800" kern="100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kern="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露天烧烤</a:t>
                      </a:r>
                      <a:endParaRPr lang="zh-CN" sz="1800" kern="100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kern="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其他</a:t>
                      </a:r>
                      <a:endParaRPr lang="zh-CN" sz="1800" kern="100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2014</a:t>
                      </a:r>
                      <a:r>
                        <a:rPr lang="zh-CN" sz="1800" kern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年</a:t>
                      </a:r>
                      <a:endParaRPr lang="zh-CN" sz="1800" kern="10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462094</a:t>
                      </a:r>
                      <a:endParaRPr lang="zh-CN" sz="1600" kern="100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139524</a:t>
                      </a:r>
                      <a:endParaRPr lang="zh-CN" sz="1600" kern="100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48605</a:t>
                      </a:r>
                      <a:endParaRPr lang="zh-CN" sz="1600" kern="100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88655</a:t>
                      </a:r>
                      <a:endParaRPr lang="zh-CN" sz="1600" kern="10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23425</a:t>
                      </a:r>
                      <a:endParaRPr lang="zh-CN" sz="1600" kern="100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47215</a:t>
                      </a:r>
                      <a:endParaRPr lang="zh-CN" sz="1600" kern="10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114670</a:t>
                      </a:r>
                      <a:endParaRPr lang="zh-CN" sz="1600" kern="10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2015</a:t>
                      </a:r>
                      <a:r>
                        <a:rPr lang="zh-CN" sz="1800" kern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年</a:t>
                      </a:r>
                      <a:endParaRPr lang="zh-CN" sz="1800" kern="10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435100</a:t>
                      </a:r>
                      <a:endParaRPr lang="zh-CN" sz="1600" kern="100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131975</a:t>
                      </a:r>
                      <a:endParaRPr lang="zh-CN" sz="1600" kern="100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43497</a:t>
                      </a:r>
                      <a:endParaRPr lang="zh-CN" sz="1600" kern="100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78176</a:t>
                      </a:r>
                      <a:endParaRPr lang="zh-CN" sz="1600" kern="10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24513</a:t>
                      </a:r>
                      <a:endParaRPr lang="zh-CN" sz="1600" kern="10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51886</a:t>
                      </a:r>
                      <a:endParaRPr lang="zh-CN" sz="1600" kern="10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105053</a:t>
                      </a:r>
                      <a:endParaRPr lang="zh-CN" sz="1600" kern="10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2016</a:t>
                      </a:r>
                      <a:r>
                        <a:rPr lang="zh-CN" sz="1800" kern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年</a:t>
                      </a:r>
                      <a:endParaRPr lang="zh-CN" sz="1800" kern="10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450651</a:t>
                      </a:r>
                      <a:endParaRPr lang="zh-CN" sz="1600" kern="100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134765</a:t>
                      </a:r>
                      <a:endParaRPr lang="zh-CN" sz="1600" kern="100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49003</a:t>
                      </a:r>
                      <a:endParaRPr lang="zh-CN" sz="1600" kern="100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93806</a:t>
                      </a:r>
                      <a:endParaRPr lang="zh-CN" sz="1600" kern="10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27276</a:t>
                      </a:r>
                      <a:endParaRPr lang="zh-CN" sz="1600" kern="10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32125</a:t>
                      </a:r>
                      <a:endParaRPr lang="zh-CN" sz="1600" kern="10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113676</a:t>
                      </a:r>
                      <a:endParaRPr lang="zh-CN" sz="1600" kern="10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2017</a:t>
                      </a:r>
                      <a:r>
                        <a:rPr lang="zh-CN" sz="1800" kern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年</a:t>
                      </a:r>
                      <a:endParaRPr lang="zh-CN" sz="1800" kern="10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393949</a:t>
                      </a:r>
                      <a:endParaRPr lang="zh-CN" sz="1600" kern="10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110661</a:t>
                      </a:r>
                      <a:endParaRPr lang="zh-CN" sz="1600" kern="10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48415</a:t>
                      </a:r>
                      <a:endParaRPr lang="zh-CN" sz="1600" kern="100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100138</a:t>
                      </a:r>
                      <a:endParaRPr lang="zh-CN" sz="1600" kern="100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18593</a:t>
                      </a:r>
                      <a:endParaRPr lang="zh-CN" sz="1600" kern="10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20446</a:t>
                      </a:r>
                      <a:endParaRPr lang="zh-CN" sz="1600" kern="10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95696</a:t>
                      </a:r>
                      <a:endParaRPr lang="zh-CN" sz="1600" kern="10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kern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合计</a:t>
                      </a:r>
                      <a:endParaRPr lang="zh-CN" sz="1800" kern="10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1741794</a:t>
                      </a:r>
                      <a:endParaRPr lang="zh-CN" sz="1600" kern="10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516925</a:t>
                      </a:r>
                      <a:endParaRPr lang="zh-CN" sz="1600" kern="10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189520</a:t>
                      </a:r>
                      <a:endParaRPr lang="zh-CN" sz="1600" kern="100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360775</a:t>
                      </a:r>
                      <a:endParaRPr lang="zh-CN" sz="1600" kern="100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93807</a:t>
                      </a:r>
                      <a:endParaRPr lang="zh-CN" sz="1600" kern="100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151672</a:t>
                      </a:r>
                      <a:endParaRPr lang="zh-CN" sz="1600" kern="100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429095</a:t>
                      </a:r>
                      <a:endParaRPr lang="zh-CN" sz="1600" kern="10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kern="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占比</a:t>
                      </a:r>
                      <a:endParaRPr lang="zh-CN" sz="1800" kern="100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——</a:t>
                      </a:r>
                      <a:endParaRPr lang="zh-CN" sz="1600" kern="10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29.68%</a:t>
                      </a:r>
                      <a:endParaRPr lang="zh-CN" sz="1600" kern="10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10.88%</a:t>
                      </a:r>
                      <a:endParaRPr lang="zh-CN" sz="1600" kern="100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20.71%</a:t>
                      </a:r>
                      <a:endParaRPr lang="zh-CN" sz="1600" kern="10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5.39%</a:t>
                      </a:r>
                      <a:endParaRPr lang="zh-CN" sz="1600" kern="100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8.71%</a:t>
                      </a:r>
                      <a:endParaRPr lang="zh-CN" sz="1600" kern="100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24.64%</a:t>
                      </a:r>
                      <a:endParaRPr lang="zh-CN" sz="1600" kern="100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6" name="矩形 15"/>
          <p:cNvSpPr/>
          <p:nvPr/>
        </p:nvSpPr>
        <p:spPr>
          <a:xfrm>
            <a:off x="-238710" y="6231382"/>
            <a:ext cx="12672594" cy="201379"/>
          </a:xfrm>
          <a:prstGeom prst="rect">
            <a:avLst/>
          </a:prstGeom>
          <a:solidFill>
            <a:srgbClr val="1574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张海山锐谐体" panose="020000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121204" y="379933"/>
            <a:ext cx="1506827" cy="636237"/>
            <a:chOff x="120923" y="488507"/>
            <a:chExt cx="1461766" cy="785606"/>
          </a:xfrm>
        </p:grpSpPr>
        <p:sp>
          <p:nvSpPr>
            <p:cNvPr id="12" name="平行四边形 11"/>
            <p:cNvSpPr/>
            <p:nvPr/>
          </p:nvSpPr>
          <p:spPr>
            <a:xfrm flipH="1">
              <a:off x="120923" y="626041"/>
              <a:ext cx="1391245" cy="648072"/>
            </a:xfrm>
            <a:prstGeom prst="parallelogram">
              <a:avLst>
                <a:gd name="adj" fmla="val 41082"/>
              </a:avLst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张海山锐谐体" panose="02000000000000000000" pitchFamily="2" charset="-122"/>
              </a:endParaRPr>
            </a:p>
          </p:txBody>
        </p:sp>
        <p:sp>
          <p:nvSpPr>
            <p:cNvPr id="13" name="平行四边形 12"/>
            <p:cNvSpPr/>
            <p:nvPr/>
          </p:nvSpPr>
          <p:spPr>
            <a:xfrm flipH="1">
              <a:off x="191444" y="488507"/>
              <a:ext cx="1391245" cy="648072"/>
            </a:xfrm>
            <a:prstGeom prst="parallelogram">
              <a:avLst>
                <a:gd name="adj" fmla="val 35721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张海山锐谐体" panose="02000000000000000000" pitchFamily="2" charset="-122"/>
              </a:endParaRPr>
            </a:p>
          </p:txBody>
        </p:sp>
      </p:grpSp>
      <p:sp>
        <p:nvSpPr>
          <p:cNvPr id="14" name="矩形 13"/>
          <p:cNvSpPr/>
          <p:nvPr/>
        </p:nvSpPr>
        <p:spPr>
          <a:xfrm>
            <a:off x="1702923" y="381566"/>
            <a:ext cx="974771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B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市打违专指办数据：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2014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年全市违法建设累计面积达</a:t>
            </a:r>
            <a:r>
              <a:rPr lang="en-US" altLang="zh-CN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4487</a:t>
            </a:r>
            <a:r>
              <a:rPr lang="zh-CN" altLang="en-US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万平方米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2014-2017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拆违情况如下：</a:t>
            </a:r>
          </a:p>
        </p:txBody>
      </p:sp>
      <p:sp>
        <p:nvSpPr>
          <p:cNvPr id="16" name="矩形 15"/>
          <p:cNvSpPr/>
          <p:nvPr/>
        </p:nvSpPr>
        <p:spPr>
          <a:xfrm>
            <a:off x="-238710" y="6231382"/>
            <a:ext cx="12672594" cy="201379"/>
          </a:xfrm>
          <a:prstGeom prst="rect">
            <a:avLst/>
          </a:prstGeom>
          <a:solidFill>
            <a:srgbClr val="1574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张海山锐谐体" panose="02000000000000000000" pitchFamily="2" charset="-122"/>
            </a:endParaRPr>
          </a:p>
        </p:txBody>
      </p:sp>
      <p:graphicFrame>
        <p:nvGraphicFramePr>
          <p:cNvPr id="9" name="图表 1"/>
          <p:cNvGraphicFramePr/>
          <p:nvPr>
            <p:extLst>
              <p:ext uri="{D42A27DB-BD31-4B8C-83A1-F6EECF244321}">
                <p14:modId xmlns:p14="http://schemas.microsoft.com/office/powerpoint/2010/main" val="797391103"/>
              </p:ext>
            </p:extLst>
          </p:nvPr>
        </p:nvGraphicFramePr>
        <p:xfrm>
          <a:off x="744533" y="856932"/>
          <a:ext cx="10759440" cy="51441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7" name="up-right-arrow_50696"/>
          <p:cNvSpPr>
            <a:spLocks noChangeAspect="1"/>
          </p:cNvSpPr>
          <p:nvPr/>
        </p:nvSpPr>
        <p:spPr bwMode="auto">
          <a:xfrm rot="16466465" flipV="1">
            <a:off x="8258447" y="2811808"/>
            <a:ext cx="1242061" cy="1549485"/>
          </a:xfrm>
          <a:custGeom>
            <a:avLst/>
            <a:gdLst>
              <a:gd name="T0" fmla="*/ 3880 w 4987"/>
              <a:gd name="T1" fmla="*/ 336 h 5478"/>
              <a:gd name="T2" fmla="*/ 2772 w 4987"/>
              <a:gd name="T3" fmla="*/ 0 h 5478"/>
              <a:gd name="T4" fmla="*/ 2946 w 4987"/>
              <a:gd name="T5" fmla="*/ 748 h 5478"/>
              <a:gd name="T6" fmla="*/ 742 w 4987"/>
              <a:gd name="T7" fmla="*/ 2455 h 5478"/>
              <a:gd name="T8" fmla="*/ 243 w 4987"/>
              <a:gd name="T9" fmla="*/ 5478 h 5478"/>
              <a:gd name="T10" fmla="*/ 969 w 4987"/>
              <a:gd name="T11" fmla="*/ 5309 h 5478"/>
              <a:gd name="T12" fmla="*/ 3116 w 4987"/>
              <a:gd name="T13" fmla="*/ 1477 h 5478"/>
              <a:gd name="T14" fmla="*/ 3297 w 4987"/>
              <a:gd name="T15" fmla="*/ 2255 h 5478"/>
              <a:gd name="T16" fmla="*/ 4142 w 4987"/>
              <a:gd name="T17" fmla="*/ 1463 h 5478"/>
              <a:gd name="T18" fmla="*/ 4987 w 4987"/>
              <a:gd name="T19" fmla="*/ 672 h 5478"/>
              <a:gd name="T20" fmla="*/ 3880 w 4987"/>
              <a:gd name="T21" fmla="*/ 336 h 5478"/>
              <a:gd name="connsiteX0" fmla="*/ 6648 w 8868"/>
              <a:gd name="connsiteY0" fmla="*/ 613 h 9706"/>
              <a:gd name="connsiteX1" fmla="*/ 4426 w 8868"/>
              <a:gd name="connsiteY1" fmla="*/ 0 h 9706"/>
              <a:gd name="connsiteX2" fmla="*/ 4775 w 8868"/>
              <a:gd name="connsiteY2" fmla="*/ 1365 h 9706"/>
              <a:gd name="connsiteX3" fmla="*/ 356 w 8868"/>
              <a:gd name="connsiteY3" fmla="*/ 4482 h 9706"/>
              <a:gd name="connsiteX4" fmla="*/ 811 w 8868"/>
              <a:gd name="connsiteY4" fmla="*/ 9691 h 9706"/>
              <a:gd name="connsiteX5" fmla="*/ 5116 w 8868"/>
              <a:gd name="connsiteY5" fmla="*/ 2696 h 9706"/>
              <a:gd name="connsiteX6" fmla="*/ 5479 w 8868"/>
              <a:gd name="connsiteY6" fmla="*/ 4116 h 9706"/>
              <a:gd name="connsiteX7" fmla="*/ 7174 w 8868"/>
              <a:gd name="connsiteY7" fmla="*/ 2671 h 9706"/>
              <a:gd name="connsiteX8" fmla="*/ 8868 w 8868"/>
              <a:gd name="connsiteY8" fmla="*/ 1227 h 9706"/>
              <a:gd name="connsiteX9" fmla="*/ 6648 w 8868"/>
              <a:gd name="connsiteY9" fmla="*/ 613 h 9706"/>
              <a:gd name="connsiteX0-1" fmla="*/ 7601 w 10104"/>
              <a:gd name="connsiteY0-2" fmla="*/ 632 h 10001"/>
              <a:gd name="connsiteX1-3" fmla="*/ 5095 w 10104"/>
              <a:gd name="connsiteY1-4" fmla="*/ 0 h 10001"/>
              <a:gd name="connsiteX2-5" fmla="*/ 5489 w 10104"/>
              <a:gd name="connsiteY2-6" fmla="*/ 1406 h 10001"/>
              <a:gd name="connsiteX3-7" fmla="*/ 358 w 10104"/>
              <a:gd name="connsiteY3-8" fmla="*/ 4777 h 10001"/>
              <a:gd name="connsiteX4-9" fmla="*/ 1019 w 10104"/>
              <a:gd name="connsiteY4-10" fmla="*/ 9985 h 10001"/>
              <a:gd name="connsiteX5-11" fmla="*/ 5873 w 10104"/>
              <a:gd name="connsiteY5-12" fmla="*/ 2778 h 10001"/>
              <a:gd name="connsiteX6-13" fmla="*/ 6282 w 10104"/>
              <a:gd name="connsiteY6-14" fmla="*/ 4241 h 10001"/>
              <a:gd name="connsiteX7-15" fmla="*/ 8194 w 10104"/>
              <a:gd name="connsiteY7-16" fmla="*/ 2752 h 10001"/>
              <a:gd name="connsiteX8-17" fmla="*/ 10104 w 10104"/>
              <a:gd name="connsiteY8-18" fmla="*/ 1264 h 10001"/>
              <a:gd name="connsiteX9-19" fmla="*/ 7601 w 10104"/>
              <a:gd name="connsiteY9-20" fmla="*/ 632 h 1000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</a:cxnLst>
            <a:rect l="l" t="t" r="r" b="b"/>
            <a:pathLst>
              <a:path w="10104" h="10001">
                <a:moveTo>
                  <a:pt x="7601" y="632"/>
                </a:moveTo>
                <a:lnTo>
                  <a:pt x="5095" y="0"/>
                </a:lnTo>
                <a:cubicBezTo>
                  <a:pt x="5226" y="469"/>
                  <a:pt x="5358" y="938"/>
                  <a:pt x="5489" y="1406"/>
                </a:cubicBezTo>
                <a:cubicBezTo>
                  <a:pt x="3418" y="1943"/>
                  <a:pt x="1104" y="3347"/>
                  <a:pt x="358" y="4777"/>
                </a:cubicBezTo>
                <a:cubicBezTo>
                  <a:pt x="-387" y="6207"/>
                  <a:pt x="124" y="10292"/>
                  <a:pt x="1019" y="9985"/>
                </a:cubicBezTo>
                <a:cubicBezTo>
                  <a:pt x="148" y="6878"/>
                  <a:pt x="2301" y="3762"/>
                  <a:pt x="5873" y="2778"/>
                </a:cubicBezTo>
                <a:cubicBezTo>
                  <a:pt x="6009" y="3266"/>
                  <a:pt x="6146" y="3753"/>
                  <a:pt x="6282" y="4241"/>
                </a:cubicBezTo>
                <a:lnTo>
                  <a:pt x="8194" y="2752"/>
                </a:lnTo>
                <a:lnTo>
                  <a:pt x="10104" y="1264"/>
                </a:lnTo>
                <a:lnTo>
                  <a:pt x="7601" y="632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</p:sp>
      <p:grpSp>
        <p:nvGrpSpPr>
          <p:cNvPr id="3" name="组合 2"/>
          <p:cNvGrpSpPr/>
          <p:nvPr/>
        </p:nvGrpSpPr>
        <p:grpSpPr>
          <a:xfrm>
            <a:off x="8648460" y="1953286"/>
            <a:ext cx="2600349" cy="954107"/>
            <a:chOff x="8352989" y="2114852"/>
            <a:chExt cx="2600349" cy="954107"/>
          </a:xfrm>
        </p:grpSpPr>
        <p:sp>
          <p:nvSpPr>
            <p:cNvPr id="18" name="文本框 17"/>
            <p:cNvSpPr txBox="1"/>
            <p:nvPr/>
          </p:nvSpPr>
          <p:spPr>
            <a:xfrm>
              <a:off x="8352989" y="2238401"/>
              <a:ext cx="2600349" cy="706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“</a:t>
              </a:r>
              <a:r>
                <a:rPr lang="zh-CN" altLang="en-US" sz="2000" b="1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疏解整治促提升</a:t>
              </a:r>
              <a:r>
                <a:rPr lang="en-US" altLang="zh-CN" sz="2000" b="1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”</a:t>
              </a:r>
              <a:r>
                <a:rPr lang="zh-CN" altLang="en-US" sz="2000" b="1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专项行动</a:t>
              </a:r>
            </a:p>
          </p:txBody>
        </p:sp>
        <p:sp>
          <p:nvSpPr>
            <p:cNvPr id="2" name="图文框 1"/>
            <p:cNvSpPr/>
            <p:nvPr/>
          </p:nvSpPr>
          <p:spPr>
            <a:xfrm>
              <a:off x="8473851" y="2114852"/>
              <a:ext cx="2376264" cy="954107"/>
            </a:xfrm>
            <a:prstGeom prst="frame">
              <a:avLst>
                <a:gd name="adj1" fmla="val 5445"/>
              </a:avLst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121204" y="379933"/>
            <a:ext cx="1506827" cy="636237"/>
            <a:chOff x="120923" y="488507"/>
            <a:chExt cx="1461766" cy="785606"/>
          </a:xfrm>
        </p:grpSpPr>
        <p:sp>
          <p:nvSpPr>
            <p:cNvPr id="12" name="平行四边形 11"/>
            <p:cNvSpPr/>
            <p:nvPr/>
          </p:nvSpPr>
          <p:spPr>
            <a:xfrm flipH="1">
              <a:off x="120923" y="626041"/>
              <a:ext cx="1391245" cy="648072"/>
            </a:xfrm>
            <a:prstGeom prst="parallelogram">
              <a:avLst>
                <a:gd name="adj" fmla="val 41082"/>
              </a:avLst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张海山锐谐体" panose="02000000000000000000" pitchFamily="2" charset="-122"/>
              </a:endParaRPr>
            </a:p>
          </p:txBody>
        </p:sp>
        <p:sp>
          <p:nvSpPr>
            <p:cNvPr id="13" name="平行四边形 12"/>
            <p:cNvSpPr/>
            <p:nvPr/>
          </p:nvSpPr>
          <p:spPr>
            <a:xfrm flipH="1">
              <a:off x="191444" y="488507"/>
              <a:ext cx="1391245" cy="648072"/>
            </a:xfrm>
            <a:prstGeom prst="parallelogram">
              <a:avLst>
                <a:gd name="adj" fmla="val 35721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张海山锐谐体" panose="02000000000000000000" pitchFamily="2" charset="-122"/>
              </a:endParaRPr>
            </a:p>
          </p:txBody>
        </p:sp>
      </p:grpSp>
      <p:sp>
        <p:nvSpPr>
          <p:cNvPr id="14" name="矩形 13"/>
          <p:cNvSpPr/>
          <p:nvPr/>
        </p:nvSpPr>
        <p:spPr>
          <a:xfrm>
            <a:off x="1702923" y="381566"/>
            <a:ext cx="974771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但是：</a:t>
            </a:r>
          </a:p>
        </p:txBody>
      </p:sp>
      <p:sp>
        <p:nvSpPr>
          <p:cNvPr id="4" name="矩形: 剪去对角 3"/>
          <p:cNvSpPr/>
          <p:nvPr/>
        </p:nvSpPr>
        <p:spPr>
          <a:xfrm>
            <a:off x="1129035" y="1854620"/>
            <a:ext cx="3818600" cy="1290697"/>
          </a:xfrm>
          <a:prstGeom prst="snip2DiagRect">
            <a:avLst>
              <a:gd name="adj1" fmla="val 0"/>
              <a:gd name="adj2" fmla="val 21906"/>
            </a:avLst>
          </a:prstGeom>
          <a:solidFill>
            <a:schemeClr val="accent2"/>
          </a:solidFill>
          <a:ln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2014-2017</a:t>
            </a: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年累计拆违面积</a:t>
            </a:r>
          </a:p>
          <a:p>
            <a:pPr algn="ctr">
              <a:lnSpc>
                <a:spcPct val="150000"/>
              </a:lnSpc>
            </a:pPr>
            <a:r>
              <a:rPr lang="en-US" altLang="zh-CN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1.08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亿</a:t>
            </a: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平方米</a:t>
            </a:r>
          </a:p>
        </p:txBody>
      </p:sp>
      <p:sp>
        <p:nvSpPr>
          <p:cNvPr id="15" name="矩形: 剪去对角 14"/>
          <p:cNvSpPr/>
          <p:nvPr/>
        </p:nvSpPr>
        <p:spPr>
          <a:xfrm>
            <a:off x="6961683" y="3096474"/>
            <a:ext cx="3818600" cy="1221599"/>
          </a:xfrm>
          <a:prstGeom prst="snip2DiagRect">
            <a:avLst>
              <a:gd name="adj1" fmla="val 0"/>
              <a:gd name="adj2" fmla="val 21906"/>
            </a:avLst>
          </a:prstGeom>
          <a:solidFill>
            <a:schemeClr val="accent2"/>
          </a:solidFill>
          <a:ln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2014</a:t>
            </a: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违建存量</a:t>
            </a:r>
          </a:p>
          <a:p>
            <a:pPr algn="ctr">
              <a:lnSpc>
                <a:spcPct val="150000"/>
              </a:lnSpc>
            </a:pPr>
            <a:r>
              <a:rPr lang="en-US" altLang="zh-CN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4487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</a:t>
            </a: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平方米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4513411" y="1294444"/>
            <a:ext cx="3096344" cy="3435354"/>
            <a:chOff x="4513411" y="1294444"/>
            <a:chExt cx="3096344" cy="3435354"/>
          </a:xfrm>
        </p:grpSpPr>
        <p:cxnSp>
          <p:nvCxnSpPr>
            <p:cNvPr id="6" name="直接连接符 5"/>
            <p:cNvCxnSpPr/>
            <p:nvPr/>
          </p:nvCxnSpPr>
          <p:spPr>
            <a:xfrm flipH="1">
              <a:off x="4513411" y="1294444"/>
              <a:ext cx="3096344" cy="3435354"/>
            </a:xfrm>
            <a:prstGeom prst="line">
              <a:avLst/>
            </a:prstGeom>
            <a:ln w="571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" name="组合 6"/>
            <p:cNvGrpSpPr/>
            <p:nvPr/>
          </p:nvGrpSpPr>
          <p:grpSpPr>
            <a:xfrm>
              <a:off x="5508219" y="2668159"/>
              <a:ext cx="919295" cy="915183"/>
              <a:chOff x="8159179" y="1160007"/>
              <a:chExt cx="919295" cy="915183"/>
            </a:xfrm>
          </p:grpSpPr>
          <p:sp>
            <p:nvSpPr>
              <p:cNvPr id="20" name="left-arrowhead-in-a-circle_44897"/>
              <p:cNvSpPr>
                <a:spLocks noChangeAspect="1"/>
              </p:cNvSpPr>
              <p:nvPr/>
            </p:nvSpPr>
            <p:spPr bwMode="auto">
              <a:xfrm flipH="1">
                <a:off x="8159179" y="1160007"/>
                <a:ext cx="919295" cy="915183"/>
              </a:xfrm>
              <a:custGeom>
                <a:avLst/>
                <a:gdLst>
                  <a:gd name="T0" fmla="*/ 267 w 533"/>
                  <a:gd name="T1" fmla="*/ 0 h 533"/>
                  <a:gd name="T2" fmla="*/ 0 w 533"/>
                  <a:gd name="T3" fmla="*/ 267 h 533"/>
                  <a:gd name="T4" fmla="*/ 267 w 533"/>
                  <a:gd name="T5" fmla="*/ 533 h 533"/>
                  <a:gd name="T6" fmla="*/ 533 w 533"/>
                  <a:gd name="T7" fmla="*/ 267 h 533"/>
                  <a:gd name="T8" fmla="*/ 267 w 533"/>
                  <a:gd name="T9" fmla="*/ 0 h 533"/>
                  <a:gd name="T10" fmla="*/ 343 w 533"/>
                  <a:gd name="T11" fmla="*/ 414 h 533"/>
                  <a:gd name="T12" fmla="*/ 316 w 533"/>
                  <a:gd name="T13" fmla="*/ 424 h 533"/>
                  <a:gd name="T14" fmla="*/ 284 w 533"/>
                  <a:gd name="T15" fmla="*/ 410 h 533"/>
                  <a:gd name="T16" fmla="*/ 185 w 533"/>
                  <a:gd name="T17" fmla="*/ 294 h 533"/>
                  <a:gd name="T18" fmla="*/ 185 w 533"/>
                  <a:gd name="T19" fmla="*/ 240 h 533"/>
                  <a:gd name="T20" fmla="*/ 283 w 533"/>
                  <a:gd name="T21" fmla="*/ 124 h 533"/>
                  <a:gd name="T22" fmla="*/ 343 w 533"/>
                  <a:gd name="T23" fmla="*/ 119 h 533"/>
                  <a:gd name="T24" fmla="*/ 348 w 533"/>
                  <a:gd name="T25" fmla="*/ 178 h 533"/>
                  <a:gd name="T26" fmla="*/ 273 w 533"/>
                  <a:gd name="T27" fmla="*/ 267 h 533"/>
                  <a:gd name="T28" fmla="*/ 348 w 533"/>
                  <a:gd name="T29" fmla="*/ 355 h 533"/>
                  <a:gd name="T30" fmla="*/ 343 w 533"/>
                  <a:gd name="T31" fmla="*/ 414 h 533"/>
                  <a:gd name="connsiteX0" fmla="*/ 5009 w 10000"/>
                  <a:gd name="connsiteY0" fmla="*/ 0 h 10000"/>
                  <a:gd name="connsiteX1" fmla="*/ 0 w 10000"/>
                  <a:gd name="connsiteY1" fmla="*/ 5009 h 10000"/>
                  <a:gd name="connsiteX2" fmla="*/ 5009 w 10000"/>
                  <a:gd name="connsiteY2" fmla="*/ 10000 h 10000"/>
                  <a:gd name="connsiteX3" fmla="*/ 10000 w 10000"/>
                  <a:gd name="connsiteY3" fmla="*/ 5009 h 10000"/>
                  <a:gd name="connsiteX4" fmla="*/ 5009 w 10000"/>
                  <a:gd name="connsiteY4" fmla="*/ 0 h 10000"/>
                  <a:gd name="connsiteX5" fmla="*/ 6435 w 10000"/>
                  <a:gd name="connsiteY5" fmla="*/ 7767 h 10000"/>
                  <a:gd name="connsiteX6" fmla="*/ 5929 w 10000"/>
                  <a:gd name="connsiteY6" fmla="*/ 7955 h 10000"/>
                  <a:gd name="connsiteX7" fmla="*/ 5328 w 10000"/>
                  <a:gd name="connsiteY7" fmla="*/ 7692 h 10000"/>
                  <a:gd name="connsiteX8" fmla="*/ 3471 w 10000"/>
                  <a:gd name="connsiteY8" fmla="*/ 5516 h 10000"/>
                  <a:gd name="connsiteX9" fmla="*/ 3471 w 10000"/>
                  <a:gd name="connsiteY9" fmla="*/ 4503 h 10000"/>
                  <a:gd name="connsiteX10" fmla="*/ 6435 w 10000"/>
                  <a:gd name="connsiteY10" fmla="*/ 2233 h 10000"/>
                  <a:gd name="connsiteX11" fmla="*/ 6529 w 10000"/>
                  <a:gd name="connsiteY11" fmla="*/ 3340 h 10000"/>
                  <a:gd name="connsiteX12" fmla="*/ 5122 w 10000"/>
                  <a:gd name="connsiteY12" fmla="*/ 5009 h 10000"/>
                  <a:gd name="connsiteX13" fmla="*/ 6529 w 10000"/>
                  <a:gd name="connsiteY13" fmla="*/ 6660 h 10000"/>
                  <a:gd name="connsiteX14" fmla="*/ 6435 w 10000"/>
                  <a:gd name="connsiteY14" fmla="*/ 7767 h 10000"/>
                  <a:gd name="connsiteX0-1" fmla="*/ 5009 w 10000"/>
                  <a:gd name="connsiteY0-2" fmla="*/ 0 h 10000"/>
                  <a:gd name="connsiteX1-3" fmla="*/ 0 w 10000"/>
                  <a:gd name="connsiteY1-4" fmla="*/ 5009 h 10000"/>
                  <a:gd name="connsiteX2-5" fmla="*/ 5009 w 10000"/>
                  <a:gd name="connsiteY2-6" fmla="*/ 10000 h 10000"/>
                  <a:gd name="connsiteX3-7" fmla="*/ 10000 w 10000"/>
                  <a:gd name="connsiteY3-8" fmla="*/ 5009 h 10000"/>
                  <a:gd name="connsiteX4-9" fmla="*/ 5009 w 10000"/>
                  <a:gd name="connsiteY4-10" fmla="*/ 0 h 10000"/>
                  <a:gd name="connsiteX5-11" fmla="*/ 6435 w 10000"/>
                  <a:gd name="connsiteY5-12" fmla="*/ 7767 h 10000"/>
                  <a:gd name="connsiteX6-13" fmla="*/ 5929 w 10000"/>
                  <a:gd name="connsiteY6-14" fmla="*/ 7955 h 10000"/>
                  <a:gd name="connsiteX7-15" fmla="*/ 5328 w 10000"/>
                  <a:gd name="connsiteY7-16" fmla="*/ 7692 h 10000"/>
                  <a:gd name="connsiteX8-17" fmla="*/ 3471 w 10000"/>
                  <a:gd name="connsiteY8-18" fmla="*/ 5516 h 10000"/>
                  <a:gd name="connsiteX9-19" fmla="*/ 3471 w 10000"/>
                  <a:gd name="connsiteY9-20" fmla="*/ 4503 h 10000"/>
                  <a:gd name="connsiteX10-21" fmla="*/ 6529 w 10000"/>
                  <a:gd name="connsiteY10-22" fmla="*/ 3340 h 10000"/>
                  <a:gd name="connsiteX11-23" fmla="*/ 5122 w 10000"/>
                  <a:gd name="connsiteY11-24" fmla="*/ 5009 h 10000"/>
                  <a:gd name="connsiteX12-25" fmla="*/ 6529 w 10000"/>
                  <a:gd name="connsiteY12-26" fmla="*/ 6660 h 10000"/>
                  <a:gd name="connsiteX13-27" fmla="*/ 6435 w 10000"/>
                  <a:gd name="connsiteY13-28" fmla="*/ 7767 h 10000"/>
                  <a:gd name="connsiteX0-29" fmla="*/ 5009 w 10000"/>
                  <a:gd name="connsiteY0-30" fmla="*/ 0 h 10000"/>
                  <a:gd name="connsiteX1-31" fmla="*/ 0 w 10000"/>
                  <a:gd name="connsiteY1-32" fmla="*/ 5009 h 10000"/>
                  <a:gd name="connsiteX2-33" fmla="*/ 5009 w 10000"/>
                  <a:gd name="connsiteY2-34" fmla="*/ 10000 h 10000"/>
                  <a:gd name="connsiteX3-35" fmla="*/ 10000 w 10000"/>
                  <a:gd name="connsiteY3-36" fmla="*/ 5009 h 10000"/>
                  <a:gd name="connsiteX4-37" fmla="*/ 5009 w 10000"/>
                  <a:gd name="connsiteY4-38" fmla="*/ 0 h 10000"/>
                  <a:gd name="connsiteX5-39" fmla="*/ 6435 w 10000"/>
                  <a:gd name="connsiteY5-40" fmla="*/ 7767 h 10000"/>
                  <a:gd name="connsiteX6-41" fmla="*/ 5929 w 10000"/>
                  <a:gd name="connsiteY6-42" fmla="*/ 7955 h 10000"/>
                  <a:gd name="connsiteX7-43" fmla="*/ 5328 w 10000"/>
                  <a:gd name="connsiteY7-44" fmla="*/ 7692 h 10000"/>
                  <a:gd name="connsiteX8-45" fmla="*/ 3471 w 10000"/>
                  <a:gd name="connsiteY8-46" fmla="*/ 5516 h 10000"/>
                  <a:gd name="connsiteX9-47" fmla="*/ 3471 w 10000"/>
                  <a:gd name="connsiteY9-48" fmla="*/ 4503 h 10000"/>
                  <a:gd name="connsiteX10-49" fmla="*/ 5122 w 10000"/>
                  <a:gd name="connsiteY10-50" fmla="*/ 5009 h 10000"/>
                  <a:gd name="connsiteX11-51" fmla="*/ 6529 w 10000"/>
                  <a:gd name="connsiteY11-52" fmla="*/ 6660 h 10000"/>
                  <a:gd name="connsiteX12-53" fmla="*/ 6435 w 10000"/>
                  <a:gd name="connsiteY12-54" fmla="*/ 7767 h 10000"/>
                  <a:gd name="connsiteX0-55" fmla="*/ 5009 w 10000"/>
                  <a:gd name="connsiteY0-56" fmla="*/ 0 h 10000"/>
                  <a:gd name="connsiteX1-57" fmla="*/ 0 w 10000"/>
                  <a:gd name="connsiteY1-58" fmla="*/ 5009 h 10000"/>
                  <a:gd name="connsiteX2-59" fmla="*/ 5009 w 10000"/>
                  <a:gd name="connsiteY2-60" fmla="*/ 10000 h 10000"/>
                  <a:gd name="connsiteX3-61" fmla="*/ 10000 w 10000"/>
                  <a:gd name="connsiteY3-62" fmla="*/ 5009 h 10000"/>
                  <a:gd name="connsiteX4-63" fmla="*/ 5009 w 10000"/>
                  <a:gd name="connsiteY4-64" fmla="*/ 0 h 10000"/>
                  <a:gd name="connsiteX5-65" fmla="*/ 6435 w 10000"/>
                  <a:gd name="connsiteY5-66" fmla="*/ 7767 h 10000"/>
                  <a:gd name="connsiteX6-67" fmla="*/ 5929 w 10000"/>
                  <a:gd name="connsiteY6-68" fmla="*/ 7955 h 10000"/>
                  <a:gd name="connsiteX7-69" fmla="*/ 5328 w 10000"/>
                  <a:gd name="connsiteY7-70" fmla="*/ 7692 h 10000"/>
                  <a:gd name="connsiteX8-71" fmla="*/ 3471 w 10000"/>
                  <a:gd name="connsiteY8-72" fmla="*/ 5516 h 10000"/>
                  <a:gd name="connsiteX9-73" fmla="*/ 3471 w 10000"/>
                  <a:gd name="connsiteY9-74" fmla="*/ 4503 h 10000"/>
                  <a:gd name="connsiteX10-75" fmla="*/ 6529 w 10000"/>
                  <a:gd name="connsiteY10-76" fmla="*/ 6660 h 10000"/>
                  <a:gd name="connsiteX11-77" fmla="*/ 6435 w 10000"/>
                  <a:gd name="connsiteY11-78" fmla="*/ 7767 h 10000"/>
                  <a:gd name="connsiteX0-79" fmla="*/ 5009 w 10000"/>
                  <a:gd name="connsiteY0-80" fmla="*/ 0 h 10000"/>
                  <a:gd name="connsiteX1-81" fmla="*/ 0 w 10000"/>
                  <a:gd name="connsiteY1-82" fmla="*/ 5009 h 10000"/>
                  <a:gd name="connsiteX2-83" fmla="*/ 5009 w 10000"/>
                  <a:gd name="connsiteY2-84" fmla="*/ 10000 h 10000"/>
                  <a:gd name="connsiteX3-85" fmla="*/ 10000 w 10000"/>
                  <a:gd name="connsiteY3-86" fmla="*/ 5009 h 10000"/>
                  <a:gd name="connsiteX4-87" fmla="*/ 5009 w 10000"/>
                  <a:gd name="connsiteY4-88" fmla="*/ 0 h 10000"/>
                  <a:gd name="connsiteX5-89" fmla="*/ 6435 w 10000"/>
                  <a:gd name="connsiteY5-90" fmla="*/ 7767 h 10000"/>
                  <a:gd name="connsiteX6-91" fmla="*/ 5929 w 10000"/>
                  <a:gd name="connsiteY6-92" fmla="*/ 7955 h 10000"/>
                  <a:gd name="connsiteX7-93" fmla="*/ 5328 w 10000"/>
                  <a:gd name="connsiteY7-94" fmla="*/ 7692 h 10000"/>
                  <a:gd name="connsiteX8-95" fmla="*/ 3471 w 10000"/>
                  <a:gd name="connsiteY8-96" fmla="*/ 5516 h 10000"/>
                  <a:gd name="connsiteX9-97" fmla="*/ 3471 w 10000"/>
                  <a:gd name="connsiteY9-98" fmla="*/ 4503 h 10000"/>
                  <a:gd name="connsiteX10-99" fmla="*/ 6435 w 10000"/>
                  <a:gd name="connsiteY10-100" fmla="*/ 7767 h 10000"/>
                  <a:gd name="connsiteX0-101" fmla="*/ 5009 w 10000"/>
                  <a:gd name="connsiteY0-102" fmla="*/ 0 h 10000"/>
                  <a:gd name="connsiteX1-103" fmla="*/ 0 w 10000"/>
                  <a:gd name="connsiteY1-104" fmla="*/ 5009 h 10000"/>
                  <a:gd name="connsiteX2-105" fmla="*/ 5009 w 10000"/>
                  <a:gd name="connsiteY2-106" fmla="*/ 10000 h 10000"/>
                  <a:gd name="connsiteX3-107" fmla="*/ 10000 w 10000"/>
                  <a:gd name="connsiteY3-108" fmla="*/ 5009 h 10000"/>
                  <a:gd name="connsiteX4-109" fmla="*/ 5009 w 10000"/>
                  <a:gd name="connsiteY4-110" fmla="*/ 0 h 10000"/>
                  <a:gd name="connsiteX5-111" fmla="*/ 6435 w 10000"/>
                  <a:gd name="connsiteY5-112" fmla="*/ 7767 h 10000"/>
                  <a:gd name="connsiteX6-113" fmla="*/ 5929 w 10000"/>
                  <a:gd name="connsiteY6-114" fmla="*/ 7955 h 10000"/>
                  <a:gd name="connsiteX7-115" fmla="*/ 5328 w 10000"/>
                  <a:gd name="connsiteY7-116" fmla="*/ 7692 h 10000"/>
                  <a:gd name="connsiteX8-117" fmla="*/ 3471 w 10000"/>
                  <a:gd name="connsiteY8-118" fmla="*/ 5516 h 10000"/>
                  <a:gd name="connsiteX9-119" fmla="*/ 6435 w 10000"/>
                  <a:gd name="connsiteY9-120" fmla="*/ 7767 h 10000"/>
                  <a:gd name="connsiteX0-121" fmla="*/ 5009 w 10000"/>
                  <a:gd name="connsiteY0-122" fmla="*/ 0 h 10000"/>
                  <a:gd name="connsiteX1-123" fmla="*/ 0 w 10000"/>
                  <a:gd name="connsiteY1-124" fmla="*/ 5009 h 10000"/>
                  <a:gd name="connsiteX2-125" fmla="*/ 5009 w 10000"/>
                  <a:gd name="connsiteY2-126" fmla="*/ 10000 h 10000"/>
                  <a:gd name="connsiteX3-127" fmla="*/ 10000 w 10000"/>
                  <a:gd name="connsiteY3-128" fmla="*/ 5009 h 10000"/>
                  <a:gd name="connsiteX4-129" fmla="*/ 5009 w 10000"/>
                  <a:gd name="connsiteY4-130" fmla="*/ 0 h 10000"/>
                  <a:gd name="connsiteX5-131" fmla="*/ 6435 w 10000"/>
                  <a:gd name="connsiteY5-132" fmla="*/ 7767 h 10000"/>
                  <a:gd name="connsiteX6-133" fmla="*/ 5929 w 10000"/>
                  <a:gd name="connsiteY6-134" fmla="*/ 7955 h 10000"/>
                  <a:gd name="connsiteX7-135" fmla="*/ 5328 w 10000"/>
                  <a:gd name="connsiteY7-136" fmla="*/ 7692 h 10000"/>
                  <a:gd name="connsiteX8-137" fmla="*/ 6435 w 10000"/>
                  <a:gd name="connsiteY8-138" fmla="*/ 7767 h 10000"/>
                  <a:gd name="connsiteX0-139" fmla="*/ 5009 w 10000"/>
                  <a:gd name="connsiteY0-140" fmla="*/ 0 h 10000"/>
                  <a:gd name="connsiteX1-141" fmla="*/ 0 w 10000"/>
                  <a:gd name="connsiteY1-142" fmla="*/ 5009 h 10000"/>
                  <a:gd name="connsiteX2-143" fmla="*/ 5009 w 10000"/>
                  <a:gd name="connsiteY2-144" fmla="*/ 10000 h 10000"/>
                  <a:gd name="connsiteX3-145" fmla="*/ 10000 w 10000"/>
                  <a:gd name="connsiteY3-146" fmla="*/ 5009 h 10000"/>
                  <a:gd name="connsiteX4-147" fmla="*/ 5009 w 10000"/>
                  <a:gd name="connsiteY4-148" fmla="*/ 0 h 10000"/>
                  <a:gd name="connsiteX5-149" fmla="*/ 6435 w 10000"/>
                  <a:gd name="connsiteY5-150" fmla="*/ 7767 h 10000"/>
                  <a:gd name="connsiteX6-151" fmla="*/ 5929 w 10000"/>
                  <a:gd name="connsiteY6-152" fmla="*/ 7955 h 10000"/>
                  <a:gd name="connsiteX7-153" fmla="*/ 6435 w 10000"/>
                  <a:gd name="connsiteY7-154" fmla="*/ 7767 h 10000"/>
                  <a:gd name="connsiteX0-155" fmla="*/ 5009 w 10000"/>
                  <a:gd name="connsiteY0-156" fmla="*/ 0 h 10000"/>
                  <a:gd name="connsiteX1-157" fmla="*/ 0 w 10000"/>
                  <a:gd name="connsiteY1-158" fmla="*/ 5009 h 10000"/>
                  <a:gd name="connsiteX2-159" fmla="*/ 5009 w 10000"/>
                  <a:gd name="connsiteY2-160" fmla="*/ 10000 h 10000"/>
                  <a:gd name="connsiteX3-161" fmla="*/ 10000 w 10000"/>
                  <a:gd name="connsiteY3-162" fmla="*/ 5009 h 10000"/>
                  <a:gd name="connsiteX4-163" fmla="*/ 5009 w 10000"/>
                  <a:gd name="connsiteY4-164" fmla="*/ 0 h 10000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0000" h="10000">
                    <a:moveTo>
                      <a:pt x="5009" y="0"/>
                    </a:moveTo>
                    <a:cubicBezTo>
                      <a:pt x="2251" y="0"/>
                      <a:pt x="0" y="2251"/>
                      <a:pt x="0" y="5009"/>
                    </a:cubicBezTo>
                    <a:cubicBezTo>
                      <a:pt x="0" y="7767"/>
                      <a:pt x="2251" y="10000"/>
                      <a:pt x="5009" y="10000"/>
                    </a:cubicBezTo>
                    <a:cubicBezTo>
                      <a:pt x="7767" y="10000"/>
                      <a:pt x="10000" y="7767"/>
                      <a:pt x="10000" y="5009"/>
                    </a:cubicBezTo>
                    <a:cubicBezTo>
                      <a:pt x="10000" y="2251"/>
                      <a:pt x="7767" y="0"/>
                      <a:pt x="500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/>
              <a:lstStyle/>
              <a:p>
                <a:endParaRPr lang="zh-CN" altLang="en-US" dirty="0"/>
              </a:p>
            </p:txBody>
          </p:sp>
          <p:sp>
            <p:nvSpPr>
              <p:cNvPr id="19" name="left-arrowhead-in-a-circle_44897"/>
              <p:cNvSpPr>
                <a:spLocks noChangeAspect="1"/>
              </p:cNvSpPr>
              <p:nvPr/>
            </p:nvSpPr>
            <p:spPr bwMode="auto">
              <a:xfrm flipH="1">
                <a:off x="8159179" y="1160007"/>
                <a:ext cx="919295" cy="915183"/>
              </a:xfrm>
              <a:custGeom>
                <a:avLst/>
                <a:gdLst>
                  <a:gd name="T0" fmla="*/ 267 w 533"/>
                  <a:gd name="T1" fmla="*/ 0 h 533"/>
                  <a:gd name="T2" fmla="*/ 0 w 533"/>
                  <a:gd name="T3" fmla="*/ 267 h 533"/>
                  <a:gd name="T4" fmla="*/ 267 w 533"/>
                  <a:gd name="T5" fmla="*/ 533 h 533"/>
                  <a:gd name="T6" fmla="*/ 533 w 533"/>
                  <a:gd name="T7" fmla="*/ 267 h 533"/>
                  <a:gd name="T8" fmla="*/ 267 w 533"/>
                  <a:gd name="T9" fmla="*/ 0 h 533"/>
                  <a:gd name="T10" fmla="*/ 343 w 533"/>
                  <a:gd name="T11" fmla="*/ 414 h 533"/>
                  <a:gd name="T12" fmla="*/ 316 w 533"/>
                  <a:gd name="T13" fmla="*/ 424 h 533"/>
                  <a:gd name="T14" fmla="*/ 284 w 533"/>
                  <a:gd name="T15" fmla="*/ 410 h 533"/>
                  <a:gd name="T16" fmla="*/ 185 w 533"/>
                  <a:gd name="T17" fmla="*/ 294 h 533"/>
                  <a:gd name="T18" fmla="*/ 185 w 533"/>
                  <a:gd name="T19" fmla="*/ 240 h 533"/>
                  <a:gd name="T20" fmla="*/ 283 w 533"/>
                  <a:gd name="T21" fmla="*/ 124 h 533"/>
                  <a:gd name="T22" fmla="*/ 343 w 533"/>
                  <a:gd name="T23" fmla="*/ 119 h 533"/>
                  <a:gd name="T24" fmla="*/ 348 w 533"/>
                  <a:gd name="T25" fmla="*/ 178 h 533"/>
                  <a:gd name="T26" fmla="*/ 273 w 533"/>
                  <a:gd name="T27" fmla="*/ 267 h 533"/>
                  <a:gd name="T28" fmla="*/ 348 w 533"/>
                  <a:gd name="T29" fmla="*/ 355 h 533"/>
                  <a:gd name="T30" fmla="*/ 343 w 533"/>
                  <a:gd name="T31" fmla="*/ 414 h 5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33" h="533">
                    <a:moveTo>
                      <a:pt x="267" y="0"/>
                    </a:moveTo>
                    <a:cubicBezTo>
                      <a:pt x="120" y="0"/>
                      <a:pt x="0" y="120"/>
                      <a:pt x="0" y="267"/>
                    </a:cubicBezTo>
                    <a:cubicBezTo>
                      <a:pt x="0" y="414"/>
                      <a:pt x="120" y="533"/>
                      <a:pt x="267" y="533"/>
                    </a:cubicBezTo>
                    <a:cubicBezTo>
                      <a:pt x="414" y="533"/>
                      <a:pt x="533" y="414"/>
                      <a:pt x="533" y="267"/>
                    </a:cubicBezTo>
                    <a:cubicBezTo>
                      <a:pt x="533" y="120"/>
                      <a:pt x="414" y="0"/>
                      <a:pt x="267" y="0"/>
                    </a:cubicBezTo>
                    <a:close/>
                    <a:moveTo>
                      <a:pt x="343" y="414"/>
                    </a:moveTo>
                    <a:cubicBezTo>
                      <a:pt x="335" y="421"/>
                      <a:pt x="326" y="424"/>
                      <a:pt x="316" y="424"/>
                    </a:cubicBezTo>
                    <a:cubicBezTo>
                      <a:pt x="304" y="424"/>
                      <a:pt x="292" y="419"/>
                      <a:pt x="284" y="410"/>
                    </a:cubicBezTo>
                    <a:lnTo>
                      <a:pt x="185" y="294"/>
                    </a:lnTo>
                    <a:cubicBezTo>
                      <a:pt x="172" y="278"/>
                      <a:pt x="172" y="255"/>
                      <a:pt x="185" y="240"/>
                    </a:cubicBezTo>
                    <a:lnTo>
                      <a:pt x="283" y="124"/>
                    </a:lnTo>
                    <a:cubicBezTo>
                      <a:pt x="298" y="106"/>
                      <a:pt x="325" y="104"/>
                      <a:pt x="343" y="119"/>
                    </a:cubicBezTo>
                    <a:cubicBezTo>
                      <a:pt x="360" y="134"/>
                      <a:pt x="363" y="160"/>
                      <a:pt x="348" y="178"/>
                    </a:cubicBezTo>
                    <a:lnTo>
                      <a:pt x="273" y="267"/>
                    </a:lnTo>
                    <a:lnTo>
                      <a:pt x="348" y="355"/>
                    </a:lnTo>
                    <a:cubicBezTo>
                      <a:pt x="363" y="373"/>
                      <a:pt x="361" y="399"/>
                      <a:pt x="343" y="414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</p:sp>
        </p:grpSp>
      </p:grpSp>
      <p:grpSp>
        <p:nvGrpSpPr>
          <p:cNvPr id="23" name="组合 22"/>
          <p:cNvGrpSpPr/>
          <p:nvPr/>
        </p:nvGrpSpPr>
        <p:grpSpPr>
          <a:xfrm>
            <a:off x="-238710" y="5211162"/>
            <a:ext cx="12672594" cy="1221599"/>
            <a:chOff x="-238710" y="5211162"/>
            <a:chExt cx="12672594" cy="1221599"/>
          </a:xfrm>
        </p:grpSpPr>
        <p:sp>
          <p:nvSpPr>
            <p:cNvPr id="16" name="矩形 15"/>
            <p:cNvSpPr/>
            <p:nvPr/>
          </p:nvSpPr>
          <p:spPr>
            <a:xfrm>
              <a:off x="-238710" y="5211162"/>
              <a:ext cx="12672594" cy="1221599"/>
            </a:xfrm>
            <a:prstGeom prst="rect">
              <a:avLst/>
            </a:prstGeom>
            <a:solidFill>
              <a:srgbClr val="1574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张海山锐谐体" panose="02000000000000000000" pitchFamily="2" charset="-122"/>
              </a:endParaRPr>
            </a:p>
          </p:txBody>
        </p:sp>
        <p:sp>
          <p:nvSpPr>
            <p:cNvPr id="22" name="speech-bubble-with-a-question-mark_65829"/>
            <p:cNvSpPr>
              <a:spLocks noChangeAspect="1"/>
            </p:cNvSpPr>
            <p:nvPr/>
          </p:nvSpPr>
          <p:spPr bwMode="auto">
            <a:xfrm>
              <a:off x="1417067" y="5436164"/>
              <a:ext cx="849565" cy="771594"/>
            </a:xfrm>
            <a:custGeom>
              <a:avLst/>
              <a:gdLst>
                <a:gd name="T0" fmla="*/ 5223 w 5399"/>
                <a:gd name="T1" fmla="*/ 0 h 4911"/>
                <a:gd name="T2" fmla="*/ 177 w 5399"/>
                <a:gd name="T3" fmla="*/ 0 h 4911"/>
                <a:gd name="T4" fmla="*/ 0 w 5399"/>
                <a:gd name="T5" fmla="*/ 176 h 4911"/>
                <a:gd name="T6" fmla="*/ 0 w 5399"/>
                <a:gd name="T7" fmla="*/ 3410 h 4911"/>
                <a:gd name="T8" fmla="*/ 177 w 5399"/>
                <a:gd name="T9" fmla="*/ 3586 h 4911"/>
                <a:gd name="T10" fmla="*/ 2879 w 5399"/>
                <a:gd name="T11" fmla="*/ 3586 h 4911"/>
                <a:gd name="T12" fmla="*/ 2879 w 5399"/>
                <a:gd name="T13" fmla="*/ 4735 h 4911"/>
                <a:gd name="T14" fmla="*/ 2988 w 5399"/>
                <a:gd name="T15" fmla="*/ 4898 h 4911"/>
                <a:gd name="T16" fmla="*/ 3056 w 5399"/>
                <a:gd name="T17" fmla="*/ 4911 h 4911"/>
                <a:gd name="T18" fmla="*/ 3181 w 5399"/>
                <a:gd name="T19" fmla="*/ 4860 h 4911"/>
                <a:gd name="T20" fmla="*/ 4463 w 5399"/>
                <a:gd name="T21" fmla="*/ 3586 h 4911"/>
                <a:gd name="T22" fmla="*/ 5223 w 5399"/>
                <a:gd name="T23" fmla="*/ 3586 h 4911"/>
                <a:gd name="T24" fmla="*/ 5399 w 5399"/>
                <a:gd name="T25" fmla="*/ 3410 h 4911"/>
                <a:gd name="T26" fmla="*/ 5399 w 5399"/>
                <a:gd name="T27" fmla="*/ 176 h 4911"/>
                <a:gd name="T28" fmla="*/ 5223 w 5399"/>
                <a:gd name="T29" fmla="*/ 0 h 4911"/>
                <a:gd name="T30" fmla="*/ 2700 w 5399"/>
                <a:gd name="T31" fmla="*/ 3090 h 4911"/>
                <a:gd name="T32" fmla="*/ 2428 w 5399"/>
                <a:gd name="T33" fmla="*/ 2819 h 4911"/>
                <a:gd name="T34" fmla="*/ 2700 w 5399"/>
                <a:gd name="T35" fmla="*/ 2547 h 4911"/>
                <a:gd name="T36" fmla="*/ 2971 w 5399"/>
                <a:gd name="T37" fmla="*/ 2819 h 4911"/>
                <a:gd name="T38" fmla="*/ 2700 w 5399"/>
                <a:gd name="T39" fmla="*/ 3090 h 4911"/>
                <a:gd name="T40" fmla="*/ 2984 w 5399"/>
                <a:gd name="T41" fmla="*/ 1799 h 4911"/>
                <a:gd name="T42" fmla="*/ 2910 w 5399"/>
                <a:gd name="T43" fmla="*/ 1853 h 4911"/>
                <a:gd name="T44" fmla="*/ 2910 w 5399"/>
                <a:gd name="T45" fmla="*/ 2136 h 4911"/>
                <a:gd name="T46" fmla="*/ 2700 w 5399"/>
                <a:gd name="T47" fmla="*/ 2347 h 4911"/>
                <a:gd name="T48" fmla="*/ 2489 w 5399"/>
                <a:gd name="T49" fmla="*/ 2136 h 4911"/>
                <a:gd name="T50" fmla="*/ 2489 w 5399"/>
                <a:gd name="T51" fmla="*/ 1831 h 4911"/>
                <a:gd name="T52" fmla="*/ 2746 w 5399"/>
                <a:gd name="T53" fmla="*/ 1451 h 4911"/>
                <a:gd name="T54" fmla="*/ 2941 w 5399"/>
                <a:gd name="T55" fmla="*/ 1153 h 4911"/>
                <a:gd name="T56" fmla="*/ 2700 w 5399"/>
                <a:gd name="T57" fmla="*/ 912 h 4911"/>
                <a:gd name="T58" fmla="*/ 2458 w 5399"/>
                <a:gd name="T59" fmla="*/ 1153 h 4911"/>
                <a:gd name="T60" fmla="*/ 2248 w 5399"/>
                <a:gd name="T61" fmla="*/ 1364 h 4911"/>
                <a:gd name="T62" fmla="*/ 2037 w 5399"/>
                <a:gd name="T63" fmla="*/ 1153 h 4911"/>
                <a:gd name="T64" fmla="*/ 2700 w 5399"/>
                <a:gd name="T65" fmla="*/ 491 h 4911"/>
                <a:gd name="T66" fmla="*/ 3362 w 5399"/>
                <a:gd name="T67" fmla="*/ 1153 h 4911"/>
                <a:gd name="T68" fmla="*/ 2984 w 5399"/>
                <a:gd name="T69" fmla="*/ 1799 h 49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399" h="4911">
                  <a:moveTo>
                    <a:pt x="5223" y="0"/>
                  </a:moveTo>
                  <a:lnTo>
                    <a:pt x="177" y="0"/>
                  </a:lnTo>
                  <a:cubicBezTo>
                    <a:pt x="79" y="0"/>
                    <a:pt x="0" y="79"/>
                    <a:pt x="0" y="176"/>
                  </a:cubicBezTo>
                  <a:lnTo>
                    <a:pt x="0" y="3410"/>
                  </a:lnTo>
                  <a:cubicBezTo>
                    <a:pt x="0" y="3507"/>
                    <a:pt x="79" y="3586"/>
                    <a:pt x="177" y="3586"/>
                  </a:cubicBezTo>
                  <a:lnTo>
                    <a:pt x="2879" y="3586"/>
                  </a:lnTo>
                  <a:lnTo>
                    <a:pt x="2879" y="4735"/>
                  </a:lnTo>
                  <a:cubicBezTo>
                    <a:pt x="2879" y="4806"/>
                    <a:pt x="2922" y="4871"/>
                    <a:pt x="2988" y="4898"/>
                  </a:cubicBezTo>
                  <a:cubicBezTo>
                    <a:pt x="3010" y="4907"/>
                    <a:pt x="3033" y="4911"/>
                    <a:pt x="3056" y="4911"/>
                  </a:cubicBezTo>
                  <a:cubicBezTo>
                    <a:pt x="3102" y="4911"/>
                    <a:pt x="3147" y="4893"/>
                    <a:pt x="3181" y="4860"/>
                  </a:cubicBezTo>
                  <a:lnTo>
                    <a:pt x="4463" y="3586"/>
                  </a:lnTo>
                  <a:lnTo>
                    <a:pt x="5223" y="3586"/>
                  </a:lnTo>
                  <a:cubicBezTo>
                    <a:pt x="5320" y="3586"/>
                    <a:pt x="5399" y="3507"/>
                    <a:pt x="5399" y="3410"/>
                  </a:cubicBezTo>
                  <a:lnTo>
                    <a:pt x="5399" y="176"/>
                  </a:lnTo>
                  <a:cubicBezTo>
                    <a:pt x="5399" y="79"/>
                    <a:pt x="5320" y="0"/>
                    <a:pt x="5223" y="0"/>
                  </a:cubicBezTo>
                  <a:close/>
                  <a:moveTo>
                    <a:pt x="2700" y="3090"/>
                  </a:moveTo>
                  <a:cubicBezTo>
                    <a:pt x="2550" y="3090"/>
                    <a:pt x="2428" y="2969"/>
                    <a:pt x="2428" y="2819"/>
                  </a:cubicBezTo>
                  <a:cubicBezTo>
                    <a:pt x="2428" y="2669"/>
                    <a:pt x="2550" y="2547"/>
                    <a:pt x="2700" y="2547"/>
                  </a:cubicBezTo>
                  <a:cubicBezTo>
                    <a:pt x="2849" y="2547"/>
                    <a:pt x="2971" y="2669"/>
                    <a:pt x="2971" y="2819"/>
                  </a:cubicBezTo>
                  <a:cubicBezTo>
                    <a:pt x="2971" y="2969"/>
                    <a:pt x="2849" y="3090"/>
                    <a:pt x="2700" y="3090"/>
                  </a:cubicBezTo>
                  <a:close/>
                  <a:moveTo>
                    <a:pt x="2984" y="1799"/>
                  </a:moveTo>
                  <a:cubicBezTo>
                    <a:pt x="2948" y="1823"/>
                    <a:pt x="2924" y="1841"/>
                    <a:pt x="2910" y="1853"/>
                  </a:cubicBezTo>
                  <a:lnTo>
                    <a:pt x="2910" y="2136"/>
                  </a:lnTo>
                  <a:cubicBezTo>
                    <a:pt x="2910" y="2253"/>
                    <a:pt x="2816" y="2347"/>
                    <a:pt x="2700" y="2347"/>
                  </a:cubicBezTo>
                  <a:cubicBezTo>
                    <a:pt x="2583" y="2347"/>
                    <a:pt x="2489" y="2253"/>
                    <a:pt x="2489" y="2136"/>
                  </a:cubicBezTo>
                  <a:lnTo>
                    <a:pt x="2489" y="1831"/>
                  </a:lnTo>
                  <a:cubicBezTo>
                    <a:pt x="2489" y="1627"/>
                    <a:pt x="2638" y="1525"/>
                    <a:pt x="2746" y="1451"/>
                  </a:cubicBezTo>
                  <a:cubicBezTo>
                    <a:pt x="2863" y="1371"/>
                    <a:pt x="2941" y="1318"/>
                    <a:pt x="2941" y="1153"/>
                  </a:cubicBezTo>
                  <a:cubicBezTo>
                    <a:pt x="2941" y="1020"/>
                    <a:pt x="2833" y="912"/>
                    <a:pt x="2700" y="912"/>
                  </a:cubicBezTo>
                  <a:cubicBezTo>
                    <a:pt x="2567" y="912"/>
                    <a:pt x="2458" y="1020"/>
                    <a:pt x="2458" y="1153"/>
                  </a:cubicBezTo>
                  <a:cubicBezTo>
                    <a:pt x="2458" y="1269"/>
                    <a:pt x="2364" y="1364"/>
                    <a:pt x="2248" y="1364"/>
                  </a:cubicBezTo>
                  <a:cubicBezTo>
                    <a:pt x="2132" y="1364"/>
                    <a:pt x="2037" y="1269"/>
                    <a:pt x="2037" y="1153"/>
                  </a:cubicBezTo>
                  <a:cubicBezTo>
                    <a:pt x="2037" y="788"/>
                    <a:pt x="2334" y="491"/>
                    <a:pt x="2700" y="491"/>
                  </a:cubicBezTo>
                  <a:cubicBezTo>
                    <a:pt x="3065" y="491"/>
                    <a:pt x="3362" y="788"/>
                    <a:pt x="3362" y="1153"/>
                  </a:cubicBezTo>
                  <a:cubicBezTo>
                    <a:pt x="3362" y="1541"/>
                    <a:pt x="3125" y="1702"/>
                    <a:pt x="2984" y="179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2713211" y="5562665"/>
              <a:ext cx="7109639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违建</a:t>
              </a:r>
              <a:r>
                <a:rPr lang="en-US" altLang="zh-CN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“</a:t>
              </a:r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重拳打击</a:t>
              </a:r>
              <a:r>
                <a:rPr lang="en-US" altLang="zh-CN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”</a:t>
              </a:r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之下</a:t>
              </a:r>
              <a:r>
                <a:rPr lang="en-US" altLang="zh-CN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“</a:t>
              </a:r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逆势而上</a:t>
              </a:r>
              <a:r>
                <a:rPr lang="en-US" altLang="zh-CN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”</a:t>
              </a:r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，死灰复燃，原因何在？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121204" y="379933"/>
            <a:ext cx="1506827" cy="636237"/>
            <a:chOff x="120923" y="488507"/>
            <a:chExt cx="1461766" cy="785606"/>
          </a:xfrm>
        </p:grpSpPr>
        <p:sp>
          <p:nvSpPr>
            <p:cNvPr id="12" name="平行四边形 11"/>
            <p:cNvSpPr/>
            <p:nvPr/>
          </p:nvSpPr>
          <p:spPr>
            <a:xfrm flipH="1">
              <a:off x="120923" y="626041"/>
              <a:ext cx="1391245" cy="648072"/>
            </a:xfrm>
            <a:prstGeom prst="parallelogram">
              <a:avLst>
                <a:gd name="adj" fmla="val 41082"/>
              </a:avLst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张海山锐谐体" panose="02000000000000000000" pitchFamily="2" charset="-122"/>
              </a:endParaRPr>
            </a:p>
          </p:txBody>
        </p:sp>
        <p:sp>
          <p:nvSpPr>
            <p:cNvPr id="13" name="平行四边形 12"/>
            <p:cNvSpPr/>
            <p:nvPr/>
          </p:nvSpPr>
          <p:spPr>
            <a:xfrm flipH="1">
              <a:off x="191444" y="488507"/>
              <a:ext cx="1391245" cy="648072"/>
            </a:xfrm>
            <a:prstGeom prst="parallelogram">
              <a:avLst>
                <a:gd name="adj" fmla="val 35721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张海山锐谐体" panose="02000000000000000000" pitchFamily="2" charset="-122"/>
              </a:endParaRPr>
            </a:p>
          </p:txBody>
        </p:sp>
      </p:grpSp>
      <p:sp>
        <p:nvSpPr>
          <p:cNvPr id="14" name="矩形 13"/>
          <p:cNvSpPr/>
          <p:nvPr/>
        </p:nvSpPr>
        <p:spPr>
          <a:xfrm>
            <a:off x="1702923" y="381566"/>
            <a:ext cx="974771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座谈与实地调研：</a:t>
            </a:r>
          </a:p>
        </p:txBody>
      </p:sp>
      <p:sp>
        <p:nvSpPr>
          <p:cNvPr id="17" name="矩形 16"/>
          <p:cNvSpPr/>
          <p:nvPr/>
        </p:nvSpPr>
        <p:spPr>
          <a:xfrm>
            <a:off x="-238710" y="6366683"/>
            <a:ext cx="12672594" cy="201379"/>
          </a:xfrm>
          <a:prstGeom prst="rect">
            <a:avLst/>
          </a:prstGeom>
          <a:solidFill>
            <a:srgbClr val="1574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张海山锐谐体" panose="02000000000000000000" pitchFamily="2" charset="-122"/>
            </a:endParaRPr>
          </a:p>
        </p:txBody>
      </p:sp>
      <p:pic>
        <p:nvPicPr>
          <p:cNvPr id="18" name="Picture 2" descr="2018-01-18大兴区建委会议室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377" y="1267232"/>
            <a:ext cx="5182235" cy="3623945"/>
          </a:xfrm>
          <a:prstGeom prst="roundRect">
            <a:avLst>
              <a:gd name="adj" fmla="val 5488"/>
            </a:avLst>
          </a:prstGeom>
          <a:solidFill>
            <a:srgbClr val="FFFFFF">
              <a:shade val="85000"/>
            </a:srgbClr>
          </a:solidFill>
          <a:ln w="9525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1" name="Picture 3" descr="大兴00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8017" y="1308507"/>
            <a:ext cx="5297805" cy="3582670"/>
          </a:xfrm>
          <a:prstGeom prst="roundRect">
            <a:avLst>
              <a:gd name="adj" fmla="val 5845"/>
            </a:avLst>
          </a:prstGeom>
          <a:solidFill>
            <a:srgbClr val="FFFFFF">
              <a:shade val="85000"/>
            </a:srgbClr>
          </a:solidFill>
          <a:ln w="9525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3" name="文本框 22"/>
          <p:cNvSpPr txBox="1"/>
          <p:nvPr/>
        </p:nvSpPr>
        <p:spPr>
          <a:xfrm>
            <a:off x="765567" y="5006249"/>
            <a:ext cx="5059045" cy="11690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2018</a:t>
            </a:r>
            <a:r>
              <a:rPr lang="zh-CN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18</a:t>
            </a:r>
            <a:r>
              <a:rPr lang="zh-CN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日下午，在指导教师的带领下，案例小组在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D</a:t>
            </a:r>
            <a:r>
              <a:rPr lang="zh-CN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区建委开展违建治理专题座谈。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6398017" y="4996317"/>
            <a:ext cx="5530215" cy="11690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  2018</a:t>
            </a:r>
            <a:r>
              <a:rPr lang="zh-CN" altLang="zh-CN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年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</a:t>
            </a:r>
            <a:r>
              <a:rPr lang="zh-CN" altLang="zh-CN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月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18</a:t>
            </a:r>
            <a:r>
              <a:rPr lang="zh-CN" altLang="zh-CN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日下午，在指导教师的带领下，案例小组在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D</a:t>
            </a:r>
            <a:r>
              <a:rPr lang="zh-CN" altLang="zh-CN" sz="20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区进行违建治理现场访谈和实地调研。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121204" y="379933"/>
            <a:ext cx="1506827" cy="636237"/>
            <a:chOff x="120923" y="488507"/>
            <a:chExt cx="1461766" cy="785606"/>
          </a:xfrm>
        </p:grpSpPr>
        <p:sp>
          <p:nvSpPr>
            <p:cNvPr id="12" name="平行四边形 11"/>
            <p:cNvSpPr/>
            <p:nvPr/>
          </p:nvSpPr>
          <p:spPr>
            <a:xfrm flipH="1">
              <a:off x="120923" y="626041"/>
              <a:ext cx="1391245" cy="648072"/>
            </a:xfrm>
            <a:prstGeom prst="parallelogram">
              <a:avLst>
                <a:gd name="adj" fmla="val 41082"/>
              </a:avLst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张海山锐谐体" panose="02000000000000000000" pitchFamily="2" charset="-122"/>
              </a:endParaRPr>
            </a:p>
          </p:txBody>
        </p:sp>
        <p:sp>
          <p:nvSpPr>
            <p:cNvPr id="13" name="平行四边形 12"/>
            <p:cNvSpPr/>
            <p:nvPr/>
          </p:nvSpPr>
          <p:spPr>
            <a:xfrm flipH="1">
              <a:off x="191444" y="488507"/>
              <a:ext cx="1391245" cy="648072"/>
            </a:xfrm>
            <a:prstGeom prst="parallelogram">
              <a:avLst>
                <a:gd name="adj" fmla="val 35721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张海山锐谐体" panose="02000000000000000000" pitchFamily="2" charset="-122"/>
              </a:endParaRPr>
            </a:p>
          </p:txBody>
        </p:sp>
      </p:grpSp>
      <p:sp>
        <p:nvSpPr>
          <p:cNvPr id="14" name="矩形 13"/>
          <p:cNvSpPr/>
          <p:nvPr/>
        </p:nvSpPr>
        <p:spPr>
          <a:xfrm>
            <a:off x="1702923" y="381566"/>
            <a:ext cx="974771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座谈与实地调研：</a:t>
            </a:r>
          </a:p>
        </p:txBody>
      </p:sp>
      <p:sp>
        <p:nvSpPr>
          <p:cNvPr id="17" name="矩形 16"/>
          <p:cNvSpPr/>
          <p:nvPr/>
        </p:nvSpPr>
        <p:spPr>
          <a:xfrm>
            <a:off x="-238710" y="6366683"/>
            <a:ext cx="12672594" cy="201379"/>
          </a:xfrm>
          <a:prstGeom prst="rect">
            <a:avLst/>
          </a:prstGeom>
          <a:solidFill>
            <a:srgbClr val="1574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张海山锐谐体" panose="02000000000000000000" pitchFamily="2" charset="-122"/>
            </a:endParaRPr>
          </a:p>
        </p:txBody>
      </p:sp>
      <p:sp>
        <p:nvSpPr>
          <p:cNvPr id="16" name="ïṩlíḓe"/>
          <p:cNvSpPr/>
          <p:nvPr/>
        </p:nvSpPr>
        <p:spPr>
          <a:xfrm>
            <a:off x="6217118" y="1309734"/>
            <a:ext cx="1577932" cy="1159027"/>
          </a:xfrm>
          <a:custGeom>
            <a:avLst/>
            <a:gdLst>
              <a:gd name="connsiteX0" fmla="*/ 0 w 1577932"/>
              <a:gd name="connsiteY0" fmla="*/ 0 h 1159027"/>
              <a:gd name="connsiteX1" fmla="*/ 70214 w 1577932"/>
              <a:gd name="connsiteY1" fmla="*/ 3545 h 1159027"/>
              <a:gd name="connsiteX2" fmla="*/ 1557427 w 1577932"/>
              <a:gd name="connsiteY2" fmla="*/ 1103004 h 1159027"/>
              <a:gd name="connsiteX3" fmla="*/ 1577932 w 1577932"/>
              <a:gd name="connsiteY3" fmla="*/ 1159027 h 1159027"/>
              <a:gd name="connsiteX4" fmla="*/ 1573850 w 1577932"/>
              <a:gd name="connsiteY4" fmla="*/ 1156643 h 1159027"/>
              <a:gd name="connsiteX5" fmla="*/ 1522151 w 1577932"/>
              <a:gd name="connsiteY5" fmla="*/ 1142818 h 1159027"/>
              <a:gd name="connsiteX6" fmla="*/ 462794 w 1577932"/>
              <a:gd name="connsiteY6" fmla="*/ 981301 h 1159027"/>
              <a:gd name="connsiteX7" fmla="*/ 0 w 1577932"/>
              <a:gd name="connsiteY7" fmla="*/ 0 h 11590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77932" h="1159027">
                <a:moveTo>
                  <a:pt x="0" y="0"/>
                </a:moveTo>
                <a:lnTo>
                  <a:pt x="70214" y="3545"/>
                </a:lnTo>
                <a:cubicBezTo>
                  <a:pt x="741568" y="71725"/>
                  <a:pt x="1304785" y="505691"/>
                  <a:pt x="1557427" y="1103004"/>
                </a:cubicBezTo>
                <a:lnTo>
                  <a:pt x="1577932" y="1159027"/>
                </a:lnTo>
                <a:lnTo>
                  <a:pt x="1573850" y="1156643"/>
                </a:lnTo>
                <a:cubicBezTo>
                  <a:pt x="1559078" y="1150744"/>
                  <a:pt x="1541845" y="1146135"/>
                  <a:pt x="1522151" y="1142818"/>
                </a:cubicBezTo>
                <a:lnTo>
                  <a:pt x="462794" y="98130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9" name="í$ļïḍé"/>
          <p:cNvSpPr/>
          <p:nvPr/>
        </p:nvSpPr>
        <p:spPr>
          <a:xfrm>
            <a:off x="4408367" y="1309734"/>
            <a:ext cx="1577927" cy="1159021"/>
          </a:xfrm>
          <a:custGeom>
            <a:avLst/>
            <a:gdLst>
              <a:gd name="connsiteX0" fmla="*/ 1577927 w 1577927"/>
              <a:gd name="connsiteY0" fmla="*/ 0 h 1159021"/>
              <a:gd name="connsiteX1" fmla="*/ 1115133 w 1577927"/>
              <a:gd name="connsiteY1" fmla="*/ 981301 h 1159021"/>
              <a:gd name="connsiteX2" fmla="*/ 55775 w 1577927"/>
              <a:gd name="connsiteY2" fmla="*/ 1142818 h 1159021"/>
              <a:gd name="connsiteX3" fmla="*/ 4070 w 1577927"/>
              <a:gd name="connsiteY3" fmla="*/ 1156643 h 1159021"/>
              <a:gd name="connsiteX4" fmla="*/ 0 w 1577927"/>
              <a:gd name="connsiteY4" fmla="*/ 1159021 h 1159021"/>
              <a:gd name="connsiteX5" fmla="*/ 20502 w 1577927"/>
              <a:gd name="connsiteY5" fmla="*/ 1103004 h 1159021"/>
              <a:gd name="connsiteX6" fmla="*/ 1507715 w 1577927"/>
              <a:gd name="connsiteY6" fmla="*/ 3545 h 1159021"/>
              <a:gd name="connsiteX7" fmla="*/ 1577927 w 1577927"/>
              <a:gd name="connsiteY7" fmla="*/ 0 h 1159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77927" h="1159021">
                <a:moveTo>
                  <a:pt x="1577927" y="0"/>
                </a:moveTo>
                <a:lnTo>
                  <a:pt x="1115133" y="981301"/>
                </a:lnTo>
                <a:lnTo>
                  <a:pt x="55775" y="1142818"/>
                </a:lnTo>
                <a:cubicBezTo>
                  <a:pt x="36077" y="1146135"/>
                  <a:pt x="18842" y="1150744"/>
                  <a:pt x="4070" y="1156643"/>
                </a:cubicBezTo>
                <a:lnTo>
                  <a:pt x="0" y="1159021"/>
                </a:lnTo>
                <a:lnTo>
                  <a:pt x="20502" y="1103004"/>
                </a:lnTo>
                <a:cubicBezTo>
                  <a:pt x="273144" y="505691"/>
                  <a:pt x="836362" y="71725"/>
                  <a:pt x="1507715" y="3545"/>
                </a:cubicBezTo>
                <a:lnTo>
                  <a:pt x="157792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20" name="is1îḓe"/>
          <p:cNvSpPr/>
          <p:nvPr/>
        </p:nvSpPr>
        <p:spPr>
          <a:xfrm>
            <a:off x="4286197" y="2606566"/>
            <a:ext cx="880665" cy="1942688"/>
          </a:xfrm>
          <a:custGeom>
            <a:avLst/>
            <a:gdLst>
              <a:gd name="connsiteX0" fmla="*/ 74673 w 880665"/>
              <a:gd name="connsiteY0" fmla="*/ 0 h 1942688"/>
              <a:gd name="connsiteX1" fmla="*/ 112520 w 880665"/>
              <a:gd name="connsiteY1" fmla="*/ 53970 h 1942688"/>
              <a:gd name="connsiteX2" fmla="*/ 880665 w 880665"/>
              <a:gd name="connsiteY2" fmla="*/ 837255 h 1942688"/>
              <a:gd name="connsiteX3" fmla="*/ 699327 w 880665"/>
              <a:gd name="connsiteY3" fmla="*/ 1942688 h 1942688"/>
              <a:gd name="connsiteX4" fmla="*/ 660677 w 880665"/>
              <a:gd name="connsiteY4" fmla="*/ 1913786 h 1942688"/>
              <a:gd name="connsiteX5" fmla="*/ 0 w 880665"/>
              <a:gd name="connsiteY5" fmla="*/ 512850 h 1942688"/>
              <a:gd name="connsiteX6" fmla="*/ 36885 w 880665"/>
              <a:gd name="connsiteY6" fmla="*/ 146962 h 1942688"/>
              <a:gd name="connsiteX7" fmla="*/ 74673 w 880665"/>
              <a:gd name="connsiteY7" fmla="*/ 0 h 1942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80665" h="1942688">
                <a:moveTo>
                  <a:pt x="74673" y="0"/>
                </a:moveTo>
                <a:lnTo>
                  <a:pt x="112520" y="53970"/>
                </a:lnTo>
                <a:lnTo>
                  <a:pt x="880665" y="837255"/>
                </a:lnTo>
                <a:lnTo>
                  <a:pt x="699327" y="1942688"/>
                </a:lnTo>
                <a:lnTo>
                  <a:pt x="660677" y="1913786"/>
                </a:lnTo>
                <a:cubicBezTo>
                  <a:pt x="257185" y="1580795"/>
                  <a:pt x="0" y="1076857"/>
                  <a:pt x="0" y="512850"/>
                </a:cubicBezTo>
                <a:cubicBezTo>
                  <a:pt x="0" y="387515"/>
                  <a:pt x="12701" y="265147"/>
                  <a:pt x="36885" y="146962"/>
                </a:cubicBezTo>
                <a:lnTo>
                  <a:pt x="74673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22" name="iṡļiďê"/>
          <p:cNvSpPr/>
          <p:nvPr/>
        </p:nvSpPr>
        <p:spPr>
          <a:xfrm>
            <a:off x="7036549" y="2606750"/>
            <a:ext cx="880668" cy="1942506"/>
          </a:xfrm>
          <a:custGeom>
            <a:avLst/>
            <a:gdLst>
              <a:gd name="connsiteX0" fmla="*/ 806043 w 880668"/>
              <a:gd name="connsiteY0" fmla="*/ 0 h 1942506"/>
              <a:gd name="connsiteX1" fmla="*/ 843783 w 880668"/>
              <a:gd name="connsiteY1" fmla="*/ 146778 h 1942506"/>
              <a:gd name="connsiteX2" fmla="*/ 880668 w 880668"/>
              <a:gd name="connsiteY2" fmla="*/ 512666 h 1942506"/>
              <a:gd name="connsiteX3" fmla="*/ 219991 w 880668"/>
              <a:gd name="connsiteY3" fmla="*/ 1913602 h 1942506"/>
              <a:gd name="connsiteX4" fmla="*/ 181339 w 880668"/>
              <a:gd name="connsiteY4" fmla="*/ 1942506 h 1942506"/>
              <a:gd name="connsiteX5" fmla="*/ 0 w 880668"/>
              <a:gd name="connsiteY5" fmla="*/ 837071 h 1942506"/>
              <a:gd name="connsiteX6" fmla="*/ 766028 w 880668"/>
              <a:gd name="connsiteY6" fmla="*/ 53786 h 1942506"/>
              <a:gd name="connsiteX7" fmla="*/ 806043 w 880668"/>
              <a:gd name="connsiteY7" fmla="*/ 0 h 1942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80668" h="1942506">
                <a:moveTo>
                  <a:pt x="806043" y="0"/>
                </a:moveTo>
                <a:lnTo>
                  <a:pt x="843783" y="146778"/>
                </a:lnTo>
                <a:cubicBezTo>
                  <a:pt x="867968" y="264963"/>
                  <a:pt x="880668" y="387331"/>
                  <a:pt x="880668" y="512666"/>
                </a:cubicBezTo>
                <a:cubicBezTo>
                  <a:pt x="880668" y="1076673"/>
                  <a:pt x="623483" y="1580611"/>
                  <a:pt x="219991" y="1913602"/>
                </a:cubicBezTo>
                <a:lnTo>
                  <a:pt x="181339" y="1942506"/>
                </a:lnTo>
                <a:lnTo>
                  <a:pt x="0" y="837071"/>
                </a:lnTo>
                <a:lnTo>
                  <a:pt x="766028" y="53786"/>
                </a:lnTo>
                <a:lnTo>
                  <a:pt x="806043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25" name="îṥḻïdé"/>
          <p:cNvSpPr/>
          <p:nvPr/>
        </p:nvSpPr>
        <p:spPr>
          <a:xfrm>
            <a:off x="5165041" y="4156303"/>
            <a:ext cx="1873324" cy="778623"/>
          </a:xfrm>
          <a:custGeom>
            <a:avLst/>
            <a:gdLst>
              <a:gd name="connsiteX0" fmla="*/ 936665 w 1873324"/>
              <a:gd name="connsiteY0" fmla="*/ 0 h 778623"/>
              <a:gd name="connsiteX1" fmla="*/ 1873324 w 1873324"/>
              <a:gd name="connsiteY1" fmla="*/ 516199 h 778623"/>
              <a:gd name="connsiteX2" fmla="*/ 1802046 w 1873324"/>
              <a:gd name="connsiteY2" fmla="*/ 559501 h 778623"/>
              <a:gd name="connsiteX3" fmla="*/ 936666 w 1873324"/>
              <a:gd name="connsiteY3" fmla="*/ 778623 h 778623"/>
              <a:gd name="connsiteX4" fmla="*/ 71286 w 1873324"/>
              <a:gd name="connsiteY4" fmla="*/ 559501 h 778623"/>
              <a:gd name="connsiteX5" fmla="*/ 0 w 1873324"/>
              <a:gd name="connsiteY5" fmla="*/ 516193 h 778623"/>
              <a:gd name="connsiteX6" fmla="*/ 936665 w 1873324"/>
              <a:gd name="connsiteY6" fmla="*/ 0 h 778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73324" h="778623">
                <a:moveTo>
                  <a:pt x="936665" y="0"/>
                </a:moveTo>
                <a:lnTo>
                  <a:pt x="1873324" y="516199"/>
                </a:lnTo>
                <a:lnTo>
                  <a:pt x="1802046" y="559501"/>
                </a:lnTo>
                <a:cubicBezTo>
                  <a:pt x="1544800" y="699245"/>
                  <a:pt x="1250003" y="778623"/>
                  <a:pt x="936666" y="778623"/>
                </a:cubicBezTo>
                <a:cubicBezTo>
                  <a:pt x="623329" y="778623"/>
                  <a:pt x="328532" y="699245"/>
                  <a:pt x="71286" y="559501"/>
                </a:cubicBezTo>
                <a:lnTo>
                  <a:pt x="0" y="516193"/>
                </a:lnTo>
                <a:lnTo>
                  <a:pt x="936665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27" name="iś1íḍè"/>
          <p:cNvSpPr txBox="1"/>
          <p:nvPr/>
        </p:nvSpPr>
        <p:spPr>
          <a:xfrm>
            <a:off x="5097790" y="2632249"/>
            <a:ext cx="1947969" cy="1094396"/>
          </a:xfrm>
          <a:prstGeom prst="rect">
            <a:avLst/>
          </a:prstGeom>
          <a:noFill/>
        </p:spPr>
        <p:txBody>
          <a:bodyPr wrap="none" anchor="b">
            <a:normAutofit/>
          </a:bodyPr>
          <a:lstStyle/>
          <a:p>
            <a:pPr algn="ctr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违建主体</a:t>
            </a:r>
            <a:endParaRPr lang="en-US" altLang="zh-CN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及困境</a:t>
            </a:r>
          </a:p>
        </p:txBody>
      </p:sp>
      <p:sp>
        <p:nvSpPr>
          <p:cNvPr id="28" name="iš1iḍé"/>
          <p:cNvSpPr>
            <a:spLocks noChangeAspect="1"/>
          </p:cNvSpPr>
          <p:nvPr/>
        </p:nvSpPr>
        <p:spPr bwMode="auto">
          <a:xfrm>
            <a:off x="7314186" y="3391486"/>
            <a:ext cx="234614" cy="282996"/>
          </a:xfrm>
          <a:custGeom>
            <a:avLst/>
            <a:gdLst>
              <a:gd name="connsiteX0" fmla="*/ 97409 w 421152"/>
              <a:gd name="connsiteY0" fmla="*/ 433798 h 508000"/>
              <a:gd name="connsiteX1" fmla="*/ 80219 w 421152"/>
              <a:gd name="connsiteY1" fmla="*/ 450922 h 508000"/>
              <a:gd name="connsiteX2" fmla="*/ 97409 w 421152"/>
              <a:gd name="connsiteY2" fmla="*/ 465191 h 508000"/>
              <a:gd name="connsiteX3" fmla="*/ 312283 w 421152"/>
              <a:gd name="connsiteY3" fmla="*/ 465191 h 508000"/>
              <a:gd name="connsiteX4" fmla="*/ 326608 w 421152"/>
              <a:gd name="connsiteY4" fmla="*/ 450922 h 508000"/>
              <a:gd name="connsiteX5" fmla="*/ 312283 w 421152"/>
              <a:gd name="connsiteY5" fmla="*/ 433798 h 508000"/>
              <a:gd name="connsiteX6" fmla="*/ 97409 w 421152"/>
              <a:gd name="connsiteY6" fmla="*/ 433798 h 508000"/>
              <a:gd name="connsiteX7" fmla="*/ 51570 w 421152"/>
              <a:gd name="connsiteY7" fmla="*/ 333910 h 508000"/>
              <a:gd name="connsiteX8" fmla="*/ 25785 w 421152"/>
              <a:gd name="connsiteY8" fmla="*/ 362450 h 508000"/>
              <a:gd name="connsiteX9" fmla="*/ 25785 w 421152"/>
              <a:gd name="connsiteY9" fmla="*/ 419528 h 508000"/>
              <a:gd name="connsiteX10" fmla="*/ 42975 w 421152"/>
              <a:gd name="connsiteY10" fmla="*/ 419528 h 508000"/>
              <a:gd name="connsiteX11" fmla="*/ 42975 w 421152"/>
              <a:gd name="connsiteY11" fmla="*/ 396697 h 508000"/>
              <a:gd name="connsiteX12" fmla="*/ 68760 w 421152"/>
              <a:gd name="connsiteY12" fmla="*/ 371011 h 508000"/>
              <a:gd name="connsiteX13" fmla="*/ 352393 w 421152"/>
              <a:gd name="connsiteY13" fmla="*/ 371011 h 508000"/>
              <a:gd name="connsiteX14" fmla="*/ 375312 w 421152"/>
              <a:gd name="connsiteY14" fmla="*/ 396697 h 508000"/>
              <a:gd name="connsiteX15" fmla="*/ 375312 w 421152"/>
              <a:gd name="connsiteY15" fmla="*/ 419528 h 508000"/>
              <a:gd name="connsiteX16" fmla="*/ 383907 w 421152"/>
              <a:gd name="connsiteY16" fmla="*/ 419528 h 508000"/>
              <a:gd name="connsiteX17" fmla="*/ 395367 w 421152"/>
              <a:gd name="connsiteY17" fmla="*/ 388135 h 508000"/>
              <a:gd name="connsiteX18" fmla="*/ 395367 w 421152"/>
              <a:gd name="connsiteY18" fmla="*/ 362450 h 508000"/>
              <a:gd name="connsiteX19" fmla="*/ 369582 w 421152"/>
              <a:gd name="connsiteY19" fmla="*/ 333910 h 508000"/>
              <a:gd name="connsiteX20" fmla="*/ 51570 w 421152"/>
              <a:gd name="connsiteY20" fmla="*/ 333910 h 508000"/>
              <a:gd name="connsiteX21" fmla="*/ 108332 w 421152"/>
              <a:gd name="connsiteY21" fmla="*/ 133246 h 508000"/>
              <a:gd name="connsiteX22" fmla="*/ 323527 w 421152"/>
              <a:gd name="connsiteY22" fmla="*/ 133246 h 508000"/>
              <a:gd name="connsiteX23" fmla="*/ 337873 w 421152"/>
              <a:gd name="connsiteY23" fmla="*/ 147523 h 508000"/>
              <a:gd name="connsiteX24" fmla="*/ 323527 w 421152"/>
              <a:gd name="connsiteY24" fmla="*/ 161799 h 508000"/>
              <a:gd name="connsiteX25" fmla="*/ 108332 w 421152"/>
              <a:gd name="connsiteY25" fmla="*/ 161799 h 508000"/>
              <a:gd name="connsiteX26" fmla="*/ 93986 w 421152"/>
              <a:gd name="connsiteY26" fmla="*/ 147523 h 508000"/>
              <a:gd name="connsiteX27" fmla="*/ 108332 w 421152"/>
              <a:gd name="connsiteY27" fmla="*/ 133246 h 508000"/>
              <a:gd name="connsiteX28" fmla="*/ 68760 w 421152"/>
              <a:gd name="connsiteY28" fmla="*/ 79910 h 508000"/>
              <a:gd name="connsiteX29" fmla="*/ 40110 w 421152"/>
              <a:gd name="connsiteY29" fmla="*/ 108450 h 508000"/>
              <a:gd name="connsiteX30" fmla="*/ 40110 w 421152"/>
              <a:gd name="connsiteY30" fmla="*/ 205483 h 508000"/>
              <a:gd name="connsiteX31" fmla="*/ 68760 w 421152"/>
              <a:gd name="connsiteY31" fmla="*/ 236877 h 508000"/>
              <a:gd name="connsiteX32" fmla="*/ 346663 w 421152"/>
              <a:gd name="connsiteY32" fmla="*/ 236877 h 508000"/>
              <a:gd name="connsiteX33" fmla="*/ 378177 w 421152"/>
              <a:gd name="connsiteY33" fmla="*/ 205483 h 508000"/>
              <a:gd name="connsiteX34" fmla="*/ 378177 w 421152"/>
              <a:gd name="connsiteY34" fmla="*/ 108450 h 508000"/>
              <a:gd name="connsiteX35" fmla="*/ 346663 w 421152"/>
              <a:gd name="connsiteY35" fmla="*/ 79910 h 508000"/>
              <a:gd name="connsiteX36" fmla="*/ 68760 w 421152"/>
              <a:gd name="connsiteY36" fmla="*/ 79910 h 508000"/>
              <a:gd name="connsiteX37" fmla="*/ 83084 w 421152"/>
              <a:gd name="connsiteY37" fmla="*/ 0 h 508000"/>
              <a:gd name="connsiteX38" fmla="*/ 332338 w 421152"/>
              <a:gd name="connsiteY38" fmla="*/ 0 h 508000"/>
              <a:gd name="connsiteX39" fmla="*/ 386772 w 421152"/>
              <a:gd name="connsiteY39" fmla="*/ 19978 h 508000"/>
              <a:gd name="connsiteX40" fmla="*/ 398232 w 421152"/>
              <a:gd name="connsiteY40" fmla="*/ 28540 h 508000"/>
              <a:gd name="connsiteX41" fmla="*/ 421152 w 421152"/>
              <a:gd name="connsiteY41" fmla="*/ 77056 h 508000"/>
              <a:gd name="connsiteX42" fmla="*/ 421152 w 421152"/>
              <a:gd name="connsiteY42" fmla="*/ 413820 h 508000"/>
              <a:gd name="connsiteX43" fmla="*/ 398232 w 421152"/>
              <a:gd name="connsiteY43" fmla="*/ 442360 h 508000"/>
              <a:gd name="connsiteX44" fmla="*/ 375312 w 421152"/>
              <a:gd name="connsiteY44" fmla="*/ 442360 h 508000"/>
              <a:gd name="connsiteX45" fmla="*/ 375312 w 421152"/>
              <a:gd name="connsiteY45" fmla="*/ 476607 h 508000"/>
              <a:gd name="connsiteX46" fmla="*/ 343798 w 421152"/>
              <a:gd name="connsiteY46" fmla="*/ 508000 h 508000"/>
              <a:gd name="connsiteX47" fmla="*/ 71625 w 421152"/>
              <a:gd name="connsiteY47" fmla="*/ 508000 h 508000"/>
              <a:gd name="connsiteX48" fmla="*/ 42975 w 421152"/>
              <a:gd name="connsiteY48" fmla="*/ 476607 h 508000"/>
              <a:gd name="connsiteX49" fmla="*/ 42975 w 421152"/>
              <a:gd name="connsiteY49" fmla="*/ 442360 h 508000"/>
              <a:gd name="connsiteX50" fmla="*/ 20055 w 421152"/>
              <a:gd name="connsiteY50" fmla="*/ 442360 h 508000"/>
              <a:gd name="connsiteX51" fmla="*/ 0 w 421152"/>
              <a:gd name="connsiteY51" fmla="*/ 413820 h 508000"/>
              <a:gd name="connsiteX52" fmla="*/ 0 w 421152"/>
              <a:gd name="connsiteY52" fmla="*/ 77056 h 508000"/>
              <a:gd name="connsiteX53" fmla="*/ 22920 w 421152"/>
              <a:gd name="connsiteY53" fmla="*/ 25686 h 508000"/>
              <a:gd name="connsiteX54" fmla="*/ 28650 w 421152"/>
              <a:gd name="connsiteY54" fmla="*/ 19978 h 508000"/>
              <a:gd name="connsiteX55" fmla="*/ 83084 w 421152"/>
              <a:gd name="connsiteY55" fmla="*/ 0 h 50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421152" h="508000">
                <a:moveTo>
                  <a:pt x="97409" y="433798"/>
                </a:moveTo>
                <a:cubicBezTo>
                  <a:pt x="88814" y="433798"/>
                  <a:pt x="80219" y="442360"/>
                  <a:pt x="80219" y="450922"/>
                </a:cubicBezTo>
                <a:cubicBezTo>
                  <a:pt x="80219" y="459483"/>
                  <a:pt x="88814" y="465191"/>
                  <a:pt x="97409" y="465191"/>
                </a:cubicBezTo>
                <a:cubicBezTo>
                  <a:pt x="97409" y="465191"/>
                  <a:pt x="97409" y="465191"/>
                  <a:pt x="312283" y="465191"/>
                </a:cubicBezTo>
                <a:cubicBezTo>
                  <a:pt x="320878" y="465191"/>
                  <a:pt x="326608" y="459483"/>
                  <a:pt x="326608" y="450922"/>
                </a:cubicBezTo>
                <a:cubicBezTo>
                  <a:pt x="326608" y="442360"/>
                  <a:pt x="320878" y="433798"/>
                  <a:pt x="312283" y="433798"/>
                </a:cubicBezTo>
                <a:cubicBezTo>
                  <a:pt x="312283" y="433798"/>
                  <a:pt x="312283" y="433798"/>
                  <a:pt x="97409" y="433798"/>
                </a:cubicBezTo>
                <a:close/>
                <a:moveTo>
                  <a:pt x="51570" y="333910"/>
                </a:moveTo>
                <a:cubicBezTo>
                  <a:pt x="37245" y="333910"/>
                  <a:pt x="25785" y="348180"/>
                  <a:pt x="25785" y="362450"/>
                </a:cubicBezTo>
                <a:cubicBezTo>
                  <a:pt x="25785" y="362450"/>
                  <a:pt x="25785" y="362450"/>
                  <a:pt x="25785" y="419528"/>
                </a:cubicBezTo>
                <a:cubicBezTo>
                  <a:pt x="25785" y="419528"/>
                  <a:pt x="25785" y="419528"/>
                  <a:pt x="42975" y="419528"/>
                </a:cubicBezTo>
                <a:cubicBezTo>
                  <a:pt x="42975" y="419528"/>
                  <a:pt x="42975" y="419528"/>
                  <a:pt x="42975" y="396697"/>
                </a:cubicBezTo>
                <a:cubicBezTo>
                  <a:pt x="42975" y="382427"/>
                  <a:pt x="54435" y="371011"/>
                  <a:pt x="68760" y="371011"/>
                </a:cubicBezTo>
                <a:cubicBezTo>
                  <a:pt x="68760" y="371011"/>
                  <a:pt x="68760" y="371011"/>
                  <a:pt x="352393" y="371011"/>
                </a:cubicBezTo>
                <a:cubicBezTo>
                  <a:pt x="363852" y="371011"/>
                  <a:pt x="375312" y="382427"/>
                  <a:pt x="375312" y="396697"/>
                </a:cubicBezTo>
                <a:cubicBezTo>
                  <a:pt x="375312" y="396697"/>
                  <a:pt x="375312" y="396697"/>
                  <a:pt x="375312" y="419528"/>
                </a:cubicBezTo>
                <a:cubicBezTo>
                  <a:pt x="375312" y="419528"/>
                  <a:pt x="375312" y="419528"/>
                  <a:pt x="383907" y="419528"/>
                </a:cubicBezTo>
                <a:cubicBezTo>
                  <a:pt x="389637" y="419528"/>
                  <a:pt x="395367" y="405259"/>
                  <a:pt x="395367" y="388135"/>
                </a:cubicBezTo>
                <a:lnTo>
                  <a:pt x="395367" y="362450"/>
                </a:lnTo>
                <a:cubicBezTo>
                  <a:pt x="395367" y="348180"/>
                  <a:pt x="383907" y="333910"/>
                  <a:pt x="369582" y="333910"/>
                </a:cubicBezTo>
                <a:cubicBezTo>
                  <a:pt x="369582" y="333910"/>
                  <a:pt x="369582" y="333910"/>
                  <a:pt x="51570" y="333910"/>
                </a:cubicBezTo>
                <a:close/>
                <a:moveTo>
                  <a:pt x="108332" y="133246"/>
                </a:moveTo>
                <a:cubicBezTo>
                  <a:pt x="108332" y="133246"/>
                  <a:pt x="108332" y="133246"/>
                  <a:pt x="323527" y="133246"/>
                </a:cubicBezTo>
                <a:cubicBezTo>
                  <a:pt x="332135" y="133246"/>
                  <a:pt x="337873" y="138957"/>
                  <a:pt x="337873" y="147523"/>
                </a:cubicBezTo>
                <a:cubicBezTo>
                  <a:pt x="337873" y="156089"/>
                  <a:pt x="332135" y="161799"/>
                  <a:pt x="323527" y="161799"/>
                </a:cubicBezTo>
                <a:cubicBezTo>
                  <a:pt x="323527" y="161799"/>
                  <a:pt x="323527" y="161799"/>
                  <a:pt x="108332" y="161799"/>
                </a:cubicBezTo>
                <a:cubicBezTo>
                  <a:pt x="99725" y="161799"/>
                  <a:pt x="93986" y="156089"/>
                  <a:pt x="93986" y="147523"/>
                </a:cubicBezTo>
                <a:cubicBezTo>
                  <a:pt x="93986" y="138957"/>
                  <a:pt x="99725" y="133246"/>
                  <a:pt x="108332" y="133246"/>
                </a:cubicBezTo>
                <a:close/>
                <a:moveTo>
                  <a:pt x="68760" y="79910"/>
                </a:moveTo>
                <a:cubicBezTo>
                  <a:pt x="51570" y="79910"/>
                  <a:pt x="40110" y="91326"/>
                  <a:pt x="40110" y="108450"/>
                </a:cubicBezTo>
                <a:lnTo>
                  <a:pt x="40110" y="205483"/>
                </a:lnTo>
                <a:cubicBezTo>
                  <a:pt x="40110" y="222607"/>
                  <a:pt x="51570" y="236877"/>
                  <a:pt x="68760" y="236877"/>
                </a:cubicBezTo>
                <a:cubicBezTo>
                  <a:pt x="68760" y="236877"/>
                  <a:pt x="68760" y="236877"/>
                  <a:pt x="346663" y="236877"/>
                </a:cubicBezTo>
                <a:cubicBezTo>
                  <a:pt x="363852" y="236877"/>
                  <a:pt x="378177" y="222607"/>
                  <a:pt x="378177" y="205483"/>
                </a:cubicBezTo>
                <a:cubicBezTo>
                  <a:pt x="378177" y="205483"/>
                  <a:pt x="378177" y="205483"/>
                  <a:pt x="378177" y="108450"/>
                </a:cubicBezTo>
                <a:cubicBezTo>
                  <a:pt x="378177" y="91326"/>
                  <a:pt x="363852" y="79910"/>
                  <a:pt x="346663" y="79910"/>
                </a:cubicBezTo>
                <a:cubicBezTo>
                  <a:pt x="346663" y="79910"/>
                  <a:pt x="346663" y="79910"/>
                  <a:pt x="68760" y="79910"/>
                </a:cubicBezTo>
                <a:close/>
                <a:moveTo>
                  <a:pt x="83084" y="0"/>
                </a:moveTo>
                <a:cubicBezTo>
                  <a:pt x="83084" y="0"/>
                  <a:pt x="83084" y="0"/>
                  <a:pt x="332338" y="0"/>
                </a:cubicBezTo>
                <a:cubicBezTo>
                  <a:pt x="349528" y="0"/>
                  <a:pt x="375312" y="8562"/>
                  <a:pt x="386772" y="19978"/>
                </a:cubicBezTo>
                <a:cubicBezTo>
                  <a:pt x="386772" y="19978"/>
                  <a:pt x="386772" y="19978"/>
                  <a:pt x="398232" y="28540"/>
                </a:cubicBezTo>
                <a:cubicBezTo>
                  <a:pt x="409692" y="39955"/>
                  <a:pt x="421152" y="59933"/>
                  <a:pt x="421152" y="77056"/>
                </a:cubicBezTo>
                <a:cubicBezTo>
                  <a:pt x="421152" y="77056"/>
                  <a:pt x="421152" y="77056"/>
                  <a:pt x="421152" y="413820"/>
                </a:cubicBezTo>
                <a:cubicBezTo>
                  <a:pt x="421152" y="428090"/>
                  <a:pt x="409692" y="442360"/>
                  <a:pt x="398232" y="442360"/>
                </a:cubicBezTo>
                <a:cubicBezTo>
                  <a:pt x="398232" y="442360"/>
                  <a:pt x="398232" y="442360"/>
                  <a:pt x="375312" y="442360"/>
                </a:cubicBezTo>
                <a:cubicBezTo>
                  <a:pt x="375312" y="442360"/>
                  <a:pt x="375312" y="442360"/>
                  <a:pt x="375312" y="476607"/>
                </a:cubicBezTo>
                <a:cubicBezTo>
                  <a:pt x="375312" y="493731"/>
                  <a:pt x="360987" y="508000"/>
                  <a:pt x="343798" y="508000"/>
                </a:cubicBezTo>
                <a:cubicBezTo>
                  <a:pt x="343798" y="508000"/>
                  <a:pt x="343798" y="508000"/>
                  <a:pt x="71625" y="508000"/>
                </a:cubicBezTo>
                <a:cubicBezTo>
                  <a:pt x="54435" y="508000"/>
                  <a:pt x="42975" y="493731"/>
                  <a:pt x="42975" y="476607"/>
                </a:cubicBezTo>
                <a:cubicBezTo>
                  <a:pt x="42975" y="476607"/>
                  <a:pt x="42975" y="476607"/>
                  <a:pt x="42975" y="442360"/>
                </a:cubicBezTo>
                <a:cubicBezTo>
                  <a:pt x="42975" y="442360"/>
                  <a:pt x="42975" y="442360"/>
                  <a:pt x="20055" y="442360"/>
                </a:cubicBezTo>
                <a:cubicBezTo>
                  <a:pt x="8595" y="442360"/>
                  <a:pt x="0" y="428090"/>
                  <a:pt x="0" y="413820"/>
                </a:cubicBezTo>
                <a:cubicBezTo>
                  <a:pt x="0" y="413820"/>
                  <a:pt x="0" y="413820"/>
                  <a:pt x="0" y="77056"/>
                </a:cubicBezTo>
                <a:cubicBezTo>
                  <a:pt x="0" y="59933"/>
                  <a:pt x="11460" y="37101"/>
                  <a:pt x="22920" y="25686"/>
                </a:cubicBezTo>
                <a:cubicBezTo>
                  <a:pt x="22920" y="25686"/>
                  <a:pt x="22920" y="25686"/>
                  <a:pt x="28650" y="19978"/>
                </a:cubicBezTo>
                <a:cubicBezTo>
                  <a:pt x="42975" y="8562"/>
                  <a:pt x="65895" y="0"/>
                  <a:pt x="8308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9" name="ïsľîdè"/>
          <p:cNvSpPr>
            <a:spLocks noChangeAspect="1"/>
          </p:cNvSpPr>
          <p:nvPr/>
        </p:nvSpPr>
        <p:spPr bwMode="auto">
          <a:xfrm>
            <a:off x="6753553" y="1819420"/>
            <a:ext cx="282996" cy="282212"/>
          </a:xfrm>
          <a:custGeom>
            <a:avLst/>
            <a:gdLst>
              <a:gd name="connsiteX0" fmla="*/ 84666 w 508000"/>
              <a:gd name="connsiteY0" fmla="*/ 303955 h 506592"/>
              <a:gd name="connsiteX1" fmla="*/ 233680 w 508000"/>
              <a:gd name="connsiteY1" fmla="*/ 428915 h 506592"/>
              <a:gd name="connsiteX2" fmla="*/ 233680 w 508000"/>
              <a:gd name="connsiteY2" fmla="*/ 408651 h 506592"/>
              <a:gd name="connsiteX3" fmla="*/ 254000 w 508000"/>
              <a:gd name="connsiteY3" fmla="*/ 391765 h 506592"/>
              <a:gd name="connsiteX4" fmla="*/ 274320 w 508000"/>
              <a:gd name="connsiteY4" fmla="*/ 408651 h 506592"/>
              <a:gd name="connsiteX5" fmla="*/ 274320 w 508000"/>
              <a:gd name="connsiteY5" fmla="*/ 428915 h 506592"/>
              <a:gd name="connsiteX6" fmla="*/ 423334 w 508000"/>
              <a:gd name="connsiteY6" fmla="*/ 303955 h 506592"/>
              <a:gd name="connsiteX7" fmla="*/ 254000 w 508000"/>
              <a:gd name="connsiteY7" fmla="*/ 371501 h 506592"/>
              <a:gd name="connsiteX8" fmla="*/ 84666 w 508000"/>
              <a:gd name="connsiteY8" fmla="*/ 303955 h 506592"/>
              <a:gd name="connsiteX9" fmla="*/ 362374 w 508000"/>
              <a:gd name="connsiteY9" fmla="*/ 209392 h 506592"/>
              <a:gd name="connsiteX10" fmla="*/ 372534 w 508000"/>
              <a:gd name="connsiteY10" fmla="*/ 253296 h 506592"/>
              <a:gd name="connsiteX11" fmla="*/ 362374 w 508000"/>
              <a:gd name="connsiteY11" fmla="*/ 297201 h 506592"/>
              <a:gd name="connsiteX12" fmla="*/ 423334 w 508000"/>
              <a:gd name="connsiteY12" fmla="*/ 253296 h 506592"/>
              <a:gd name="connsiteX13" fmla="*/ 362374 w 508000"/>
              <a:gd name="connsiteY13" fmla="*/ 209392 h 506592"/>
              <a:gd name="connsiteX14" fmla="*/ 145626 w 508000"/>
              <a:gd name="connsiteY14" fmla="*/ 209392 h 506592"/>
              <a:gd name="connsiteX15" fmla="*/ 88053 w 508000"/>
              <a:gd name="connsiteY15" fmla="*/ 253296 h 506592"/>
              <a:gd name="connsiteX16" fmla="*/ 145626 w 508000"/>
              <a:gd name="connsiteY16" fmla="*/ 297201 h 506592"/>
              <a:gd name="connsiteX17" fmla="*/ 138853 w 508000"/>
              <a:gd name="connsiteY17" fmla="*/ 253296 h 506592"/>
              <a:gd name="connsiteX18" fmla="*/ 145626 w 508000"/>
              <a:gd name="connsiteY18" fmla="*/ 209392 h 506592"/>
              <a:gd name="connsiteX19" fmla="*/ 254413 w 508000"/>
              <a:gd name="connsiteY19" fmla="*/ 205451 h 506592"/>
              <a:gd name="connsiteX20" fmla="*/ 305363 w 508000"/>
              <a:gd name="connsiteY20" fmla="*/ 253005 h 506592"/>
              <a:gd name="connsiteX21" fmla="*/ 254413 w 508000"/>
              <a:gd name="connsiteY21" fmla="*/ 303955 h 506592"/>
              <a:gd name="connsiteX22" fmla="*/ 206859 w 508000"/>
              <a:gd name="connsiteY22" fmla="*/ 253005 h 506592"/>
              <a:gd name="connsiteX23" fmla="*/ 254413 w 508000"/>
              <a:gd name="connsiteY23" fmla="*/ 205451 h 506592"/>
              <a:gd name="connsiteX24" fmla="*/ 254000 w 508000"/>
              <a:gd name="connsiteY24" fmla="*/ 175618 h 506592"/>
              <a:gd name="connsiteX25" fmla="*/ 176106 w 508000"/>
              <a:gd name="connsiteY25" fmla="*/ 253296 h 506592"/>
              <a:gd name="connsiteX26" fmla="*/ 254000 w 508000"/>
              <a:gd name="connsiteY26" fmla="*/ 330974 h 506592"/>
              <a:gd name="connsiteX27" fmla="*/ 331894 w 508000"/>
              <a:gd name="connsiteY27" fmla="*/ 253296 h 506592"/>
              <a:gd name="connsiteX28" fmla="*/ 254000 w 508000"/>
              <a:gd name="connsiteY28" fmla="*/ 175618 h 506592"/>
              <a:gd name="connsiteX29" fmla="*/ 233680 w 508000"/>
              <a:gd name="connsiteY29" fmla="*/ 77677 h 506592"/>
              <a:gd name="connsiteX30" fmla="*/ 84666 w 508000"/>
              <a:gd name="connsiteY30" fmla="*/ 202637 h 506592"/>
              <a:gd name="connsiteX31" fmla="*/ 254000 w 508000"/>
              <a:gd name="connsiteY31" fmla="*/ 138468 h 506592"/>
              <a:gd name="connsiteX32" fmla="*/ 423334 w 508000"/>
              <a:gd name="connsiteY32" fmla="*/ 202637 h 506592"/>
              <a:gd name="connsiteX33" fmla="*/ 274320 w 508000"/>
              <a:gd name="connsiteY33" fmla="*/ 77677 h 506592"/>
              <a:gd name="connsiteX34" fmla="*/ 274320 w 508000"/>
              <a:gd name="connsiteY34" fmla="*/ 97941 h 506592"/>
              <a:gd name="connsiteX35" fmla="*/ 254000 w 508000"/>
              <a:gd name="connsiteY35" fmla="*/ 118205 h 506592"/>
              <a:gd name="connsiteX36" fmla="*/ 233680 w 508000"/>
              <a:gd name="connsiteY36" fmla="*/ 97941 h 506592"/>
              <a:gd name="connsiteX37" fmla="*/ 233680 w 508000"/>
              <a:gd name="connsiteY37" fmla="*/ 77677 h 506592"/>
              <a:gd name="connsiteX38" fmla="*/ 254000 w 508000"/>
              <a:gd name="connsiteY38" fmla="*/ 0 h 506592"/>
              <a:gd name="connsiteX39" fmla="*/ 274320 w 508000"/>
              <a:gd name="connsiteY39" fmla="*/ 20264 h 506592"/>
              <a:gd name="connsiteX40" fmla="*/ 274320 w 508000"/>
              <a:gd name="connsiteY40" fmla="*/ 40527 h 506592"/>
              <a:gd name="connsiteX41" fmla="*/ 470747 w 508000"/>
              <a:gd name="connsiteY41" fmla="*/ 233033 h 506592"/>
              <a:gd name="connsiteX42" fmla="*/ 491067 w 508000"/>
              <a:gd name="connsiteY42" fmla="*/ 233033 h 506592"/>
              <a:gd name="connsiteX43" fmla="*/ 508000 w 508000"/>
              <a:gd name="connsiteY43" fmla="*/ 253296 h 506592"/>
              <a:gd name="connsiteX44" fmla="*/ 491067 w 508000"/>
              <a:gd name="connsiteY44" fmla="*/ 273560 h 506592"/>
              <a:gd name="connsiteX45" fmla="*/ 470747 w 508000"/>
              <a:gd name="connsiteY45" fmla="*/ 273560 h 506592"/>
              <a:gd name="connsiteX46" fmla="*/ 274320 w 508000"/>
              <a:gd name="connsiteY46" fmla="*/ 469442 h 506592"/>
              <a:gd name="connsiteX47" fmla="*/ 274320 w 508000"/>
              <a:gd name="connsiteY47" fmla="*/ 489706 h 506592"/>
              <a:gd name="connsiteX48" fmla="*/ 254000 w 508000"/>
              <a:gd name="connsiteY48" fmla="*/ 506592 h 506592"/>
              <a:gd name="connsiteX49" fmla="*/ 233680 w 508000"/>
              <a:gd name="connsiteY49" fmla="*/ 489706 h 506592"/>
              <a:gd name="connsiteX50" fmla="*/ 233680 w 508000"/>
              <a:gd name="connsiteY50" fmla="*/ 469442 h 506592"/>
              <a:gd name="connsiteX51" fmla="*/ 40640 w 508000"/>
              <a:gd name="connsiteY51" fmla="*/ 273560 h 506592"/>
              <a:gd name="connsiteX52" fmla="*/ 20320 w 508000"/>
              <a:gd name="connsiteY52" fmla="*/ 273560 h 506592"/>
              <a:gd name="connsiteX53" fmla="*/ 0 w 508000"/>
              <a:gd name="connsiteY53" fmla="*/ 253296 h 506592"/>
              <a:gd name="connsiteX54" fmla="*/ 20320 w 508000"/>
              <a:gd name="connsiteY54" fmla="*/ 233033 h 506592"/>
              <a:gd name="connsiteX55" fmla="*/ 40640 w 508000"/>
              <a:gd name="connsiteY55" fmla="*/ 233033 h 506592"/>
              <a:gd name="connsiteX56" fmla="*/ 233680 w 508000"/>
              <a:gd name="connsiteY56" fmla="*/ 40527 h 506592"/>
              <a:gd name="connsiteX57" fmla="*/ 233680 w 508000"/>
              <a:gd name="connsiteY57" fmla="*/ 20264 h 506592"/>
              <a:gd name="connsiteX58" fmla="*/ 254000 w 508000"/>
              <a:gd name="connsiteY58" fmla="*/ 0 h 506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508000" h="506592">
                <a:moveTo>
                  <a:pt x="84666" y="303955"/>
                </a:moveTo>
                <a:cubicBezTo>
                  <a:pt x="104986" y="371501"/>
                  <a:pt x="165946" y="422160"/>
                  <a:pt x="233680" y="428915"/>
                </a:cubicBezTo>
                <a:cubicBezTo>
                  <a:pt x="233680" y="428915"/>
                  <a:pt x="233680" y="428915"/>
                  <a:pt x="233680" y="408651"/>
                </a:cubicBezTo>
                <a:cubicBezTo>
                  <a:pt x="233680" y="398519"/>
                  <a:pt x="243840" y="391765"/>
                  <a:pt x="254000" y="391765"/>
                </a:cubicBezTo>
                <a:cubicBezTo>
                  <a:pt x="264160" y="391765"/>
                  <a:pt x="274320" y="398519"/>
                  <a:pt x="274320" y="408651"/>
                </a:cubicBezTo>
                <a:cubicBezTo>
                  <a:pt x="274320" y="408651"/>
                  <a:pt x="274320" y="408651"/>
                  <a:pt x="274320" y="428915"/>
                </a:cubicBezTo>
                <a:cubicBezTo>
                  <a:pt x="345440" y="422160"/>
                  <a:pt x="403014" y="371501"/>
                  <a:pt x="423334" y="303955"/>
                </a:cubicBezTo>
                <a:cubicBezTo>
                  <a:pt x="386080" y="334351"/>
                  <a:pt x="325120" y="371501"/>
                  <a:pt x="254000" y="371501"/>
                </a:cubicBezTo>
                <a:cubicBezTo>
                  <a:pt x="186266" y="371501"/>
                  <a:pt x="125306" y="334351"/>
                  <a:pt x="84666" y="303955"/>
                </a:cubicBezTo>
                <a:close/>
                <a:moveTo>
                  <a:pt x="362374" y="209392"/>
                </a:moveTo>
                <a:cubicBezTo>
                  <a:pt x="369147" y="222901"/>
                  <a:pt x="372534" y="239787"/>
                  <a:pt x="372534" y="253296"/>
                </a:cubicBezTo>
                <a:cubicBezTo>
                  <a:pt x="372534" y="270183"/>
                  <a:pt x="369147" y="283692"/>
                  <a:pt x="362374" y="297201"/>
                </a:cubicBezTo>
                <a:cubicBezTo>
                  <a:pt x="389467" y="283692"/>
                  <a:pt x="409787" y="266805"/>
                  <a:pt x="423334" y="253296"/>
                </a:cubicBezTo>
                <a:cubicBezTo>
                  <a:pt x="409787" y="243164"/>
                  <a:pt x="389467" y="226278"/>
                  <a:pt x="362374" y="209392"/>
                </a:cubicBezTo>
                <a:close/>
                <a:moveTo>
                  <a:pt x="145626" y="209392"/>
                </a:moveTo>
                <a:cubicBezTo>
                  <a:pt x="118533" y="226278"/>
                  <a:pt x="98213" y="243164"/>
                  <a:pt x="88053" y="253296"/>
                </a:cubicBezTo>
                <a:cubicBezTo>
                  <a:pt x="98213" y="266805"/>
                  <a:pt x="118533" y="283692"/>
                  <a:pt x="145626" y="297201"/>
                </a:cubicBezTo>
                <a:cubicBezTo>
                  <a:pt x="138853" y="283692"/>
                  <a:pt x="138853" y="270183"/>
                  <a:pt x="138853" y="253296"/>
                </a:cubicBezTo>
                <a:cubicBezTo>
                  <a:pt x="138853" y="239787"/>
                  <a:pt x="138853" y="222901"/>
                  <a:pt x="145626" y="209392"/>
                </a:cubicBezTo>
                <a:close/>
                <a:moveTo>
                  <a:pt x="254413" y="205451"/>
                </a:moveTo>
                <a:cubicBezTo>
                  <a:pt x="281586" y="205451"/>
                  <a:pt x="305363" y="225831"/>
                  <a:pt x="305363" y="253005"/>
                </a:cubicBezTo>
                <a:cubicBezTo>
                  <a:pt x="305363" y="280178"/>
                  <a:pt x="281586" y="303955"/>
                  <a:pt x="254413" y="303955"/>
                </a:cubicBezTo>
                <a:cubicBezTo>
                  <a:pt x="227239" y="303955"/>
                  <a:pt x="206859" y="280178"/>
                  <a:pt x="206859" y="253005"/>
                </a:cubicBezTo>
                <a:cubicBezTo>
                  <a:pt x="206859" y="225831"/>
                  <a:pt x="227239" y="205451"/>
                  <a:pt x="254413" y="205451"/>
                </a:cubicBezTo>
                <a:close/>
                <a:moveTo>
                  <a:pt x="254000" y="175618"/>
                </a:moveTo>
                <a:cubicBezTo>
                  <a:pt x="209974" y="175618"/>
                  <a:pt x="176106" y="209392"/>
                  <a:pt x="176106" y="253296"/>
                </a:cubicBezTo>
                <a:cubicBezTo>
                  <a:pt x="176106" y="297201"/>
                  <a:pt x="209974" y="330974"/>
                  <a:pt x="254000" y="330974"/>
                </a:cubicBezTo>
                <a:cubicBezTo>
                  <a:pt x="298027" y="330974"/>
                  <a:pt x="331894" y="297201"/>
                  <a:pt x="331894" y="253296"/>
                </a:cubicBezTo>
                <a:cubicBezTo>
                  <a:pt x="331894" y="209392"/>
                  <a:pt x="298027" y="175618"/>
                  <a:pt x="254000" y="175618"/>
                </a:cubicBezTo>
                <a:close/>
                <a:moveTo>
                  <a:pt x="233680" y="77677"/>
                </a:moveTo>
                <a:cubicBezTo>
                  <a:pt x="165946" y="87809"/>
                  <a:pt x="104986" y="138468"/>
                  <a:pt x="84666" y="202637"/>
                </a:cubicBezTo>
                <a:cubicBezTo>
                  <a:pt x="125306" y="172241"/>
                  <a:pt x="186266" y="138468"/>
                  <a:pt x="254000" y="138468"/>
                </a:cubicBezTo>
                <a:cubicBezTo>
                  <a:pt x="325120" y="138468"/>
                  <a:pt x="386080" y="172241"/>
                  <a:pt x="423334" y="202637"/>
                </a:cubicBezTo>
                <a:cubicBezTo>
                  <a:pt x="403014" y="138468"/>
                  <a:pt x="345440" y="87809"/>
                  <a:pt x="274320" y="77677"/>
                </a:cubicBezTo>
                <a:cubicBezTo>
                  <a:pt x="274320" y="77677"/>
                  <a:pt x="274320" y="77677"/>
                  <a:pt x="274320" y="97941"/>
                </a:cubicBezTo>
                <a:cubicBezTo>
                  <a:pt x="274320" y="108073"/>
                  <a:pt x="264160" y="118205"/>
                  <a:pt x="254000" y="118205"/>
                </a:cubicBezTo>
                <a:cubicBezTo>
                  <a:pt x="243840" y="118205"/>
                  <a:pt x="233680" y="108073"/>
                  <a:pt x="233680" y="97941"/>
                </a:cubicBezTo>
                <a:cubicBezTo>
                  <a:pt x="233680" y="97941"/>
                  <a:pt x="233680" y="97941"/>
                  <a:pt x="233680" y="77677"/>
                </a:cubicBezTo>
                <a:close/>
                <a:moveTo>
                  <a:pt x="254000" y="0"/>
                </a:moveTo>
                <a:cubicBezTo>
                  <a:pt x="264160" y="0"/>
                  <a:pt x="274320" y="10132"/>
                  <a:pt x="274320" y="20264"/>
                </a:cubicBezTo>
                <a:cubicBezTo>
                  <a:pt x="274320" y="20264"/>
                  <a:pt x="274320" y="20264"/>
                  <a:pt x="274320" y="40527"/>
                </a:cubicBezTo>
                <a:cubicBezTo>
                  <a:pt x="375920" y="50659"/>
                  <a:pt x="460587" y="131714"/>
                  <a:pt x="470747" y="233033"/>
                </a:cubicBezTo>
                <a:cubicBezTo>
                  <a:pt x="470747" y="233033"/>
                  <a:pt x="470747" y="233033"/>
                  <a:pt x="491067" y="233033"/>
                </a:cubicBezTo>
                <a:cubicBezTo>
                  <a:pt x="501227" y="233033"/>
                  <a:pt x="508000" y="243164"/>
                  <a:pt x="508000" y="253296"/>
                </a:cubicBezTo>
                <a:cubicBezTo>
                  <a:pt x="508000" y="263428"/>
                  <a:pt x="501227" y="273560"/>
                  <a:pt x="491067" y="273560"/>
                </a:cubicBezTo>
                <a:cubicBezTo>
                  <a:pt x="491067" y="273560"/>
                  <a:pt x="491067" y="273560"/>
                  <a:pt x="470747" y="273560"/>
                </a:cubicBezTo>
                <a:cubicBezTo>
                  <a:pt x="460587" y="374878"/>
                  <a:pt x="375920" y="459310"/>
                  <a:pt x="274320" y="469442"/>
                </a:cubicBezTo>
                <a:cubicBezTo>
                  <a:pt x="274320" y="469442"/>
                  <a:pt x="274320" y="469442"/>
                  <a:pt x="274320" y="489706"/>
                </a:cubicBezTo>
                <a:cubicBezTo>
                  <a:pt x="274320" y="499838"/>
                  <a:pt x="264160" y="506592"/>
                  <a:pt x="254000" y="506592"/>
                </a:cubicBezTo>
                <a:cubicBezTo>
                  <a:pt x="243840" y="506592"/>
                  <a:pt x="233680" y="499838"/>
                  <a:pt x="233680" y="489706"/>
                </a:cubicBezTo>
                <a:cubicBezTo>
                  <a:pt x="233680" y="489706"/>
                  <a:pt x="233680" y="489706"/>
                  <a:pt x="233680" y="469442"/>
                </a:cubicBezTo>
                <a:cubicBezTo>
                  <a:pt x="132080" y="459310"/>
                  <a:pt x="50800" y="374878"/>
                  <a:pt x="40640" y="273560"/>
                </a:cubicBezTo>
                <a:cubicBezTo>
                  <a:pt x="40640" y="273560"/>
                  <a:pt x="40640" y="273560"/>
                  <a:pt x="20320" y="273560"/>
                </a:cubicBezTo>
                <a:cubicBezTo>
                  <a:pt x="10160" y="273560"/>
                  <a:pt x="0" y="263428"/>
                  <a:pt x="0" y="253296"/>
                </a:cubicBezTo>
                <a:cubicBezTo>
                  <a:pt x="0" y="243164"/>
                  <a:pt x="10160" y="233033"/>
                  <a:pt x="20320" y="233033"/>
                </a:cubicBezTo>
                <a:cubicBezTo>
                  <a:pt x="20320" y="233033"/>
                  <a:pt x="20320" y="233033"/>
                  <a:pt x="40640" y="233033"/>
                </a:cubicBezTo>
                <a:cubicBezTo>
                  <a:pt x="50800" y="131714"/>
                  <a:pt x="132080" y="50659"/>
                  <a:pt x="233680" y="40527"/>
                </a:cubicBezTo>
                <a:cubicBezTo>
                  <a:pt x="233680" y="40527"/>
                  <a:pt x="233680" y="40527"/>
                  <a:pt x="233680" y="20264"/>
                </a:cubicBezTo>
                <a:cubicBezTo>
                  <a:pt x="233680" y="10132"/>
                  <a:pt x="243840" y="0"/>
                  <a:pt x="254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30" name="ïšľíḓè"/>
          <p:cNvSpPr>
            <a:spLocks noChangeAspect="1"/>
          </p:cNvSpPr>
          <p:nvPr/>
        </p:nvSpPr>
        <p:spPr bwMode="auto">
          <a:xfrm>
            <a:off x="5999606" y="4404117"/>
            <a:ext cx="228678" cy="282994"/>
          </a:xfrm>
          <a:custGeom>
            <a:avLst/>
            <a:gdLst>
              <a:gd name="connsiteX0" fmla="*/ 206056 w 410498"/>
              <a:gd name="connsiteY0" fmla="*/ 251527 h 508000"/>
              <a:gd name="connsiteX1" fmla="*/ 216200 w 410498"/>
              <a:gd name="connsiteY1" fmla="*/ 253219 h 508000"/>
              <a:gd name="connsiteX2" fmla="*/ 211128 w 410498"/>
              <a:gd name="connsiteY2" fmla="*/ 283675 h 508000"/>
              <a:gd name="connsiteX3" fmla="*/ 184078 w 410498"/>
              <a:gd name="connsiteY3" fmla="*/ 315822 h 508000"/>
              <a:gd name="connsiteX4" fmla="*/ 168862 w 410498"/>
              <a:gd name="connsiteY4" fmla="*/ 297210 h 508000"/>
              <a:gd name="connsiteX5" fmla="*/ 206056 w 410498"/>
              <a:gd name="connsiteY5" fmla="*/ 251527 h 508000"/>
              <a:gd name="connsiteX6" fmla="*/ 206094 w 410498"/>
              <a:gd name="connsiteY6" fmla="*/ 175521 h 508000"/>
              <a:gd name="connsiteX7" fmla="*/ 87843 w 410498"/>
              <a:gd name="connsiteY7" fmla="*/ 295349 h 508000"/>
              <a:gd name="connsiteX8" fmla="*/ 185822 w 410498"/>
              <a:gd name="connsiteY8" fmla="*/ 394924 h 508000"/>
              <a:gd name="connsiteX9" fmla="*/ 244947 w 410498"/>
              <a:gd name="connsiteY9" fmla="*/ 383110 h 508000"/>
              <a:gd name="connsiteX10" fmla="*/ 238190 w 410498"/>
              <a:gd name="connsiteY10" fmla="*/ 364545 h 508000"/>
              <a:gd name="connsiteX11" fmla="*/ 192579 w 410498"/>
              <a:gd name="connsiteY11" fmla="*/ 374671 h 508000"/>
              <a:gd name="connsiteX12" fmla="*/ 111493 w 410498"/>
              <a:gd name="connsiteY12" fmla="*/ 291974 h 508000"/>
              <a:gd name="connsiteX13" fmla="*/ 202715 w 410498"/>
              <a:gd name="connsiteY13" fmla="*/ 194086 h 508000"/>
              <a:gd name="connsiteX14" fmla="*/ 278733 w 410498"/>
              <a:gd name="connsiteY14" fmla="*/ 266658 h 508000"/>
              <a:gd name="connsiteX15" fmla="*/ 246637 w 410498"/>
              <a:gd name="connsiteY15" fmla="*/ 320665 h 508000"/>
              <a:gd name="connsiteX16" fmla="*/ 239879 w 410498"/>
              <a:gd name="connsiteY16" fmla="*/ 293661 h 508000"/>
              <a:gd name="connsiteX17" fmla="*/ 248326 w 410498"/>
              <a:gd name="connsiteY17" fmla="*/ 234591 h 508000"/>
              <a:gd name="connsiteX18" fmla="*/ 211162 w 410498"/>
              <a:gd name="connsiteY18" fmla="*/ 226153 h 508000"/>
              <a:gd name="connsiteX19" fmla="*/ 136833 w 410498"/>
              <a:gd name="connsiteY19" fmla="*/ 300412 h 508000"/>
              <a:gd name="connsiteX20" fmla="*/ 172308 w 410498"/>
              <a:gd name="connsiteY20" fmla="*/ 340917 h 508000"/>
              <a:gd name="connsiteX21" fmla="*/ 212851 w 410498"/>
              <a:gd name="connsiteY21" fmla="*/ 317289 h 508000"/>
              <a:gd name="connsiteX22" fmla="*/ 214540 w 410498"/>
              <a:gd name="connsiteY22" fmla="*/ 317289 h 508000"/>
              <a:gd name="connsiteX23" fmla="*/ 241569 w 410498"/>
              <a:gd name="connsiteY23" fmla="*/ 340917 h 508000"/>
              <a:gd name="connsiteX24" fmla="*/ 300694 w 410498"/>
              <a:gd name="connsiteY24" fmla="*/ 266658 h 508000"/>
              <a:gd name="connsiteX25" fmla="*/ 206094 w 410498"/>
              <a:gd name="connsiteY25" fmla="*/ 175521 h 508000"/>
              <a:gd name="connsiteX26" fmla="*/ 59125 w 410498"/>
              <a:gd name="connsiteY26" fmla="*/ 21940 h 508000"/>
              <a:gd name="connsiteX27" fmla="*/ 25339 w 410498"/>
              <a:gd name="connsiteY27" fmla="*/ 47256 h 508000"/>
              <a:gd name="connsiteX28" fmla="*/ 363198 w 410498"/>
              <a:gd name="connsiteY28" fmla="*/ 47256 h 508000"/>
              <a:gd name="connsiteX29" fmla="*/ 363198 w 410498"/>
              <a:gd name="connsiteY29" fmla="*/ 475934 h 508000"/>
              <a:gd name="connsiteX30" fmla="*/ 388537 w 410498"/>
              <a:gd name="connsiteY30" fmla="*/ 455681 h 508000"/>
              <a:gd name="connsiteX31" fmla="*/ 388537 w 410498"/>
              <a:gd name="connsiteY31" fmla="*/ 21940 h 508000"/>
              <a:gd name="connsiteX32" fmla="*/ 59125 w 410498"/>
              <a:gd name="connsiteY32" fmla="*/ 21940 h 508000"/>
              <a:gd name="connsiteX33" fmla="*/ 48989 w 410498"/>
              <a:gd name="connsiteY33" fmla="*/ 0 h 508000"/>
              <a:gd name="connsiteX34" fmla="*/ 402052 w 410498"/>
              <a:gd name="connsiteY34" fmla="*/ 0 h 508000"/>
              <a:gd name="connsiteX35" fmla="*/ 410498 w 410498"/>
              <a:gd name="connsiteY35" fmla="*/ 8438 h 508000"/>
              <a:gd name="connsiteX36" fmla="*/ 410498 w 410498"/>
              <a:gd name="connsiteY36" fmla="*/ 462432 h 508000"/>
              <a:gd name="connsiteX37" fmla="*/ 405430 w 410498"/>
              <a:gd name="connsiteY37" fmla="*/ 477621 h 508000"/>
              <a:gd name="connsiteX38" fmla="*/ 363198 w 410498"/>
              <a:gd name="connsiteY38" fmla="*/ 508000 h 508000"/>
              <a:gd name="connsiteX39" fmla="*/ 0 w 410498"/>
              <a:gd name="connsiteY39" fmla="*/ 508000 h 508000"/>
              <a:gd name="connsiteX40" fmla="*/ 0 w 410498"/>
              <a:gd name="connsiteY40" fmla="*/ 55694 h 508000"/>
              <a:gd name="connsiteX41" fmla="*/ 48989 w 410498"/>
              <a:gd name="connsiteY41" fmla="*/ 0 h 50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0498" h="508000">
                <a:moveTo>
                  <a:pt x="206056" y="251527"/>
                </a:moveTo>
                <a:cubicBezTo>
                  <a:pt x="211128" y="251527"/>
                  <a:pt x="212819" y="251527"/>
                  <a:pt x="216200" y="253219"/>
                </a:cubicBezTo>
                <a:cubicBezTo>
                  <a:pt x="216200" y="253219"/>
                  <a:pt x="216200" y="253219"/>
                  <a:pt x="211128" y="283675"/>
                </a:cubicBezTo>
                <a:cubicBezTo>
                  <a:pt x="209437" y="300594"/>
                  <a:pt x="195912" y="315822"/>
                  <a:pt x="184078" y="315822"/>
                </a:cubicBezTo>
                <a:cubicBezTo>
                  <a:pt x="173934" y="315822"/>
                  <a:pt x="168862" y="309054"/>
                  <a:pt x="168862" y="297210"/>
                </a:cubicBezTo>
                <a:cubicBezTo>
                  <a:pt x="168862" y="271831"/>
                  <a:pt x="185768" y="251527"/>
                  <a:pt x="206056" y="251527"/>
                </a:cubicBezTo>
                <a:close/>
                <a:moveTo>
                  <a:pt x="206094" y="175521"/>
                </a:moveTo>
                <a:cubicBezTo>
                  <a:pt x="135143" y="175521"/>
                  <a:pt x="87843" y="231216"/>
                  <a:pt x="87843" y="295349"/>
                </a:cubicBezTo>
                <a:cubicBezTo>
                  <a:pt x="87843" y="357794"/>
                  <a:pt x="133454" y="394924"/>
                  <a:pt x="185822" y="394924"/>
                </a:cubicBezTo>
                <a:cubicBezTo>
                  <a:pt x="209472" y="394924"/>
                  <a:pt x="224676" y="391548"/>
                  <a:pt x="244947" y="383110"/>
                </a:cubicBezTo>
                <a:cubicBezTo>
                  <a:pt x="244947" y="383110"/>
                  <a:pt x="244947" y="383110"/>
                  <a:pt x="238190" y="364545"/>
                </a:cubicBezTo>
                <a:cubicBezTo>
                  <a:pt x="226365" y="371296"/>
                  <a:pt x="209472" y="374671"/>
                  <a:pt x="192579" y="374671"/>
                </a:cubicBezTo>
                <a:cubicBezTo>
                  <a:pt x="145279" y="374671"/>
                  <a:pt x="111493" y="344292"/>
                  <a:pt x="111493" y="291974"/>
                </a:cubicBezTo>
                <a:cubicBezTo>
                  <a:pt x="111493" y="231216"/>
                  <a:pt x="153726" y="194086"/>
                  <a:pt x="202715" y="194086"/>
                </a:cubicBezTo>
                <a:cubicBezTo>
                  <a:pt x="251705" y="194086"/>
                  <a:pt x="278733" y="226153"/>
                  <a:pt x="278733" y="266658"/>
                </a:cubicBezTo>
                <a:cubicBezTo>
                  <a:pt x="278733" y="303788"/>
                  <a:pt x="260151" y="320665"/>
                  <a:pt x="246637" y="320665"/>
                </a:cubicBezTo>
                <a:cubicBezTo>
                  <a:pt x="238190" y="320665"/>
                  <a:pt x="236501" y="312226"/>
                  <a:pt x="239879" y="293661"/>
                </a:cubicBezTo>
                <a:cubicBezTo>
                  <a:pt x="239879" y="293661"/>
                  <a:pt x="239879" y="293661"/>
                  <a:pt x="248326" y="234591"/>
                </a:cubicBezTo>
                <a:cubicBezTo>
                  <a:pt x="241569" y="229528"/>
                  <a:pt x="224676" y="226153"/>
                  <a:pt x="211162" y="226153"/>
                </a:cubicBezTo>
                <a:cubicBezTo>
                  <a:pt x="165551" y="226153"/>
                  <a:pt x="136833" y="261595"/>
                  <a:pt x="136833" y="300412"/>
                </a:cubicBezTo>
                <a:cubicBezTo>
                  <a:pt x="136833" y="325728"/>
                  <a:pt x="152036" y="340917"/>
                  <a:pt x="172308" y="340917"/>
                </a:cubicBezTo>
                <a:cubicBezTo>
                  <a:pt x="189201" y="340917"/>
                  <a:pt x="204404" y="332479"/>
                  <a:pt x="212851" y="317289"/>
                </a:cubicBezTo>
                <a:cubicBezTo>
                  <a:pt x="212851" y="317289"/>
                  <a:pt x="212851" y="317289"/>
                  <a:pt x="214540" y="317289"/>
                </a:cubicBezTo>
                <a:cubicBezTo>
                  <a:pt x="216229" y="334166"/>
                  <a:pt x="226365" y="340917"/>
                  <a:pt x="241569" y="340917"/>
                </a:cubicBezTo>
                <a:cubicBezTo>
                  <a:pt x="275355" y="340917"/>
                  <a:pt x="300694" y="312226"/>
                  <a:pt x="300694" y="266658"/>
                </a:cubicBezTo>
                <a:cubicBezTo>
                  <a:pt x="300694" y="212651"/>
                  <a:pt x="261840" y="175521"/>
                  <a:pt x="206094" y="175521"/>
                </a:cubicBezTo>
                <a:close/>
                <a:moveTo>
                  <a:pt x="59125" y="21940"/>
                </a:moveTo>
                <a:cubicBezTo>
                  <a:pt x="40543" y="21940"/>
                  <a:pt x="27029" y="30379"/>
                  <a:pt x="25339" y="47256"/>
                </a:cubicBezTo>
                <a:cubicBezTo>
                  <a:pt x="25339" y="47256"/>
                  <a:pt x="25339" y="47256"/>
                  <a:pt x="363198" y="47256"/>
                </a:cubicBezTo>
                <a:cubicBezTo>
                  <a:pt x="363198" y="47256"/>
                  <a:pt x="363198" y="47256"/>
                  <a:pt x="363198" y="475934"/>
                </a:cubicBezTo>
                <a:lnTo>
                  <a:pt x="388537" y="455681"/>
                </a:lnTo>
                <a:cubicBezTo>
                  <a:pt x="388537" y="455681"/>
                  <a:pt x="388537" y="455681"/>
                  <a:pt x="388537" y="21940"/>
                </a:cubicBezTo>
                <a:cubicBezTo>
                  <a:pt x="388537" y="21940"/>
                  <a:pt x="388537" y="21940"/>
                  <a:pt x="59125" y="21940"/>
                </a:cubicBezTo>
                <a:close/>
                <a:moveTo>
                  <a:pt x="48989" y="0"/>
                </a:moveTo>
                <a:cubicBezTo>
                  <a:pt x="48989" y="0"/>
                  <a:pt x="48989" y="0"/>
                  <a:pt x="402052" y="0"/>
                </a:cubicBezTo>
                <a:cubicBezTo>
                  <a:pt x="407119" y="0"/>
                  <a:pt x="410498" y="3375"/>
                  <a:pt x="410498" y="8438"/>
                </a:cubicBezTo>
                <a:lnTo>
                  <a:pt x="410498" y="462432"/>
                </a:lnTo>
                <a:cubicBezTo>
                  <a:pt x="410498" y="462432"/>
                  <a:pt x="410498" y="472558"/>
                  <a:pt x="405430" y="477621"/>
                </a:cubicBezTo>
                <a:cubicBezTo>
                  <a:pt x="400362" y="482685"/>
                  <a:pt x="363198" y="508000"/>
                  <a:pt x="363198" y="508000"/>
                </a:cubicBezTo>
                <a:cubicBezTo>
                  <a:pt x="363198" y="508000"/>
                  <a:pt x="363198" y="508000"/>
                  <a:pt x="0" y="508000"/>
                </a:cubicBezTo>
                <a:cubicBezTo>
                  <a:pt x="0" y="508000"/>
                  <a:pt x="0" y="508000"/>
                  <a:pt x="0" y="55694"/>
                </a:cubicBezTo>
                <a:cubicBezTo>
                  <a:pt x="0" y="20252"/>
                  <a:pt x="21961" y="0"/>
                  <a:pt x="4898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31" name="iṣ1ïďè"/>
          <p:cNvSpPr>
            <a:spLocks noChangeAspect="1"/>
          </p:cNvSpPr>
          <p:nvPr/>
        </p:nvSpPr>
        <p:spPr bwMode="auto">
          <a:xfrm>
            <a:off x="5165041" y="1710881"/>
            <a:ext cx="380897" cy="381053"/>
          </a:xfrm>
          <a:custGeom>
            <a:avLst/>
            <a:gdLst>
              <a:gd name="connsiteX0" fmla="*/ 185778 w 502142"/>
              <a:gd name="connsiteY0" fmla="*/ 245107 h 502347"/>
              <a:gd name="connsiteX1" fmla="*/ 181850 w 502142"/>
              <a:gd name="connsiteY1" fmla="*/ 247726 h 502347"/>
              <a:gd name="connsiteX2" fmla="*/ 196252 w 502142"/>
              <a:gd name="connsiteY2" fmla="*/ 262134 h 502347"/>
              <a:gd name="connsiteX3" fmla="*/ 198871 w 502142"/>
              <a:gd name="connsiteY3" fmla="*/ 259515 h 502347"/>
              <a:gd name="connsiteX4" fmla="*/ 198871 w 502142"/>
              <a:gd name="connsiteY4" fmla="*/ 258205 h 502347"/>
              <a:gd name="connsiteX5" fmla="*/ 197562 w 502142"/>
              <a:gd name="connsiteY5" fmla="*/ 256895 h 502347"/>
              <a:gd name="connsiteX6" fmla="*/ 196252 w 502142"/>
              <a:gd name="connsiteY6" fmla="*/ 255585 h 502347"/>
              <a:gd name="connsiteX7" fmla="*/ 187087 w 502142"/>
              <a:gd name="connsiteY7" fmla="*/ 245107 h 502347"/>
              <a:gd name="connsiteX8" fmla="*/ 185778 w 502142"/>
              <a:gd name="connsiteY8" fmla="*/ 245107 h 502347"/>
              <a:gd name="connsiteX9" fmla="*/ 300657 w 502142"/>
              <a:gd name="connsiteY9" fmla="*/ 124890 h 502347"/>
              <a:gd name="connsiteX10" fmla="*/ 333369 w 502142"/>
              <a:gd name="connsiteY10" fmla="*/ 157500 h 502347"/>
              <a:gd name="connsiteX11" fmla="*/ 300657 w 502142"/>
              <a:gd name="connsiteY11" fmla="*/ 191414 h 502347"/>
              <a:gd name="connsiteX12" fmla="*/ 267945 w 502142"/>
              <a:gd name="connsiteY12" fmla="*/ 157500 h 502347"/>
              <a:gd name="connsiteX13" fmla="*/ 300657 w 502142"/>
              <a:gd name="connsiteY13" fmla="*/ 124890 h 502347"/>
              <a:gd name="connsiteX14" fmla="*/ 251242 w 502142"/>
              <a:gd name="connsiteY14" fmla="*/ 83999 h 502347"/>
              <a:gd name="connsiteX15" fmla="*/ 180541 w 502142"/>
              <a:gd name="connsiteY15" fmla="*/ 99717 h 502347"/>
              <a:gd name="connsiteX16" fmla="*/ 99366 w 502142"/>
              <a:gd name="connsiteY16" fmla="*/ 321076 h 502347"/>
              <a:gd name="connsiteX17" fmla="*/ 251242 w 502142"/>
              <a:gd name="connsiteY17" fmla="*/ 419313 h 502347"/>
              <a:gd name="connsiteX18" fmla="*/ 268263 w 502142"/>
              <a:gd name="connsiteY18" fmla="*/ 418003 h 502347"/>
              <a:gd name="connsiteX19" fmla="*/ 264335 w 502142"/>
              <a:gd name="connsiteY19" fmla="*/ 418003 h 502347"/>
              <a:gd name="connsiteX20" fmla="*/ 253861 w 502142"/>
              <a:gd name="connsiteY20" fmla="*/ 399665 h 502347"/>
              <a:gd name="connsiteX21" fmla="*/ 270881 w 502142"/>
              <a:gd name="connsiteY21" fmla="*/ 336794 h 502347"/>
              <a:gd name="connsiteX22" fmla="*/ 251242 w 502142"/>
              <a:gd name="connsiteY22" fmla="*/ 307978 h 502347"/>
              <a:gd name="connsiteX23" fmla="*/ 247314 w 502142"/>
              <a:gd name="connsiteY23" fmla="*/ 306668 h 502347"/>
              <a:gd name="connsiteX24" fmla="*/ 236840 w 502142"/>
              <a:gd name="connsiteY24" fmla="*/ 335484 h 502347"/>
              <a:gd name="connsiteX25" fmla="*/ 222438 w 502142"/>
              <a:gd name="connsiteY25" fmla="*/ 345963 h 502347"/>
              <a:gd name="connsiteX26" fmla="*/ 173995 w 502142"/>
              <a:gd name="connsiteY26" fmla="*/ 348582 h 502347"/>
              <a:gd name="connsiteX27" fmla="*/ 158283 w 502142"/>
              <a:gd name="connsiteY27" fmla="*/ 334174 h 502347"/>
              <a:gd name="connsiteX28" fmla="*/ 172685 w 502142"/>
              <a:gd name="connsiteY28" fmla="*/ 318457 h 502347"/>
              <a:gd name="connsiteX29" fmla="*/ 211964 w 502142"/>
              <a:gd name="connsiteY29" fmla="*/ 315837 h 502347"/>
              <a:gd name="connsiteX30" fmla="*/ 223747 w 502142"/>
              <a:gd name="connsiteY30" fmla="*/ 283092 h 502347"/>
              <a:gd name="connsiteX31" fmla="*/ 225056 w 502142"/>
              <a:gd name="connsiteY31" fmla="*/ 272613 h 502347"/>
              <a:gd name="connsiteX32" fmla="*/ 242077 w 502142"/>
              <a:gd name="connsiteY32" fmla="*/ 217601 h 502347"/>
              <a:gd name="connsiteX33" fmla="*/ 234221 w 502142"/>
              <a:gd name="connsiteY33" fmla="*/ 221530 h 502347"/>
              <a:gd name="connsiteX34" fmla="*/ 211964 w 502142"/>
              <a:gd name="connsiteY34" fmla="*/ 247726 h 502347"/>
              <a:gd name="connsiteX35" fmla="*/ 201489 w 502142"/>
              <a:gd name="connsiteY35" fmla="*/ 256895 h 502347"/>
              <a:gd name="connsiteX36" fmla="*/ 201489 w 502142"/>
              <a:gd name="connsiteY36" fmla="*/ 262134 h 502347"/>
              <a:gd name="connsiteX37" fmla="*/ 197562 w 502142"/>
              <a:gd name="connsiteY37" fmla="*/ 264754 h 502347"/>
              <a:gd name="connsiteX38" fmla="*/ 211964 w 502142"/>
              <a:gd name="connsiteY38" fmla="*/ 279162 h 502347"/>
              <a:gd name="connsiteX39" fmla="*/ 175304 w 502142"/>
              <a:gd name="connsiteY39" fmla="*/ 311908 h 502347"/>
              <a:gd name="connsiteX40" fmla="*/ 130788 w 502142"/>
              <a:gd name="connsiteY40" fmla="*/ 264754 h 502347"/>
              <a:gd name="connsiteX41" fmla="*/ 166139 w 502142"/>
              <a:gd name="connsiteY41" fmla="*/ 230699 h 502347"/>
              <a:gd name="connsiteX42" fmla="*/ 179232 w 502142"/>
              <a:gd name="connsiteY42" fmla="*/ 245107 h 502347"/>
              <a:gd name="connsiteX43" fmla="*/ 183159 w 502142"/>
              <a:gd name="connsiteY43" fmla="*/ 242487 h 502347"/>
              <a:gd name="connsiteX44" fmla="*/ 187087 w 502142"/>
              <a:gd name="connsiteY44" fmla="*/ 241177 h 502347"/>
              <a:gd name="connsiteX45" fmla="*/ 187087 w 502142"/>
              <a:gd name="connsiteY45" fmla="*/ 239867 h 502347"/>
              <a:gd name="connsiteX46" fmla="*/ 222438 w 502142"/>
              <a:gd name="connsiteY46" fmla="*/ 199263 h 502347"/>
              <a:gd name="connsiteX47" fmla="*/ 270881 w 502142"/>
              <a:gd name="connsiteY47" fmla="*/ 186165 h 502347"/>
              <a:gd name="connsiteX48" fmla="*/ 276118 w 502142"/>
              <a:gd name="connsiteY48" fmla="*/ 186165 h 502347"/>
              <a:gd name="connsiteX49" fmla="*/ 283974 w 502142"/>
              <a:gd name="connsiteY49" fmla="*/ 187475 h 502347"/>
              <a:gd name="connsiteX50" fmla="*/ 286592 w 502142"/>
              <a:gd name="connsiteY50" fmla="*/ 188785 h 502347"/>
              <a:gd name="connsiteX51" fmla="*/ 291830 w 502142"/>
              <a:gd name="connsiteY51" fmla="*/ 191404 h 502347"/>
              <a:gd name="connsiteX52" fmla="*/ 304922 w 502142"/>
              <a:gd name="connsiteY52" fmla="*/ 208432 h 502347"/>
              <a:gd name="connsiteX53" fmla="*/ 304922 w 502142"/>
              <a:gd name="connsiteY53" fmla="*/ 209742 h 502347"/>
              <a:gd name="connsiteX54" fmla="*/ 321943 w 502142"/>
              <a:gd name="connsiteY54" fmla="*/ 222840 h 502347"/>
              <a:gd name="connsiteX55" fmla="*/ 350747 w 502142"/>
              <a:gd name="connsiteY55" fmla="*/ 218910 h 502347"/>
              <a:gd name="connsiteX56" fmla="*/ 367768 w 502142"/>
              <a:gd name="connsiteY56" fmla="*/ 220220 h 502347"/>
              <a:gd name="connsiteX57" fmla="*/ 366458 w 502142"/>
              <a:gd name="connsiteY57" fmla="*/ 238558 h 502347"/>
              <a:gd name="connsiteX58" fmla="*/ 332417 w 502142"/>
              <a:gd name="connsiteY58" fmla="*/ 250346 h 502347"/>
              <a:gd name="connsiteX59" fmla="*/ 315397 w 502142"/>
              <a:gd name="connsiteY59" fmla="*/ 247726 h 502347"/>
              <a:gd name="connsiteX60" fmla="*/ 298376 w 502142"/>
              <a:gd name="connsiteY60" fmla="*/ 239867 h 502347"/>
              <a:gd name="connsiteX61" fmla="*/ 282665 w 502142"/>
              <a:gd name="connsiteY61" fmla="*/ 290950 h 502347"/>
              <a:gd name="connsiteX62" fmla="*/ 280046 w 502142"/>
              <a:gd name="connsiteY62" fmla="*/ 296190 h 502347"/>
              <a:gd name="connsiteX63" fmla="*/ 299685 w 502142"/>
              <a:gd name="connsiteY63" fmla="*/ 325006 h 502347"/>
              <a:gd name="connsiteX64" fmla="*/ 302304 w 502142"/>
              <a:gd name="connsiteY64" fmla="*/ 336794 h 502347"/>
              <a:gd name="connsiteX65" fmla="*/ 282665 w 502142"/>
              <a:gd name="connsiteY65" fmla="*/ 407524 h 502347"/>
              <a:gd name="connsiteX66" fmla="*/ 272190 w 502142"/>
              <a:gd name="connsiteY66" fmla="*/ 418003 h 502347"/>
              <a:gd name="connsiteX67" fmla="*/ 320634 w 502142"/>
              <a:gd name="connsiteY67" fmla="*/ 403595 h 502347"/>
              <a:gd name="connsiteX68" fmla="*/ 403118 w 502142"/>
              <a:gd name="connsiteY68" fmla="*/ 180926 h 502347"/>
              <a:gd name="connsiteX69" fmla="*/ 251242 w 502142"/>
              <a:gd name="connsiteY69" fmla="*/ 83999 h 502347"/>
              <a:gd name="connsiteX70" fmla="*/ 324562 w 502142"/>
              <a:gd name="connsiteY70" fmla="*/ 1480 h 502347"/>
              <a:gd name="connsiteX71" fmla="*/ 357294 w 502142"/>
              <a:gd name="connsiteY71" fmla="*/ 14579 h 502347"/>
              <a:gd name="connsiteX72" fmla="*/ 376933 w 502142"/>
              <a:gd name="connsiteY72" fmla="*/ 56493 h 502347"/>
              <a:gd name="connsiteX73" fmla="*/ 366458 w 502142"/>
              <a:gd name="connsiteY73" fmla="*/ 82689 h 502347"/>
              <a:gd name="connsiteX74" fmla="*/ 410974 w 502142"/>
              <a:gd name="connsiteY74" fmla="*/ 123294 h 502347"/>
              <a:gd name="connsiteX75" fmla="*/ 435850 w 502142"/>
              <a:gd name="connsiteY75" fmla="*/ 110195 h 502347"/>
              <a:gd name="connsiteX76" fmla="*/ 479056 w 502142"/>
              <a:gd name="connsiteY76" fmla="*/ 127223 h 502347"/>
              <a:gd name="connsiteX77" fmla="*/ 493458 w 502142"/>
              <a:gd name="connsiteY77" fmla="*/ 159969 h 502347"/>
              <a:gd name="connsiteX78" fmla="*/ 477747 w 502142"/>
              <a:gd name="connsiteY78" fmla="*/ 201883 h 502347"/>
              <a:gd name="connsiteX79" fmla="*/ 452871 w 502142"/>
              <a:gd name="connsiteY79" fmla="*/ 213671 h 502347"/>
              <a:gd name="connsiteX80" fmla="*/ 454180 w 502142"/>
              <a:gd name="connsiteY80" fmla="*/ 272613 h 502347"/>
              <a:gd name="connsiteX81" fmla="*/ 481675 w 502142"/>
              <a:gd name="connsiteY81" fmla="*/ 283092 h 502347"/>
              <a:gd name="connsiteX82" fmla="*/ 500005 w 502142"/>
              <a:gd name="connsiteY82" fmla="*/ 323696 h 502347"/>
              <a:gd name="connsiteX83" fmla="*/ 488221 w 502142"/>
              <a:gd name="connsiteY83" fmla="*/ 357751 h 502347"/>
              <a:gd name="connsiteX84" fmla="*/ 471201 w 502142"/>
              <a:gd name="connsiteY84" fmla="*/ 376089 h 502347"/>
              <a:gd name="connsiteX85" fmla="*/ 446324 w 502142"/>
              <a:gd name="connsiteY85" fmla="*/ 377399 h 502347"/>
              <a:gd name="connsiteX86" fmla="*/ 420139 w 502142"/>
              <a:gd name="connsiteY86" fmla="*/ 366920 h 502347"/>
              <a:gd name="connsiteX87" fmla="*/ 379551 w 502142"/>
              <a:gd name="connsiteY87" fmla="*/ 410144 h 502347"/>
              <a:gd name="connsiteX88" fmla="*/ 391335 w 502142"/>
              <a:gd name="connsiteY88" fmla="*/ 436340 h 502347"/>
              <a:gd name="connsiteX89" fmla="*/ 375623 w 502142"/>
              <a:gd name="connsiteY89" fmla="*/ 479564 h 502347"/>
              <a:gd name="connsiteX90" fmla="*/ 342891 w 502142"/>
              <a:gd name="connsiteY90" fmla="*/ 493972 h 502347"/>
              <a:gd name="connsiteX91" fmla="*/ 300995 w 502142"/>
              <a:gd name="connsiteY91" fmla="*/ 478255 h 502347"/>
              <a:gd name="connsiteX92" fmla="*/ 289211 w 502142"/>
              <a:gd name="connsiteY92" fmla="*/ 453368 h 502347"/>
              <a:gd name="connsiteX93" fmla="*/ 228984 w 502142"/>
              <a:gd name="connsiteY93" fmla="*/ 454678 h 502347"/>
              <a:gd name="connsiteX94" fmla="*/ 219819 w 502142"/>
              <a:gd name="connsiteY94" fmla="*/ 482184 h 502347"/>
              <a:gd name="connsiteX95" fmla="*/ 202799 w 502142"/>
              <a:gd name="connsiteY95" fmla="*/ 499212 h 502347"/>
              <a:gd name="connsiteX96" fmla="*/ 177922 w 502142"/>
              <a:gd name="connsiteY96" fmla="*/ 500522 h 502347"/>
              <a:gd name="connsiteX97" fmla="*/ 143881 w 502142"/>
              <a:gd name="connsiteY97" fmla="*/ 488733 h 502347"/>
              <a:gd name="connsiteX98" fmla="*/ 126861 w 502142"/>
              <a:gd name="connsiteY98" fmla="*/ 471705 h 502347"/>
              <a:gd name="connsiteX99" fmla="*/ 125551 w 502142"/>
              <a:gd name="connsiteY99" fmla="*/ 446819 h 502347"/>
              <a:gd name="connsiteX100" fmla="*/ 134716 w 502142"/>
              <a:gd name="connsiteY100" fmla="*/ 420623 h 502347"/>
              <a:gd name="connsiteX101" fmla="*/ 91510 w 502142"/>
              <a:gd name="connsiteY101" fmla="*/ 380018 h 502347"/>
              <a:gd name="connsiteX102" fmla="*/ 66634 w 502142"/>
              <a:gd name="connsiteY102" fmla="*/ 391807 h 502347"/>
              <a:gd name="connsiteX103" fmla="*/ 23428 w 502142"/>
              <a:gd name="connsiteY103" fmla="*/ 376089 h 502347"/>
              <a:gd name="connsiteX104" fmla="*/ 7716 w 502142"/>
              <a:gd name="connsiteY104" fmla="*/ 343343 h 502347"/>
              <a:gd name="connsiteX105" fmla="*/ 23428 w 502142"/>
              <a:gd name="connsiteY105" fmla="*/ 300119 h 502347"/>
              <a:gd name="connsiteX106" fmla="*/ 49613 w 502142"/>
              <a:gd name="connsiteY106" fmla="*/ 288331 h 502347"/>
              <a:gd name="connsiteX107" fmla="*/ 48304 w 502142"/>
              <a:gd name="connsiteY107" fmla="*/ 229389 h 502347"/>
              <a:gd name="connsiteX108" fmla="*/ 20809 w 502142"/>
              <a:gd name="connsiteY108" fmla="*/ 220220 h 502347"/>
              <a:gd name="connsiteX109" fmla="*/ 2479 w 502142"/>
              <a:gd name="connsiteY109" fmla="*/ 203193 h 502347"/>
              <a:gd name="connsiteX110" fmla="*/ 2479 w 502142"/>
              <a:gd name="connsiteY110" fmla="*/ 178306 h 502347"/>
              <a:gd name="connsiteX111" fmla="*/ 14263 w 502142"/>
              <a:gd name="connsiteY111" fmla="*/ 144251 h 502347"/>
              <a:gd name="connsiteX112" fmla="*/ 56159 w 502142"/>
              <a:gd name="connsiteY112" fmla="*/ 125913 h 502347"/>
              <a:gd name="connsiteX113" fmla="*/ 82345 w 502142"/>
              <a:gd name="connsiteY113" fmla="*/ 135082 h 502347"/>
              <a:gd name="connsiteX114" fmla="*/ 122933 w 502142"/>
              <a:gd name="connsiteY114" fmla="*/ 91858 h 502347"/>
              <a:gd name="connsiteX115" fmla="*/ 111149 w 502142"/>
              <a:gd name="connsiteY115" fmla="*/ 65662 h 502347"/>
              <a:gd name="connsiteX116" fmla="*/ 126861 w 502142"/>
              <a:gd name="connsiteY116" fmla="*/ 23747 h 502347"/>
              <a:gd name="connsiteX117" fmla="*/ 159592 w 502142"/>
              <a:gd name="connsiteY117" fmla="*/ 8029 h 502347"/>
              <a:gd name="connsiteX118" fmla="*/ 201489 w 502142"/>
              <a:gd name="connsiteY118" fmla="*/ 23747 h 502347"/>
              <a:gd name="connsiteX119" fmla="*/ 213273 w 502142"/>
              <a:gd name="connsiteY119" fmla="*/ 49944 h 502347"/>
              <a:gd name="connsiteX120" fmla="*/ 272190 w 502142"/>
              <a:gd name="connsiteY120" fmla="*/ 47324 h 502347"/>
              <a:gd name="connsiteX121" fmla="*/ 282665 w 502142"/>
              <a:gd name="connsiteY121" fmla="*/ 21128 h 502347"/>
              <a:gd name="connsiteX122" fmla="*/ 324562 w 502142"/>
              <a:gd name="connsiteY122" fmla="*/ 1480 h 502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</a:cxnLst>
            <a:rect l="l" t="t" r="r" b="b"/>
            <a:pathLst>
              <a:path w="502142" h="502347">
                <a:moveTo>
                  <a:pt x="185778" y="245107"/>
                </a:moveTo>
                <a:cubicBezTo>
                  <a:pt x="185778" y="245107"/>
                  <a:pt x="185778" y="245107"/>
                  <a:pt x="181850" y="247726"/>
                </a:cubicBezTo>
                <a:cubicBezTo>
                  <a:pt x="181850" y="247726"/>
                  <a:pt x="181850" y="247726"/>
                  <a:pt x="196252" y="262134"/>
                </a:cubicBezTo>
                <a:cubicBezTo>
                  <a:pt x="196252" y="262134"/>
                  <a:pt x="196252" y="262134"/>
                  <a:pt x="198871" y="259515"/>
                </a:cubicBezTo>
                <a:cubicBezTo>
                  <a:pt x="198871" y="259515"/>
                  <a:pt x="198871" y="258205"/>
                  <a:pt x="198871" y="258205"/>
                </a:cubicBezTo>
                <a:cubicBezTo>
                  <a:pt x="198871" y="258205"/>
                  <a:pt x="198871" y="258205"/>
                  <a:pt x="197562" y="256895"/>
                </a:cubicBezTo>
                <a:cubicBezTo>
                  <a:pt x="197562" y="256895"/>
                  <a:pt x="196252" y="256895"/>
                  <a:pt x="196252" y="255585"/>
                </a:cubicBezTo>
                <a:cubicBezTo>
                  <a:pt x="191015" y="254275"/>
                  <a:pt x="187087" y="250346"/>
                  <a:pt x="187087" y="245107"/>
                </a:cubicBezTo>
                <a:cubicBezTo>
                  <a:pt x="187087" y="245107"/>
                  <a:pt x="187087" y="245107"/>
                  <a:pt x="185778" y="245107"/>
                </a:cubicBezTo>
                <a:close/>
                <a:moveTo>
                  <a:pt x="300657" y="124890"/>
                </a:moveTo>
                <a:cubicBezTo>
                  <a:pt x="318976" y="124890"/>
                  <a:pt x="333369" y="140543"/>
                  <a:pt x="333369" y="157500"/>
                </a:cubicBezTo>
                <a:cubicBezTo>
                  <a:pt x="333369" y="175761"/>
                  <a:pt x="318976" y="191414"/>
                  <a:pt x="300657" y="191414"/>
                </a:cubicBezTo>
                <a:cubicBezTo>
                  <a:pt x="282339" y="191414"/>
                  <a:pt x="267945" y="175761"/>
                  <a:pt x="267945" y="157500"/>
                </a:cubicBezTo>
                <a:cubicBezTo>
                  <a:pt x="267945" y="140543"/>
                  <a:pt x="282339" y="124890"/>
                  <a:pt x="300657" y="124890"/>
                </a:cubicBezTo>
                <a:close/>
                <a:moveTo>
                  <a:pt x="251242" y="83999"/>
                </a:moveTo>
                <a:cubicBezTo>
                  <a:pt x="226366" y="83999"/>
                  <a:pt x="202799" y="89238"/>
                  <a:pt x="180541" y="99717"/>
                </a:cubicBezTo>
                <a:cubicBezTo>
                  <a:pt x="96747" y="137702"/>
                  <a:pt x="60087" y="237248"/>
                  <a:pt x="99366" y="321076"/>
                </a:cubicBezTo>
                <a:cubicBezTo>
                  <a:pt x="125551" y="381328"/>
                  <a:pt x="185778" y="419313"/>
                  <a:pt x="251242" y="419313"/>
                </a:cubicBezTo>
                <a:cubicBezTo>
                  <a:pt x="256479" y="419313"/>
                  <a:pt x="263025" y="419313"/>
                  <a:pt x="268263" y="418003"/>
                </a:cubicBezTo>
                <a:cubicBezTo>
                  <a:pt x="266953" y="418003"/>
                  <a:pt x="265644" y="418003"/>
                  <a:pt x="264335" y="418003"/>
                </a:cubicBezTo>
                <a:cubicBezTo>
                  <a:pt x="256479" y="415383"/>
                  <a:pt x="252551" y="407524"/>
                  <a:pt x="253861" y="399665"/>
                </a:cubicBezTo>
                <a:cubicBezTo>
                  <a:pt x="253861" y="399665"/>
                  <a:pt x="253861" y="399665"/>
                  <a:pt x="270881" y="336794"/>
                </a:cubicBezTo>
                <a:cubicBezTo>
                  <a:pt x="270881" y="336794"/>
                  <a:pt x="270881" y="336794"/>
                  <a:pt x="251242" y="307978"/>
                </a:cubicBezTo>
                <a:cubicBezTo>
                  <a:pt x="249933" y="307978"/>
                  <a:pt x="248623" y="306668"/>
                  <a:pt x="247314" y="306668"/>
                </a:cubicBezTo>
                <a:cubicBezTo>
                  <a:pt x="247314" y="306668"/>
                  <a:pt x="247314" y="306668"/>
                  <a:pt x="236840" y="335484"/>
                </a:cubicBezTo>
                <a:cubicBezTo>
                  <a:pt x="234221" y="342033"/>
                  <a:pt x="228984" y="345963"/>
                  <a:pt x="222438" y="345963"/>
                </a:cubicBezTo>
                <a:cubicBezTo>
                  <a:pt x="222438" y="345963"/>
                  <a:pt x="222438" y="345963"/>
                  <a:pt x="173995" y="348582"/>
                </a:cubicBezTo>
                <a:cubicBezTo>
                  <a:pt x="166139" y="348582"/>
                  <a:pt x="159592" y="342033"/>
                  <a:pt x="158283" y="334174"/>
                </a:cubicBezTo>
                <a:cubicBezTo>
                  <a:pt x="158283" y="325006"/>
                  <a:pt x="164830" y="318457"/>
                  <a:pt x="172685" y="318457"/>
                </a:cubicBezTo>
                <a:cubicBezTo>
                  <a:pt x="172685" y="318457"/>
                  <a:pt x="172685" y="318457"/>
                  <a:pt x="211964" y="315837"/>
                </a:cubicBezTo>
                <a:cubicBezTo>
                  <a:pt x="211964" y="315837"/>
                  <a:pt x="211964" y="315837"/>
                  <a:pt x="223747" y="283092"/>
                </a:cubicBezTo>
                <a:cubicBezTo>
                  <a:pt x="223747" y="279162"/>
                  <a:pt x="223747" y="276542"/>
                  <a:pt x="225056" y="272613"/>
                </a:cubicBezTo>
                <a:cubicBezTo>
                  <a:pt x="225056" y="272613"/>
                  <a:pt x="225056" y="272613"/>
                  <a:pt x="242077" y="217601"/>
                </a:cubicBezTo>
                <a:cubicBezTo>
                  <a:pt x="239458" y="218910"/>
                  <a:pt x="236840" y="220220"/>
                  <a:pt x="234221" y="221530"/>
                </a:cubicBezTo>
                <a:cubicBezTo>
                  <a:pt x="222438" y="228079"/>
                  <a:pt x="214582" y="237248"/>
                  <a:pt x="211964" y="247726"/>
                </a:cubicBezTo>
                <a:cubicBezTo>
                  <a:pt x="210654" y="251656"/>
                  <a:pt x="206726" y="255585"/>
                  <a:pt x="201489" y="256895"/>
                </a:cubicBezTo>
                <a:cubicBezTo>
                  <a:pt x="202799" y="258205"/>
                  <a:pt x="202799" y="260825"/>
                  <a:pt x="201489" y="262134"/>
                </a:cubicBezTo>
                <a:cubicBezTo>
                  <a:pt x="201489" y="262134"/>
                  <a:pt x="201489" y="262134"/>
                  <a:pt x="197562" y="264754"/>
                </a:cubicBezTo>
                <a:cubicBezTo>
                  <a:pt x="197562" y="264754"/>
                  <a:pt x="197562" y="264754"/>
                  <a:pt x="211964" y="279162"/>
                </a:cubicBezTo>
                <a:cubicBezTo>
                  <a:pt x="211964" y="279162"/>
                  <a:pt x="211964" y="279162"/>
                  <a:pt x="175304" y="311908"/>
                </a:cubicBezTo>
                <a:cubicBezTo>
                  <a:pt x="175304" y="311908"/>
                  <a:pt x="175304" y="311908"/>
                  <a:pt x="130788" y="264754"/>
                </a:cubicBezTo>
                <a:cubicBezTo>
                  <a:pt x="130788" y="264754"/>
                  <a:pt x="130788" y="264754"/>
                  <a:pt x="166139" y="230699"/>
                </a:cubicBezTo>
                <a:cubicBezTo>
                  <a:pt x="166139" y="230699"/>
                  <a:pt x="166139" y="230699"/>
                  <a:pt x="179232" y="245107"/>
                </a:cubicBezTo>
                <a:cubicBezTo>
                  <a:pt x="179232" y="245107"/>
                  <a:pt x="179232" y="245107"/>
                  <a:pt x="183159" y="242487"/>
                </a:cubicBezTo>
                <a:cubicBezTo>
                  <a:pt x="184469" y="241177"/>
                  <a:pt x="185778" y="241177"/>
                  <a:pt x="187087" y="241177"/>
                </a:cubicBezTo>
                <a:cubicBezTo>
                  <a:pt x="187087" y="241177"/>
                  <a:pt x="187087" y="241177"/>
                  <a:pt x="187087" y="239867"/>
                </a:cubicBezTo>
                <a:cubicBezTo>
                  <a:pt x="191015" y="224150"/>
                  <a:pt x="204108" y="209742"/>
                  <a:pt x="222438" y="199263"/>
                </a:cubicBezTo>
                <a:cubicBezTo>
                  <a:pt x="238149" y="190094"/>
                  <a:pt x="255170" y="186165"/>
                  <a:pt x="270881" y="186165"/>
                </a:cubicBezTo>
                <a:cubicBezTo>
                  <a:pt x="273500" y="186165"/>
                  <a:pt x="274809" y="186165"/>
                  <a:pt x="276118" y="186165"/>
                </a:cubicBezTo>
                <a:cubicBezTo>
                  <a:pt x="276118" y="186165"/>
                  <a:pt x="280046" y="187475"/>
                  <a:pt x="283974" y="187475"/>
                </a:cubicBezTo>
                <a:cubicBezTo>
                  <a:pt x="285283" y="188785"/>
                  <a:pt x="285283" y="188785"/>
                  <a:pt x="286592" y="188785"/>
                </a:cubicBezTo>
                <a:cubicBezTo>
                  <a:pt x="287902" y="190094"/>
                  <a:pt x="289211" y="190094"/>
                  <a:pt x="291830" y="191404"/>
                </a:cubicBezTo>
                <a:cubicBezTo>
                  <a:pt x="297067" y="195334"/>
                  <a:pt x="302304" y="201883"/>
                  <a:pt x="304922" y="208432"/>
                </a:cubicBezTo>
                <a:cubicBezTo>
                  <a:pt x="304922" y="208432"/>
                  <a:pt x="304922" y="209742"/>
                  <a:pt x="304922" y="209742"/>
                </a:cubicBezTo>
                <a:cubicBezTo>
                  <a:pt x="307541" y="214981"/>
                  <a:pt x="312778" y="220220"/>
                  <a:pt x="321943" y="222840"/>
                </a:cubicBezTo>
                <a:cubicBezTo>
                  <a:pt x="332417" y="225459"/>
                  <a:pt x="344201" y="224150"/>
                  <a:pt x="350747" y="218910"/>
                </a:cubicBezTo>
                <a:cubicBezTo>
                  <a:pt x="355984" y="214981"/>
                  <a:pt x="363840" y="214981"/>
                  <a:pt x="367768" y="220220"/>
                </a:cubicBezTo>
                <a:cubicBezTo>
                  <a:pt x="373005" y="225459"/>
                  <a:pt x="371696" y="233318"/>
                  <a:pt x="366458" y="238558"/>
                </a:cubicBezTo>
                <a:cubicBezTo>
                  <a:pt x="358603" y="246417"/>
                  <a:pt x="345510" y="250346"/>
                  <a:pt x="332417" y="250346"/>
                </a:cubicBezTo>
                <a:cubicBezTo>
                  <a:pt x="327180" y="250346"/>
                  <a:pt x="320634" y="249036"/>
                  <a:pt x="315397" y="247726"/>
                </a:cubicBezTo>
                <a:cubicBezTo>
                  <a:pt x="308850" y="245107"/>
                  <a:pt x="303613" y="243797"/>
                  <a:pt x="298376" y="239867"/>
                </a:cubicBezTo>
                <a:cubicBezTo>
                  <a:pt x="298376" y="239867"/>
                  <a:pt x="298376" y="239867"/>
                  <a:pt x="282665" y="290950"/>
                </a:cubicBezTo>
                <a:cubicBezTo>
                  <a:pt x="281355" y="293570"/>
                  <a:pt x="281355" y="294880"/>
                  <a:pt x="280046" y="296190"/>
                </a:cubicBezTo>
                <a:cubicBezTo>
                  <a:pt x="280046" y="296190"/>
                  <a:pt x="280046" y="296190"/>
                  <a:pt x="299685" y="325006"/>
                </a:cubicBezTo>
                <a:cubicBezTo>
                  <a:pt x="302304" y="328935"/>
                  <a:pt x="303613" y="332865"/>
                  <a:pt x="302304" y="336794"/>
                </a:cubicBezTo>
                <a:cubicBezTo>
                  <a:pt x="302304" y="336794"/>
                  <a:pt x="302304" y="336794"/>
                  <a:pt x="282665" y="407524"/>
                </a:cubicBezTo>
                <a:cubicBezTo>
                  <a:pt x="281355" y="412764"/>
                  <a:pt x="277428" y="416693"/>
                  <a:pt x="272190" y="418003"/>
                </a:cubicBezTo>
                <a:cubicBezTo>
                  <a:pt x="289211" y="415383"/>
                  <a:pt x="304922" y="411454"/>
                  <a:pt x="320634" y="403595"/>
                </a:cubicBezTo>
                <a:cubicBezTo>
                  <a:pt x="405737" y="365610"/>
                  <a:pt x="442397" y="264754"/>
                  <a:pt x="403118" y="180926"/>
                </a:cubicBezTo>
                <a:cubicBezTo>
                  <a:pt x="375623" y="121984"/>
                  <a:pt x="316706" y="83999"/>
                  <a:pt x="251242" y="83999"/>
                </a:cubicBezTo>
                <a:close/>
                <a:moveTo>
                  <a:pt x="324562" y="1480"/>
                </a:moveTo>
                <a:cubicBezTo>
                  <a:pt x="324562" y="1480"/>
                  <a:pt x="324562" y="1480"/>
                  <a:pt x="357294" y="14579"/>
                </a:cubicBezTo>
                <a:cubicBezTo>
                  <a:pt x="374314" y="21128"/>
                  <a:pt x="383479" y="39465"/>
                  <a:pt x="376933" y="56493"/>
                </a:cubicBezTo>
                <a:cubicBezTo>
                  <a:pt x="376933" y="56493"/>
                  <a:pt x="376933" y="56493"/>
                  <a:pt x="366458" y="82689"/>
                </a:cubicBezTo>
                <a:cubicBezTo>
                  <a:pt x="383479" y="93168"/>
                  <a:pt x="397881" y="107576"/>
                  <a:pt x="410974" y="123294"/>
                </a:cubicBezTo>
                <a:cubicBezTo>
                  <a:pt x="410974" y="123294"/>
                  <a:pt x="410974" y="123294"/>
                  <a:pt x="435850" y="110195"/>
                </a:cubicBezTo>
                <a:cubicBezTo>
                  <a:pt x="452871" y="103646"/>
                  <a:pt x="471201" y="110195"/>
                  <a:pt x="479056" y="127223"/>
                </a:cubicBezTo>
                <a:cubicBezTo>
                  <a:pt x="479056" y="127223"/>
                  <a:pt x="479056" y="127223"/>
                  <a:pt x="493458" y="159969"/>
                </a:cubicBezTo>
                <a:cubicBezTo>
                  <a:pt x="501314" y="175686"/>
                  <a:pt x="494768" y="194024"/>
                  <a:pt x="477747" y="201883"/>
                </a:cubicBezTo>
                <a:cubicBezTo>
                  <a:pt x="477747" y="201883"/>
                  <a:pt x="477747" y="201883"/>
                  <a:pt x="452871" y="213671"/>
                </a:cubicBezTo>
                <a:cubicBezTo>
                  <a:pt x="455489" y="233318"/>
                  <a:pt x="456799" y="252966"/>
                  <a:pt x="454180" y="272613"/>
                </a:cubicBezTo>
                <a:cubicBezTo>
                  <a:pt x="454180" y="272613"/>
                  <a:pt x="454180" y="272613"/>
                  <a:pt x="481675" y="283092"/>
                </a:cubicBezTo>
                <a:cubicBezTo>
                  <a:pt x="497386" y="289641"/>
                  <a:pt x="506551" y="307978"/>
                  <a:pt x="500005" y="323696"/>
                </a:cubicBezTo>
                <a:cubicBezTo>
                  <a:pt x="500005" y="323696"/>
                  <a:pt x="500005" y="323696"/>
                  <a:pt x="488221" y="357751"/>
                </a:cubicBezTo>
                <a:cubicBezTo>
                  <a:pt x="485603" y="365610"/>
                  <a:pt x="479056" y="372159"/>
                  <a:pt x="471201" y="376089"/>
                </a:cubicBezTo>
                <a:cubicBezTo>
                  <a:pt x="463345" y="380018"/>
                  <a:pt x="454180" y="380018"/>
                  <a:pt x="446324" y="377399"/>
                </a:cubicBezTo>
                <a:cubicBezTo>
                  <a:pt x="446324" y="377399"/>
                  <a:pt x="446324" y="377399"/>
                  <a:pt x="420139" y="366920"/>
                </a:cubicBezTo>
                <a:cubicBezTo>
                  <a:pt x="408355" y="383948"/>
                  <a:pt x="395263" y="398356"/>
                  <a:pt x="379551" y="410144"/>
                </a:cubicBezTo>
                <a:cubicBezTo>
                  <a:pt x="379551" y="410144"/>
                  <a:pt x="379551" y="410144"/>
                  <a:pt x="391335" y="436340"/>
                </a:cubicBezTo>
                <a:cubicBezTo>
                  <a:pt x="399190" y="452058"/>
                  <a:pt x="392644" y="471705"/>
                  <a:pt x="375623" y="479564"/>
                </a:cubicBezTo>
                <a:cubicBezTo>
                  <a:pt x="375623" y="479564"/>
                  <a:pt x="375623" y="479564"/>
                  <a:pt x="342891" y="493972"/>
                </a:cubicBezTo>
                <a:cubicBezTo>
                  <a:pt x="327180" y="501831"/>
                  <a:pt x="307541" y="495282"/>
                  <a:pt x="300995" y="478255"/>
                </a:cubicBezTo>
                <a:cubicBezTo>
                  <a:pt x="300995" y="478255"/>
                  <a:pt x="300995" y="478255"/>
                  <a:pt x="289211" y="453368"/>
                </a:cubicBezTo>
                <a:cubicBezTo>
                  <a:pt x="268263" y="455988"/>
                  <a:pt x="248623" y="457297"/>
                  <a:pt x="228984" y="454678"/>
                </a:cubicBezTo>
                <a:cubicBezTo>
                  <a:pt x="228984" y="454678"/>
                  <a:pt x="228984" y="454678"/>
                  <a:pt x="219819" y="482184"/>
                </a:cubicBezTo>
                <a:cubicBezTo>
                  <a:pt x="217201" y="490043"/>
                  <a:pt x="210654" y="496592"/>
                  <a:pt x="202799" y="499212"/>
                </a:cubicBezTo>
                <a:cubicBezTo>
                  <a:pt x="194943" y="503141"/>
                  <a:pt x="185778" y="503141"/>
                  <a:pt x="177922" y="500522"/>
                </a:cubicBezTo>
                <a:cubicBezTo>
                  <a:pt x="177922" y="500522"/>
                  <a:pt x="177922" y="500522"/>
                  <a:pt x="143881" y="488733"/>
                </a:cubicBezTo>
                <a:cubicBezTo>
                  <a:pt x="136025" y="484804"/>
                  <a:pt x="129479" y="479564"/>
                  <a:pt x="126861" y="471705"/>
                </a:cubicBezTo>
                <a:cubicBezTo>
                  <a:pt x="122933" y="463847"/>
                  <a:pt x="122933" y="454678"/>
                  <a:pt x="125551" y="446819"/>
                </a:cubicBezTo>
                <a:cubicBezTo>
                  <a:pt x="125551" y="446819"/>
                  <a:pt x="125551" y="446819"/>
                  <a:pt x="134716" y="420623"/>
                </a:cubicBezTo>
                <a:cubicBezTo>
                  <a:pt x="119005" y="408834"/>
                  <a:pt x="104603" y="395736"/>
                  <a:pt x="91510" y="380018"/>
                </a:cubicBezTo>
                <a:cubicBezTo>
                  <a:pt x="91510" y="380018"/>
                  <a:pt x="91510" y="380018"/>
                  <a:pt x="66634" y="391807"/>
                </a:cubicBezTo>
                <a:cubicBezTo>
                  <a:pt x="49613" y="399665"/>
                  <a:pt x="31283" y="391807"/>
                  <a:pt x="23428" y="376089"/>
                </a:cubicBezTo>
                <a:cubicBezTo>
                  <a:pt x="23428" y="376089"/>
                  <a:pt x="23428" y="376089"/>
                  <a:pt x="7716" y="343343"/>
                </a:cubicBezTo>
                <a:cubicBezTo>
                  <a:pt x="1170" y="327625"/>
                  <a:pt x="7716" y="307978"/>
                  <a:pt x="23428" y="300119"/>
                </a:cubicBezTo>
                <a:cubicBezTo>
                  <a:pt x="23428" y="300119"/>
                  <a:pt x="23428" y="300119"/>
                  <a:pt x="49613" y="288331"/>
                </a:cubicBezTo>
                <a:cubicBezTo>
                  <a:pt x="45685" y="268684"/>
                  <a:pt x="45685" y="249036"/>
                  <a:pt x="48304" y="229389"/>
                </a:cubicBezTo>
                <a:cubicBezTo>
                  <a:pt x="48304" y="229389"/>
                  <a:pt x="48304" y="229389"/>
                  <a:pt x="20809" y="220220"/>
                </a:cubicBezTo>
                <a:cubicBezTo>
                  <a:pt x="12953" y="216291"/>
                  <a:pt x="6407" y="211051"/>
                  <a:pt x="2479" y="203193"/>
                </a:cubicBezTo>
                <a:cubicBezTo>
                  <a:pt x="-139" y="195334"/>
                  <a:pt x="-1449" y="186165"/>
                  <a:pt x="2479" y="178306"/>
                </a:cubicBezTo>
                <a:cubicBezTo>
                  <a:pt x="2479" y="178306"/>
                  <a:pt x="2479" y="178306"/>
                  <a:pt x="14263" y="144251"/>
                </a:cubicBezTo>
                <a:cubicBezTo>
                  <a:pt x="20809" y="128533"/>
                  <a:pt x="39139" y="119364"/>
                  <a:pt x="56159" y="125913"/>
                </a:cubicBezTo>
                <a:cubicBezTo>
                  <a:pt x="56159" y="125913"/>
                  <a:pt x="56159" y="125913"/>
                  <a:pt x="82345" y="135082"/>
                </a:cubicBezTo>
                <a:cubicBezTo>
                  <a:pt x="92819" y="119364"/>
                  <a:pt x="107221" y="104956"/>
                  <a:pt x="122933" y="91858"/>
                </a:cubicBezTo>
                <a:cubicBezTo>
                  <a:pt x="122933" y="91858"/>
                  <a:pt x="122933" y="91858"/>
                  <a:pt x="111149" y="65662"/>
                </a:cubicBezTo>
                <a:cubicBezTo>
                  <a:pt x="103294" y="49944"/>
                  <a:pt x="109840" y="30296"/>
                  <a:pt x="126861" y="23747"/>
                </a:cubicBezTo>
                <a:cubicBezTo>
                  <a:pt x="126861" y="23747"/>
                  <a:pt x="126861" y="23747"/>
                  <a:pt x="159592" y="8029"/>
                </a:cubicBezTo>
                <a:cubicBezTo>
                  <a:pt x="175304" y="1480"/>
                  <a:pt x="194943" y="8029"/>
                  <a:pt x="201489" y="23747"/>
                </a:cubicBezTo>
                <a:cubicBezTo>
                  <a:pt x="201489" y="23747"/>
                  <a:pt x="201489" y="23747"/>
                  <a:pt x="213273" y="49944"/>
                </a:cubicBezTo>
                <a:cubicBezTo>
                  <a:pt x="232912" y="46014"/>
                  <a:pt x="253861" y="46014"/>
                  <a:pt x="272190" y="47324"/>
                </a:cubicBezTo>
                <a:cubicBezTo>
                  <a:pt x="272190" y="47324"/>
                  <a:pt x="272190" y="47324"/>
                  <a:pt x="282665" y="21128"/>
                </a:cubicBezTo>
                <a:cubicBezTo>
                  <a:pt x="289211" y="5410"/>
                  <a:pt x="307541" y="-3759"/>
                  <a:pt x="324562" y="148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32" name="ïṧlïḍé"/>
          <p:cNvSpPr>
            <a:spLocks noChangeAspect="1"/>
          </p:cNvSpPr>
          <p:nvPr/>
        </p:nvSpPr>
        <p:spPr bwMode="auto">
          <a:xfrm>
            <a:off x="5079611" y="1819420"/>
            <a:ext cx="282880" cy="282996"/>
          </a:xfrm>
          <a:custGeom>
            <a:avLst/>
            <a:gdLst>
              <a:gd name="connsiteX0" fmla="*/ 185778 w 502142"/>
              <a:gd name="connsiteY0" fmla="*/ 245107 h 502347"/>
              <a:gd name="connsiteX1" fmla="*/ 181850 w 502142"/>
              <a:gd name="connsiteY1" fmla="*/ 247726 h 502347"/>
              <a:gd name="connsiteX2" fmla="*/ 196252 w 502142"/>
              <a:gd name="connsiteY2" fmla="*/ 262134 h 502347"/>
              <a:gd name="connsiteX3" fmla="*/ 198871 w 502142"/>
              <a:gd name="connsiteY3" fmla="*/ 259515 h 502347"/>
              <a:gd name="connsiteX4" fmla="*/ 198871 w 502142"/>
              <a:gd name="connsiteY4" fmla="*/ 258205 h 502347"/>
              <a:gd name="connsiteX5" fmla="*/ 197562 w 502142"/>
              <a:gd name="connsiteY5" fmla="*/ 256895 h 502347"/>
              <a:gd name="connsiteX6" fmla="*/ 196252 w 502142"/>
              <a:gd name="connsiteY6" fmla="*/ 255585 h 502347"/>
              <a:gd name="connsiteX7" fmla="*/ 187087 w 502142"/>
              <a:gd name="connsiteY7" fmla="*/ 245107 h 502347"/>
              <a:gd name="connsiteX8" fmla="*/ 185778 w 502142"/>
              <a:gd name="connsiteY8" fmla="*/ 245107 h 502347"/>
              <a:gd name="connsiteX9" fmla="*/ 300657 w 502142"/>
              <a:gd name="connsiteY9" fmla="*/ 124890 h 502347"/>
              <a:gd name="connsiteX10" fmla="*/ 333369 w 502142"/>
              <a:gd name="connsiteY10" fmla="*/ 157500 h 502347"/>
              <a:gd name="connsiteX11" fmla="*/ 300657 w 502142"/>
              <a:gd name="connsiteY11" fmla="*/ 191414 h 502347"/>
              <a:gd name="connsiteX12" fmla="*/ 267945 w 502142"/>
              <a:gd name="connsiteY12" fmla="*/ 157500 h 502347"/>
              <a:gd name="connsiteX13" fmla="*/ 300657 w 502142"/>
              <a:gd name="connsiteY13" fmla="*/ 124890 h 502347"/>
              <a:gd name="connsiteX14" fmla="*/ 251242 w 502142"/>
              <a:gd name="connsiteY14" fmla="*/ 83999 h 502347"/>
              <a:gd name="connsiteX15" fmla="*/ 180541 w 502142"/>
              <a:gd name="connsiteY15" fmla="*/ 99717 h 502347"/>
              <a:gd name="connsiteX16" fmla="*/ 99366 w 502142"/>
              <a:gd name="connsiteY16" fmla="*/ 321076 h 502347"/>
              <a:gd name="connsiteX17" fmla="*/ 251242 w 502142"/>
              <a:gd name="connsiteY17" fmla="*/ 419313 h 502347"/>
              <a:gd name="connsiteX18" fmla="*/ 268263 w 502142"/>
              <a:gd name="connsiteY18" fmla="*/ 418003 h 502347"/>
              <a:gd name="connsiteX19" fmla="*/ 264335 w 502142"/>
              <a:gd name="connsiteY19" fmla="*/ 418003 h 502347"/>
              <a:gd name="connsiteX20" fmla="*/ 253861 w 502142"/>
              <a:gd name="connsiteY20" fmla="*/ 399665 h 502347"/>
              <a:gd name="connsiteX21" fmla="*/ 270881 w 502142"/>
              <a:gd name="connsiteY21" fmla="*/ 336794 h 502347"/>
              <a:gd name="connsiteX22" fmla="*/ 251242 w 502142"/>
              <a:gd name="connsiteY22" fmla="*/ 307978 h 502347"/>
              <a:gd name="connsiteX23" fmla="*/ 247314 w 502142"/>
              <a:gd name="connsiteY23" fmla="*/ 306668 h 502347"/>
              <a:gd name="connsiteX24" fmla="*/ 236840 w 502142"/>
              <a:gd name="connsiteY24" fmla="*/ 335484 h 502347"/>
              <a:gd name="connsiteX25" fmla="*/ 222438 w 502142"/>
              <a:gd name="connsiteY25" fmla="*/ 345963 h 502347"/>
              <a:gd name="connsiteX26" fmla="*/ 173995 w 502142"/>
              <a:gd name="connsiteY26" fmla="*/ 348582 h 502347"/>
              <a:gd name="connsiteX27" fmla="*/ 158283 w 502142"/>
              <a:gd name="connsiteY27" fmla="*/ 334174 h 502347"/>
              <a:gd name="connsiteX28" fmla="*/ 172685 w 502142"/>
              <a:gd name="connsiteY28" fmla="*/ 318457 h 502347"/>
              <a:gd name="connsiteX29" fmla="*/ 211964 w 502142"/>
              <a:gd name="connsiteY29" fmla="*/ 315837 h 502347"/>
              <a:gd name="connsiteX30" fmla="*/ 223747 w 502142"/>
              <a:gd name="connsiteY30" fmla="*/ 283092 h 502347"/>
              <a:gd name="connsiteX31" fmla="*/ 225056 w 502142"/>
              <a:gd name="connsiteY31" fmla="*/ 272613 h 502347"/>
              <a:gd name="connsiteX32" fmla="*/ 242077 w 502142"/>
              <a:gd name="connsiteY32" fmla="*/ 217601 h 502347"/>
              <a:gd name="connsiteX33" fmla="*/ 234221 w 502142"/>
              <a:gd name="connsiteY33" fmla="*/ 221530 h 502347"/>
              <a:gd name="connsiteX34" fmla="*/ 211964 w 502142"/>
              <a:gd name="connsiteY34" fmla="*/ 247726 h 502347"/>
              <a:gd name="connsiteX35" fmla="*/ 201489 w 502142"/>
              <a:gd name="connsiteY35" fmla="*/ 256895 h 502347"/>
              <a:gd name="connsiteX36" fmla="*/ 201489 w 502142"/>
              <a:gd name="connsiteY36" fmla="*/ 262134 h 502347"/>
              <a:gd name="connsiteX37" fmla="*/ 197562 w 502142"/>
              <a:gd name="connsiteY37" fmla="*/ 264754 h 502347"/>
              <a:gd name="connsiteX38" fmla="*/ 211964 w 502142"/>
              <a:gd name="connsiteY38" fmla="*/ 279162 h 502347"/>
              <a:gd name="connsiteX39" fmla="*/ 175304 w 502142"/>
              <a:gd name="connsiteY39" fmla="*/ 311908 h 502347"/>
              <a:gd name="connsiteX40" fmla="*/ 130788 w 502142"/>
              <a:gd name="connsiteY40" fmla="*/ 264754 h 502347"/>
              <a:gd name="connsiteX41" fmla="*/ 166139 w 502142"/>
              <a:gd name="connsiteY41" fmla="*/ 230699 h 502347"/>
              <a:gd name="connsiteX42" fmla="*/ 179232 w 502142"/>
              <a:gd name="connsiteY42" fmla="*/ 245107 h 502347"/>
              <a:gd name="connsiteX43" fmla="*/ 183159 w 502142"/>
              <a:gd name="connsiteY43" fmla="*/ 242487 h 502347"/>
              <a:gd name="connsiteX44" fmla="*/ 187087 w 502142"/>
              <a:gd name="connsiteY44" fmla="*/ 241177 h 502347"/>
              <a:gd name="connsiteX45" fmla="*/ 187087 w 502142"/>
              <a:gd name="connsiteY45" fmla="*/ 239867 h 502347"/>
              <a:gd name="connsiteX46" fmla="*/ 222438 w 502142"/>
              <a:gd name="connsiteY46" fmla="*/ 199263 h 502347"/>
              <a:gd name="connsiteX47" fmla="*/ 270881 w 502142"/>
              <a:gd name="connsiteY47" fmla="*/ 186165 h 502347"/>
              <a:gd name="connsiteX48" fmla="*/ 276118 w 502142"/>
              <a:gd name="connsiteY48" fmla="*/ 186165 h 502347"/>
              <a:gd name="connsiteX49" fmla="*/ 283974 w 502142"/>
              <a:gd name="connsiteY49" fmla="*/ 187475 h 502347"/>
              <a:gd name="connsiteX50" fmla="*/ 286592 w 502142"/>
              <a:gd name="connsiteY50" fmla="*/ 188785 h 502347"/>
              <a:gd name="connsiteX51" fmla="*/ 291830 w 502142"/>
              <a:gd name="connsiteY51" fmla="*/ 191404 h 502347"/>
              <a:gd name="connsiteX52" fmla="*/ 304922 w 502142"/>
              <a:gd name="connsiteY52" fmla="*/ 208432 h 502347"/>
              <a:gd name="connsiteX53" fmla="*/ 304922 w 502142"/>
              <a:gd name="connsiteY53" fmla="*/ 209742 h 502347"/>
              <a:gd name="connsiteX54" fmla="*/ 321943 w 502142"/>
              <a:gd name="connsiteY54" fmla="*/ 222840 h 502347"/>
              <a:gd name="connsiteX55" fmla="*/ 350747 w 502142"/>
              <a:gd name="connsiteY55" fmla="*/ 218910 h 502347"/>
              <a:gd name="connsiteX56" fmla="*/ 367768 w 502142"/>
              <a:gd name="connsiteY56" fmla="*/ 220220 h 502347"/>
              <a:gd name="connsiteX57" fmla="*/ 366458 w 502142"/>
              <a:gd name="connsiteY57" fmla="*/ 238558 h 502347"/>
              <a:gd name="connsiteX58" fmla="*/ 332417 w 502142"/>
              <a:gd name="connsiteY58" fmla="*/ 250346 h 502347"/>
              <a:gd name="connsiteX59" fmla="*/ 315397 w 502142"/>
              <a:gd name="connsiteY59" fmla="*/ 247726 h 502347"/>
              <a:gd name="connsiteX60" fmla="*/ 298376 w 502142"/>
              <a:gd name="connsiteY60" fmla="*/ 239867 h 502347"/>
              <a:gd name="connsiteX61" fmla="*/ 282665 w 502142"/>
              <a:gd name="connsiteY61" fmla="*/ 290950 h 502347"/>
              <a:gd name="connsiteX62" fmla="*/ 280046 w 502142"/>
              <a:gd name="connsiteY62" fmla="*/ 296190 h 502347"/>
              <a:gd name="connsiteX63" fmla="*/ 299685 w 502142"/>
              <a:gd name="connsiteY63" fmla="*/ 325006 h 502347"/>
              <a:gd name="connsiteX64" fmla="*/ 302304 w 502142"/>
              <a:gd name="connsiteY64" fmla="*/ 336794 h 502347"/>
              <a:gd name="connsiteX65" fmla="*/ 282665 w 502142"/>
              <a:gd name="connsiteY65" fmla="*/ 407524 h 502347"/>
              <a:gd name="connsiteX66" fmla="*/ 272190 w 502142"/>
              <a:gd name="connsiteY66" fmla="*/ 418003 h 502347"/>
              <a:gd name="connsiteX67" fmla="*/ 320634 w 502142"/>
              <a:gd name="connsiteY67" fmla="*/ 403595 h 502347"/>
              <a:gd name="connsiteX68" fmla="*/ 403118 w 502142"/>
              <a:gd name="connsiteY68" fmla="*/ 180926 h 502347"/>
              <a:gd name="connsiteX69" fmla="*/ 251242 w 502142"/>
              <a:gd name="connsiteY69" fmla="*/ 83999 h 502347"/>
              <a:gd name="connsiteX70" fmla="*/ 324562 w 502142"/>
              <a:gd name="connsiteY70" fmla="*/ 1480 h 502347"/>
              <a:gd name="connsiteX71" fmla="*/ 357294 w 502142"/>
              <a:gd name="connsiteY71" fmla="*/ 14579 h 502347"/>
              <a:gd name="connsiteX72" fmla="*/ 376933 w 502142"/>
              <a:gd name="connsiteY72" fmla="*/ 56493 h 502347"/>
              <a:gd name="connsiteX73" fmla="*/ 366458 w 502142"/>
              <a:gd name="connsiteY73" fmla="*/ 82689 h 502347"/>
              <a:gd name="connsiteX74" fmla="*/ 410974 w 502142"/>
              <a:gd name="connsiteY74" fmla="*/ 123294 h 502347"/>
              <a:gd name="connsiteX75" fmla="*/ 435850 w 502142"/>
              <a:gd name="connsiteY75" fmla="*/ 110195 h 502347"/>
              <a:gd name="connsiteX76" fmla="*/ 479056 w 502142"/>
              <a:gd name="connsiteY76" fmla="*/ 127223 h 502347"/>
              <a:gd name="connsiteX77" fmla="*/ 493458 w 502142"/>
              <a:gd name="connsiteY77" fmla="*/ 159969 h 502347"/>
              <a:gd name="connsiteX78" fmla="*/ 477747 w 502142"/>
              <a:gd name="connsiteY78" fmla="*/ 201883 h 502347"/>
              <a:gd name="connsiteX79" fmla="*/ 452871 w 502142"/>
              <a:gd name="connsiteY79" fmla="*/ 213671 h 502347"/>
              <a:gd name="connsiteX80" fmla="*/ 454180 w 502142"/>
              <a:gd name="connsiteY80" fmla="*/ 272613 h 502347"/>
              <a:gd name="connsiteX81" fmla="*/ 481675 w 502142"/>
              <a:gd name="connsiteY81" fmla="*/ 283092 h 502347"/>
              <a:gd name="connsiteX82" fmla="*/ 500005 w 502142"/>
              <a:gd name="connsiteY82" fmla="*/ 323696 h 502347"/>
              <a:gd name="connsiteX83" fmla="*/ 488221 w 502142"/>
              <a:gd name="connsiteY83" fmla="*/ 357751 h 502347"/>
              <a:gd name="connsiteX84" fmla="*/ 471201 w 502142"/>
              <a:gd name="connsiteY84" fmla="*/ 376089 h 502347"/>
              <a:gd name="connsiteX85" fmla="*/ 446324 w 502142"/>
              <a:gd name="connsiteY85" fmla="*/ 377399 h 502347"/>
              <a:gd name="connsiteX86" fmla="*/ 420139 w 502142"/>
              <a:gd name="connsiteY86" fmla="*/ 366920 h 502347"/>
              <a:gd name="connsiteX87" fmla="*/ 379551 w 502142"/>
              <a:gd name="connsiteY87" fmla="*/ 410144 h 502347"/>
              <a:gd name="connsiteX88" fmla="*/ 391335 w 502142"/>
              <a:gd name="connsiteY88" fmla="*/ 436340 h 502347"/>
              <a:gd name="connsiteX89" fmla="*/ 375623 w 502142"/>
              <a:gd name="connsiteY89" fmla="*/ 479564 h 502347"/>
              <a:gd name="connsiteX90" fmla="*/ 342891 w 502142"/>
              <a:gd name="connsiteY90" fmla="*/ 493972 h 502347"/>
              <a:gd name="connsiteX91" fmla="*/ 300995 w 502142"/>
              <a:gd name="connsiteY91" fmla="*/ 478255 h 502347"/>
              <a:gd name="connsiteX92" fmla="*/ 289211 w 502142"/>
              <a:gd name="connsiteY92" fmla="*/ 453368 h 502347"/>
              <a:gd name="connsiteX93" fmla="*/ 228984 w 502142"/>
              <a:gd name="connsiteY93" fmla="*/ 454678 h 502347"/>
              <a:gd name="connsiteX94" fmla="*/ 219819 w 502142"/>
              <a:gd name="connsiteY94" fmla="*/ 482184 h 502347"/>
              <a:gd name="connsiteX95" fmla="*/ 202799 w 502142"/>
              <a:gd name="connsiteY95" fmla="*/ 499212 h 502347"/>
              <a:gd name="connsiteX96" fmla="*/ 177922 w 502142"/>
              <a:gd name="connsiteY96" fmla="*/ 500522 h 502347"/>
              <a:gd name="connsiteX97" fmla="*/ 143881 w 502142"/>
              <a:gd name="connsiteY97" fmla="*/ 488733 h 502347"/>
              <a:gd name="connsiteX98" fmla="*/ 126861 w 502142"/>
              <a:gd name="connsiteY98" fmla="*/ 471705 h 502347"/>
              <a:gd name="connsiteX99" fmla="*/ 125551 w 502142"/>
              <a:gd name="connsiteY99" fmla="*/ 446819 h 502347"/>
              <a:gd name="connsiteX100" fmla="*/ 134716 w 502142"/>
              <a:gd name="connsiteY100" fmla="*/ 420623 h 502347"/>
              <a:gd name="connsiteX101" fmla="*/ 91510 w 502142"/>
              <a:gd name="connsiteY101" fmla="*/ 380018 h 502347"/>
              <a:gd name="connsiteX102" fmla="*/ 66634 w 502142"/>
              <a:gd name="connsiteY102" fmla="*/ 391807 h 502347"/>
              <a:gd name="connsiteX103" fmla="*/ 23428 w 502142"/>
              <a:gd name="connsiteY103" fmla="*/ 376089 h 502347"/>
              <a:gd name="connsiteX104" fmla="*/ 7716 w 502142"/>
              <a:gd name="connsiteY104" fmla="*/ 343343 h 502347"/>
              <a:gd name="connsiteX105" fmla="*/ 23428 w 502142"/>
              <a:gd name="connsiteY105" fmla="*/ 300119 h 502347"/>
              <a:gd name="connsiteX106" fmla="*/ 49613 w 502142"/>
              <a:gd name="connsiteY106" fmla="*/ 288331 h 502347"/>
              <a:gd name="connsiteX107" fmla="*/ 48304 w 502142"/>
              <a:gd name="connsiteY107" fmla="*/ 229389 h 502347"/>
              <a:gd name="connsiteX108" fmla="*/ 20809 w 502142"/>
              <a:gd name="connsiteY108" fmla="*/ 220220 h 502347"/>
              <a:gd name="connsiteX109" fmla="*/ 2479 w 502142"/>
              <a:gd name="connsiteY109" fmla="*/ 203193 h 502347"/>
              <a:gd name="connsiteX110" fmla="*/ 2479 w 502142"/>
              <a:gd name="connsiteY110" fmla="*/ 178306 h 502347"/>
              <a:gd name="connsiteX111" fmla="*/ 14263 w 502142"/>
              <a:gd name="connsiteY111" fmla="*/ 144251 h 502347"/>
              <a:gd name="connsiteX112" fmla="*/ 56159 w 502142"/>
              <a:gd name="connsiteY112" fmla="*/ 125913 h 502347"/>
              <a:gd name="connsiteX113" fmla="*/ 82345 w 502142"/>
              <a:gd name="connsiteY113" fmla="*/ 135082 h 502347"/>
              <a:gd name="connsiteX114" fmla="*/ 122933 w 502142"/>
              <a:gd name="connsiteY114" fmla="*/ 91858 h 502347"/>
              <a:gd name="connsiteX115" fmla="*/ 111149 w 502142"/>
              <a:gd name="connsiteY115" fmla="*/ 65662 h 502347"/>
              <a:gd name="connsiteX116" fmla="*/ 126861 w 502142"/>
              <a:gd name="connsiteY116" fmla="*/ 23747 h 502347"/>
              <a:gd name="connsiteX117" fmla="*/ 159592 w 502142"/>
              <a:gd name="connsiteY117" fmla="*/ 8029 h 502347"/>
              <a:gd name="connsiteX118" fmla="*/ 201489 w 502142"/>
              <a:gd name="connsiteY118" fmla="*/ 23747 h 502347"/>
              <a:gd name="connsiteX119" fmla="*/ 213273 w 502142"/>
              <a:gd name="connsiteY119" fmla="*/ 49944 h 502347"/>
              <a:gd name="connsiteX120" fmla="*/ 272190 w 502142"/>
              <a:gd name="connsiteY120" fmla="*/ 47324 h 502347"/>
              <a:gd name="connsiteX121" fmla="*/ 282665 w 502142"/>
              <a:gd name="connsiteY121" fmla="*/ 21128 h 502347"/>
              <a:gd name="connsiteX122" fmla="*/ 324562 w 502142"/>
              <a:gd name="connsiteY122" fmla="*/ 1480 h 502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</a:cxnLst>
            <a:rect l="l" t="t" r="r" b="b"/>
            <a:pathLst>
              <a:path w="502142" h="502347">
                <a:moveTo>
                  <a:pt x="185778" y="245107"/>
                </a:moveTo>
                <a:cubicBezTo>
                  <a:pt x="185778" y="245107"/>
                  <a:pt x="185778" y="245107"/>
                  <a:pt x="181850" y="247726"/>
                </a:cubicBezTo>
                <a:cubicBezTo>
                  <a:pt x="181850" y="247726"/>
                  <a:pt x="181850" y="247726"/>
                  <a:pt x="196252" y="262134"/>
                </a:cubicBezTo>
                <a:cubicBezTo>
                  <a:pt x="196252" y="262134"/>
                  <a:pt x="196252" y="262134"/>
                  <a:pt x="198871" y="259515"/>
                </a:cubicBezTo>
                <a:cubicBezTo>
                  <a:pt x="198871" y="259515"/>
                  <a:pt x="198871" y="258205"/>
                  <a:pt x="198871" y="258205"/>
                </a:cubicBezTo>
                <a:cubicBezTo>
                  <a:pt x="198871" y="258205"/>
                  <a:pt x="198871" y="258205"/>
                  <a:pt x="197562" y="256895"/>
                </a:cubicBezTo>
                <a:cubicBezTo>
                  <a:pt x="197562" y="256895"/>
                  <a:pt x="196252" y="256895"/>
                  <a:pt x="196252" y="255585"/>
                </a:cubicBezTo>
                <a:cubicBezTo>
                  <a:pt x="191015" y="254275"/>
                  <a:pt x="187087" y="250346"/>
                  <a:pt x="187087" y="245107"/>
                </a:cubicBezTo>
                <a:cubicBezTo>
                  <a:pt x="187087" y="245107"/>
                  <a:pt x="187087" y="245107"/>
                  <a:pt x="185778" y="245107"/>
                </a:cubicBezTo>
                <a:close/>
                <a:moveTo>
                  <a:pt x="300657" y="124890"/>
                </a:moveTo>
                <a:cubicBezTo>
                  <a:pt x="318976" y="124890"/>
                  <a:pt x="333369" y="140543"/>
                  <a:pt x="333369" y="157500"/>
                </a:cubicBezTo>
                <a:cubicBezTo>
                  <a:pt x="333369" y="175761"/>
                  <a:pt x="318976" y="191414"/>
                  <a:pt x="300657" y="191414"/>
                </a:cubicBezTo>
                <a:cubicBezTo>
                  <a:pt x="282339" y="191414"/>
                  <a:pt x="267945" y="175761"/>
                  <a:pt x="267945" y="157500"/>
                </a:cubicBezTo>
                <a:cubicBezTo>
                  <a:pt x="267945" y="140543"/>
                  <a:pt x="282339" y="124890"/>
                  <a:pt x="300657" y="124890"/>
                </a:cubicBezTo>
                <a:close/>
                <a:moveTo>
                  <a:pt x="251242" y="83999"/>
                </a:moveTo>
                <a:cubicBezTo>
                  <a:pt x="226366" y="83999"/>
                  <a:pt x="202799" y="89238"/>
                  <a:pt x="180541" y="99717"/>
                </a:cubicBezTo>
                <a:cubicBezTo>
                  <a:pt x="96747" y="137702"/>
                  <a:pt x="60087" y="237248"/>
                  <a:pt x="99366" y="321076"/>
                </a:cubicBezTo>
                <a:cubicBezTo>
                  <a:pt x="125551" y="381328"/>
                  <a:pt x="185778" y="419313"/>
                  <a:pt x="251242" y="419313"/>
                </a:cubicBezTo>
                <a:cubicBezTo>
                  <a:pt x="256479" y="419313"/>
                  <a:pt x="263025" y="419313"/>
                  <a:pt x="268263" y="418003"/>
                </a:cubicBezTo>
                <a:cubicBezTo>
                  <a:pt x="266953" y="418003"/>
                  <a:pt x="265644" y="418003"/>
                  <a:pt x="264335" y="418003"/>
                </a:cubicBezTo>
                <a:cubicBezTo>
                  <a:pt x="256479" y="415383"/>
                  <a:pt x="252551" y="407524"/>
                  <a:pt x="253861" y="399665"/>
                </a:cubicBezTo>
                <a:cubicBezTo>
                  <a:pt x="253861" y="399665"/>
                  <a:pt x="253861" y="399665"/>
                  <a:pt x="270881" y="336794"/>
                </a:cubicBezTo>
                <a:cubicBezTo>
                  <a:pt x="270881" y="336794"/>
                  <a:pt x="270881" y="336794"/>
                  <a:pt x="251242" y="307978"/>
                </a:cubicBezTo>
                <a:cubicBezTo>
                  <a:pt x="249933" y="307978"/>
                  <a:pt x="248623" y="306668"/>
                  <a:pt x="247314" y="306668"/>
                </a:cubicBezTo>
                <a:cubicBezTo>
                  <a:pt x="247314" y="306668"/>
                  <a:pt x="247314" y="306668"/>
                  <a:pt x="236840" y="335484"/>
                </a:cubicBezTo>
                <a:cubicBezTo>
                  <a:pt x="234221" y="342033"/>
                  <a:pt x="228984" y="345963"/>
                  <a:pt x="222438" y="345963"/>
                </a:cubicBezTo>
                <a:cubicBezTo>
                  <a:pt x="222438" y="345963"/>
                  <a:pt x="222438" y="345963"/>
                  <a:pt x="173995" y="348582"/>
                </a:cubicBezTo>
                <a:cubicBezTo>
                  <a:pt x="166139" y="348582"/>
                  <a:pt x="159592" y="342033"/>
                  <a:pt x="158283" y="334174"/>
                </a:cubicBezTo>
                <a:cubicBezTo>
                  <a:pt x="158283" y="325006"/>
                  <a:pt x="164830" y="318457"/>
                  <a:pt x="172685" y="318457"/>
                </a:cubicBezTo>
                <a:cubicBezTo>
                  <a:pt x="172685" y="318457"/>
                  <a:pt x="172685" y="318457"/>
                  <a:pt x="211964" y="315837"/>
                </a:cubicBezTo>
                <a:cubicBezTo>
                  <a:pt x="211964" y="315837"/>
                  <a:pt x="211964" y="315837"/>
                  <a:pt x="223747" y="283092"/>
                </a:cubicBezTo>
                <a:cubicBezTo>
                  <a:pt x="223747" y="279162"/>
                  <a:pt x="223747" y="276542"/>
                  <a:pt x="225056" y="272613"/>
                </a:cubicBezTo>
                <a:cubicBezTo>
                  <a:pt x="225056" y="272613"/>
                  <a:pt x="225056" y="272613"/>
                  <a:pt x="242077" y="217601"/>
                </a:cubicBezTo>
                <a:cubicBezTo>
                  <a:pt x="239458" y="218910"/>
                  <a:pt x="236840" y="220220"/>
                  <a:pt x="234221" y="221530"/>
                </a:cubicBezTo>
                <a:cubicBezTo>
                  <a:pt x="222438" y="228079"/>
                  <a:pt x="214582" y="237248"/>
                  <a:pt x="211964" y="247726"/>
                </a:cubicBezTo>
                <a:cubicBezTo>
                  <a:pt x="210654" y="251656"/>
                  <a:pt x="206726" y="255585"/>
                  <a:pt x="201489" y="256895"/>
                </a:cubicBezTo>
                <a:cubicBezTo>
                  <a:pt x="202799" y="258205"/>
                  <a:pt x="202799" y="260825"/>
                  <a:pt x="201489" y="262134"/>
                </a:cubicBezTo>
                <a:cubicBezTo>
                  <a:pt x="201489" y="262134"/>
                  <a:pt x="201489" y="262134"/>
                  <a:pt x="197562" y="264754"/>
                </a:cubicBezTo>
                <a:cubicBezTo>
                  <a:pt x="197562" y="264754"/>
                  <a:pt x="197562" y="264754"/>
                  <a:pt x="211964" y="279162"/>
                </a:cubicBezTo>
                <a:cubicBezTo>
                  <a:pt x="211964" y="279162"/>
                  <a:pt x="211964" y="279162"/>
                  <a:pt x="175304" y="311908"/>
                </a:cubicBezTo>
                <a:cubicBezTo>
                  <a:pt x="175304" y="311908"/>
                  <a:pt x="175304" y="311908"/>
                  <a:pt x="130788" y="264754"/>
                </a:cubicBezTo>
                <a:cubicBezTo>
                  <a:pt x="130788" y="264754"/>
                  <a:pt x="130788" y="264754"/>
                  <a:pt x="166139" y="230699"/>
                </a:cubicBezTo>
                <a:cubicBezTo>
                  <a:pt x="166139" y="230699"/>
                  <a:pt x="166139" y="230699"/>
                  <a:pt x="179232" y="245107"/>
                </a:cubicBezTo>
                <a:cubicBezTo>
                  <a:pt x="179232" y="245107"/>
                  <a:pt x="179232" y="245107"/>
                  <a:pt x="183159" y="242487"/>
                </a:cubicBezTo>
                <a:cubicBezTo>
                  <a:pt x="184469" y="241177"/>
                  <a:pt x="185778" y="241177"/>
                  <a:pt x="187087" y="241177"/>
                </a:cubicBezTo>
                <a:cubicBezTo>
                  <a:pt x="187087" y="241177"/>
                  <a:pt x="187087" y="241177"/>
                  <a:pt x="187087" y="239867"/>
                </a:cubicBezTo>
                <a:cubicBezTo>
                  <a:pt x="191015" y="224150"/>
                  <a:pt x="204108" y="209742"/>
                  <a:pt x="222438" y="199263"/>
                </a:cubicBezTo>
                <a:cubicBezTo>
                  <a:pt x="238149" y="190094"/>
                  <a:pt x="255170" y="186165"/>
                  <a:pt x="270881" y="186165"/>
                </a:cubicBezTo>
                <a:cubicBezTo>
                  <a:pt x="273500" y="186165"/>
                  <a:pt x="274809" y="186165"/>
                  <a:pt x="276118" y="186165"/>
                </a:cubicBezTo>
                <a:cubicBezTo>
                  <a:pt x="276118" y="186165"/>
                  <a:pt x="280046" y="187475"/>
                  <a:pt x="283974" y="187475"/>
                </a:cubicBezTo>
                <a:cubicBezTo>
                  <a:pt x="285283" y="188785"/>
                  <a:pt x="285283" y="188785"/>
                  <a:pt x="286592" y="188785"/>
                </a:cubicBezTo>
                <a:cubicBezTo>
                  <a:pt x="287902" y="190094"/>
                  <a:pt x="289211" y="190094"/>
                  <a:pt x="291830" y="191404"/>
                </a:cubicBezTo>
                <a:cubicBezTo>
                  <a:pt x="297067" y="195334"/>
                  <a:pt x="302304" y="201883"/>
                  <a:pt x="304922" y="208432"/>
                </a:cubicBezTo>
                <a:cubicBezTo>
                  <a:pt x="304922" y="208432"/>
                  <a:pt x="304922" y="209742"/>
                  <a:pt x="304922" y="209742"/>
                </a:cubicBezTo>
                <a:cubicBezTo>
                  <a:pt x="307541" y="214981"/>
                  <a:pt x="312778" y="220220"/>
                  <a:pt x="321943" y="222840"/>
                </a:cubicBezTo>
                <a:cubicBezTo>
                  <a:pt x="332417" y="225459"/>
                  <a:pt x="344201" y="224150"/>
                  <a:pt x="350747" y="218910"/>
                </a:cubicBezTo>
                <a:cubicBezTo>
                  <a:pt x="355984" y="214981"/>
                  <a:pt x="363840" y="214981"/>
                  <a:pt x="367768" y="220220"/>
                </a:cubicBezTo>
                <a:cubicBezTo>
                  <a:pt x="373005" y="225459"/>
                  <a:pt x="371696" y="233318"/>
                  <a:pt x="366458" y="238558"/>
                </a:cubicBezTo>
                <a:cubicBezTo>
                  <a:pt x="358603" y="246417"/>
                  <a:pt x="345510" y="250346"/>
                  <a:pt x="332417" y="250346"/>
                </a:cubicBezTo>
                <a:cubicBezTo>
                  <a:pt x="327180" y="250346"/>
                  <a:pt x="320634" y="249036"/>
                  <a:pt x="315397" y="247726"/>
                </a:cubicBezTo>
                <a:cubicBezTo>
                  <a:pt x="308850" y="245107"/>
                  <a:pt x="303613" y="243797"/>
                  <a:pt x="298376" y="239867"/>
                </a:cubicBezTo>
                <a:cubicBezTo>
                  <a:pt x="298376" y="239867"/>
                  <a:pt x="298376" y="239867"/>
                  <a:pt x="282665" y="290950"/>
                </a:cubicBezTo>
                <a:cubicBezTo>
                  <a:pt x="281355" y="293570"/>
                  <a:pt x="281355" y="294880"/>
                  <a:pt x="280046" y="296190"/>
                </a:cubicBezTo>
                <a:cubicBezTo>
                  <a:pt x="280046" y="296190"/>
                  <a:pt x="280046" y="296190"/>
                  <a:pt x="299685" y="325006"/>
                </a:cubicBezTo>
                <a:cubicBezTo>
                  <a:pt x="302304" y="328935"/>
                  <a:pt x="303613" y="332865"/>
                  <a:pt x="302304" y="336794"/>
                </a:cubicBezTo>
                <a:cubicBezTo>
                  <a:pt x="302304" y="336794"/>
                  <a:pt x="302304" y="336794"/>
                  <a:pt x="282665" y="407524"/>
                </a:cubicBezTo>
                <a:cubicBezTo>
                  <a:pt x="281355" y="412764"/>
                  <a:pt x="277428" y="416693"/>
                  <a:pt x="272190" y="418003"/>
                </a:cubicBezTo>
                <a:cubicBezTo>
                  <a:pt x="289211" y="415383"/>
                  <a:pt x="304922" y="411454"/>
                  <a:pt x="320634" y="403595"/>
                </a:cubicBezTo>
                <a:cubicBezTo>
                  <a:pt x="405737" y="365610"/>
                  <a:pt x="442397" y="264754"/>
                  <a:pt x="403118" y="180926"/>
                </a:cubicBezTo>
                <a:cubicBezTo>
                  <a:pt x="375623" y="121984"/>
                  <a:pt x="316706" y="83999"/>
                  <a:pt x="251242" y="83999"/>
                </a:cubicBezTo>
                <a:close/>
                <a:moveTo>
                  <a:pt x="324562" y="1480"/>
                </a:moveTo>
                <a:cubicBezTo>
                  <a:pt x="324562" y="1480"/>
                  <a:pt x="324562" y="1480"/>
                  <a:pt x="357294" y="14579"/>
                </a:cubicBezTo>
                <a:cubicBezTo>
                  <a:pt x="374314" y="21128"/>
                  <a:pt x="383479" y="39465"/>
                  <a:pt x="376933" y="56493"/>
                </a:cubicBezTo>
                <a:cubicBezTo>
                  <a:pt x="376933" y="56493"/>
                  <a:pt x="376933" y="56493"/>
                  <a:pt x="366458" y="82689"/>
                </a:cubicBezTo>
                <a:cubicBezTo>
                  <a:pt x="383479" y="93168"/>
                  <a:pt x="397881" y="107576"/>
                  <a:pt x="410974" y="123294"/>
                </a:cubicBezTo>
                <a:cubicBezTo>
                  <a:pt x="410974" y="123294"/>
                  <a:pt x="410974" y="123294"/>
                  <a:pt x="435850" y="110195"/>
                </a:cubicBezTo>
                <a:cubicBezTo>
                  <a:pt x="452871" y="103646"/>
                  <a:pt x="471201" y="110195"/>
                  <a:pt x="479056" y="127223"/>
                </a:cubicBezTo>
                <a:cubicBezTo>
                  <a:pt x="479056" y="127223"/>
                  <a:pt x="479056" y="127223"/>
                  <a:pt x="493458" y="159969"/>
                </a:cubicBezTo>
                <a:cubicBezTo>
                  <a:pt x="501314" y="175686"/>
                  <a:pt x="494768" y="194024"/>
                  <a:pt x="477747" y="201883"/>
                </a:cubicBezTo>
                <a:cubicBezTo>
                  <a:pt x="477747" y="201883"/>
                  <a:pt x="477747" y="201883"/>
                  <a:pt x="452871" y="213671"/>
                </a:cubicBezTo>
                <a:cubicBezTo>
                  <a:pt x="455489" y="233318"/>
                  <a:pt x="456799" y="252966"/>
                  <a:pt x="454180" y="272613"/>
                </a:cubicBezTo>
                <a:cubicBezTo>
                  <a:pt x="454180" y="272613"/>
                  <a:pt x="454180" y="272613"/>
                  <a:pt x="481675" y="283092"/>
                </a:cubicBezTo>
                <a:cubicBezTo>
                  <a:pt x="497386" y="289641"/>
                  <a:pt x="506551" y="307978"/>
                  <a:pt x="500005" y="323696"/>
                </a:cubicBezTo>
                <a:cubicBezTo>
                  <a:pt x="500005" y="323696"/>
                  <a:pt x="500005" y="323696"/>
                  <a:pt x="488221" y="357751"/>
                </a:cubicBezTo>
                <a:cubicBezTo>
                  <a:pt x="485603" y="365610"/>
                  <a:pt x="479056" y="372159"/>
                  <a:pt x="471201" y="376089"/>
                </a:cubicBezTo>
                <a:cubicBezTo>
                  <a:pt x="463345" y="380018"/>
                  <a:pt x="454180" y="380018"/>
                  <a:pt x="446324" y="377399"/>
                </a:cubicBezTo>
                <a:cubicBezTo>
                  <a:pt x="446324" y="377399"/>
                  <a:pt x="446324" y="377399"/>
                  <a:pt x="420139" y="366920"/>
                </a:cubicBezTo>
                <a:cubicBezTo>
                  <a:pt x="408355" y="383948"/>
                  <a:pt x="395263" y="398356"/>
                  <a:pt x="379551" y="410144"/>
                </a:cubicBezTo>
                <a:cubicBezTo>
                  <a:pt x="379551" y="410144"/>
                  <a:pt x="379551" y="410144"/>
                  <a:pt x="391335" y="436340"/>
                </a:cubicBezTo>
                <a:cubicBezTo>
                  <a:pt x="399190" y="452058"/>
                  <a:pt x="392644" y="471705"/>
                  <a:pt x="375623" y="479564"/>
                </a:cubicBezTo>
                <a:cubicBezTo>
                  <a:pt x="375623" y="479564"/>
                  <a:pt x="375623" y="479564"/>
                  <a:pt x="342891" y="493972"/>
                </a:cubicBezTo>
                <a:cubicBezTo>
                  <a:pt x="327180" y="501831"/>
                  <a:pt x="307541" y="495282"/>
                  <a:pt x="300995" y="478255"/>
                </a:cubicBezTo>
                <a:cubicBezTo>
                  <a:pt x="300995" y="478255"/>
                  <a:pt x="300995" y="478255"/>
                  <a:pt x="289211" y="453368"/>
                </a:cubicBezTo>
                <a:cubicBezTo>
                  <a:pt x="268263" y="455988"/>
                  <a:pt x="248623" y="457297"/>
                  <a:pt x="228984" y="454678"/>
                </a:cubicBezTo>
                <a:cubicBezTo>
                  <a:pt x="228984" y="454678"/>
                  <a:pt x="228984" y="454678"/>
                  <a:pt x="219819" y="482184"/>
                </a:cubicBezTo>
                <a:cubicBezTo>
                  <a:pt x="217201" y="490043"/>
                  <a:pt x="210654" y="496592"/>
                  <a:pt x="202799" y="499212"/>
                </a:cubicBezTo>
                <a:cubicBezTo>
                  <a:pt x="194943" y="503141"/>
                  <a:pt x="185778" y="503141"/>
                  <a:pt x="177922" y="500522"/>
                </a:cubicBezTo>
                <a:cubicBezTo>
                  <a:pt x="177922" y="500522"/>
                  <a:pt x="177922" y="500522"/>
                  <a:pt x="143881" y="488733"/>
                </a:cubicBezTo>
                <a:cubicBezTo>
                  <a:pt x="136025" y="484804"/>
                  <a:pt x="129479" y="479564"/>
                  <a:pt x="126861" y="471705"/>
                </a:cubicBezTo>
                <a:cubicBezTo>
                  <a:pt x="122933" y="463847"/>
                  <a:pt x="122933" y="454678"/>
                  <a:pt x="125551" y="446819"/>
                </a:cubicBezTo>
                <a:cubicBezTo>
                  <a:pt x="125551" y="446819"/>
                  <a:pt x="125551" y="446819"/>
                  <a:pt x="134716" y="420623"/>
                </a:cubicBezTo>
                <a:cubicBezTo>
                  <a:pt x="119005" y="408834"/>
                  <a:pt x="104603" y="395736"/>
                  <a:pt x="91510" y="380018"/>
                </a:cubicBezTo>
                <a:cubicBezTo>
                  <a:pt x="91510" y="380018"/>
                  <a:pt x="91510" y="380018"/>
                  <a:pt x="66634" y="391807"/>
                </a:cubicBezTo>
                <a:cubicBezTo>
                  <a:pt x="49613" y="399665"/>
                  <a:pt x="31283" y="391807"/>
                  <a:pt x="23428" y="376089"/>
                </a:cubicBezTo>
                <a:cubicBezTo>
                  <a:pt x="23428" y="376089"/>
                  <a:pt x="23428" y="376089"/>
                  <a:pt x="7716" y="343343"/>
                </a:cubicBezTo>
                <a:cubicBezTo>
                  <a:pt x="1170" y="327625"/>
                  <a:pt x="7716" y="307978"/>
                  <a:pt x="23428" y="300119"/>
                </a:cubicBezTo>
                <a:cubicBezTo>
                  <a:pt x="23428" y="300119"/>
                  <a:pt x="23428" y="300119"/>
                  <a:pt x="49613" y="288331"/>
                </a:cubicBezTo>
                <a:cubicBezTo>
                  <a:pt x="45685" y="268684"/>
                  <a:pt x="45685" y="249036"/>
                  <a:pt x="48304" y="229389"/>
                </a:cubicBezTo>
                <a:cubicBezTo>
                  <a:pt x="48304" y="229389"/>
                  <a:pt x="48304" y="229389"/>
                  <a:pt x="20809" y="220220"/>
                </a:cubicBezTo>
                <a:cubicBezTo>
                  <a:pt x="12953" y="216291"/>
                  <a:pt x="6407" y="211051"/>
                  <a:pt x="2479" y="203193"/>
                </a:cubicBezTo>
                <a:cubicBezTo>
                  <a:pt x="-139" y="195334"/>
                  <a:pt x="-1449" y="186165"/>
                  <a:pt x="2479" y="178306"/>
                </a:cubicBezTo>
                <a:cubicBezTo>
                  <a:pt x="2479" y="178306"/>
                  <a:pt x="2479" y="178306"/>
                  <a:pt x="14263" y="144251"/>
                </a:cubicBezTo>
                <a:cubicBezTo>
                  <a:pt x="20809" y="128533"/>
                  <a:pt x="39139" y="119364"/>
                  <a:pt x="56159" y="125913"/>
                </a:cubicBezTo>
                <a:cubicBezTo>
                  <a:pt x="56159" y="125913"/>
                  <a:pt x="56159" y="125913"/>
                  <a:pt x="82345" y="135082"/>
                </a:cubicBezTo>
                <a:cubicBezTo>
                  <a:pt x="92819" y="119364"/>
                  <a:pt x="107221" y="104956"/>
                  <a:pt x="122933" y="91858"/>
                </a:cubicBezTo>
                <a:cubicBezTo>
                  <a:pt x="122933" y="91858"/>
                  <a:pt x="122933" y="91858"/>
                  <a:pt x="111149" y="65662"/>
                </a:cubicBezTo>
                <a:cubicBezTo>
                  <a:pt x="103294" y="49944"/>
                  <a:pt x="109840" y="30296"/>
                  <a:pt x="126861" y="23747"/>
                </a:cubicBezTo>
                <a:cubicBezTo>
                  <a:pt x="126861" y="23747"/>
                  <a:pt x="126861" y="23747"/>
                  <a:pt x="159592" y="8029"/>
                </a:cubicBezTo>
                <a:cubicBezTo>
                  <a:pt x="175304" y="1480"/>
                  <a:pt x="194943" y="8029"/>
                  <a:pt x="201489" y="23747"/>
                </a:cubicBezTo>
                <a:cubicBezTo>
                  <a:pt x="201489" y="23747"/>
                  <a:pt x="201489" y="23747"/>
                  <a:pt x="213273" y="49944"/>
                </a:cubicBezTo>
                <a:cubicBezTo>
                  <a:pt x="232912" y="46014"/>
                  <a:pt x="253861" y="46014"/>
                  <a:pt x="272190" y="47324"/>
                </a:cubicBezTo>
                <a:cubicBezTo>
                  <a:pt x="272190" y="47324"/>
                  <a:pt x="272190" y="47324"/>
                  <a:pt x="282665" y="21128"/>
                </a:cubicBezTo>
                <a:cubicBezTo>
                  <a:pt x="289211" y="5410"/>
                  <a:pt x="307541" y="-3759"/>
                  <a:pt x="324562" y="148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33" name="ïšḻíďe"/>
          <p:cNvSpPr>
            <a:spLocks noChangeAspect="1"/>
          </p:cNvSpPr>
          <p:nvPr/>
        </p:nvSpPr>
        <p:spPr bwMode="auto">
          <a:xfrm>
            <a:off x="4623623" y="3391486"/>
            <a:ext cx="210936" cy="282996"/>
          </a:xfrm>
          <a:custGeom>
            <a:avLst/>
            <a:gdLst>
              <a:gd name="T0" fmla="*/ 0 w 1224"/>
              <a:gd name="T1" fmla="*/ 0 h 1643"/>
              <a:gd name="T2" fmla="*/ 0 w 1224"/>
              <a:gd name="T3" fmla="*/ 1643 h 1643"/>
              <a:gd name="T4" fmla="*/ 1224 w 1224"/>
              <a:gd name="T5" fmla="*/ 1643 h 1643"/>
              <a:gd name="T6" fmla="*/ 1224 w 1224"/>
              <a:gd name="T7" fmla="*/ 0 h 1643"/>
              <a:gd name="T8" fmla="*/ 0 w 1224"/>
              <a:gd name="T9" fmla="*/ 0 h 1643"/>
              <a:gd name="T10" fmla="*/ 1126 w 1224"/>
              <a:gd name="T11" fmla="*/ 1515 h 1643"/>
              <a:gd name="T12" fmla="*/ 98 w 1224"/>
              <a:gd name="T13" fmla="*/ 1515 h 1643"/>
              <a:gd name="T14" fmla="*/ 98 w 1224"/>
              <a:gd name="T15" fmla="*/ 935 h 1643"/>
              <a:gd name="T16" fmla="*/ 1126 w 1224"/>
              <a:gd name="T17" fmla="*/ 935 h 1643"/>
              <a:gd name="T18" fmla="*/ 1126 w 1224"/>
              <a:gd name="T19" fmla="*/ 1515 h 1643"/>
              <a:gd name="T20" fmla="*/ 1126 w 1224"/>
              <a:gd name="T21" fmla="*/ 838 h 1643"/>
              <a:gd name="T22" fmla="*/ 98 w 1224"/>
              <a:gd name="T23" fmla="*/ 838 h 1643"/>
              <a:gd name="T24" fmla="*/ 98 w 1224"/>
              <a:gd name="T25" fmla="*/ 258 h 1643"/>
              <a:gd name="T26" fmla="*/ 1126 w 1224"/>
              <a:gd name="T27" fmla="*/ 258 h 1643"/>
              <a:gd name="T28" fmla="*/ 1126 w 1224"/>
              <a:gd name="T29" fmla="*/ 838 h 1643"/>
              <a:gd name="T30" fmla="*/ 1113 w 1224"/>
              <a:gd name="T31" fmla="*/ 164 h 1643"/>
              <a:gd name="T32" fmla="*/ 1080 w 1224"/>
              <a:gd name="T33" fmla="*/ 178 h 1643"/>
              <a:gd name="T34" fmla="*/ 1045 w 1224"/>
              <a:gd name="T35" fmla="*/ 164 h 1643"/>
              <a:gd name="T36" fmla="*/ 1031 w 1224"/>
              <a:gd name="T37" fmla="*/ 129 h 1643"/>
              <a:gd name="T38" fmla="*/ 1045 w 1224"/>
              <a:gd name="T39" fmla="*/ 96 h 1643"/>
              <a:gd name="T40" fmla="*/ 1080 w 1224"/>
              <a:gd name="T41" fmla="*/ 82 h 1643"/>
              <a:gd name="T42" fmla="*/ 1113 w 1224"/>
              <a:gd name="T43" fmla="*/ 96 h 1643"/>
              <a:gd name="T44" fmla="*/ 1126 w 1224"/>
              <a:gd name="T45" fmla="*/ 129 h 1643"/>
              <a:gd name="T46" fmla="*/ 1113 w 1224"/>
              <a:gd name="T47" fmla="*/ 164 h 1643"/>
              <a:gd name="T48" fmla="*/ 1063 w 1224"/>
              <a:gd name="T49" fmla="*/ 323 h 1643"/>
              <a:gd name="T50" fmla="*/ 161 w 1224"/>
              <a:gd name="T51" fmla="*/ 323 h 1643"/>
              <a:gd name="T52" fmla="*/ 161 w 1224"/>
              <a:gd name="T53" fmla="*/ 775 h 1643"/>
              <a:gd name="T54" fmla="*/ 1063 w 1224"/>
              <a:gd name="T55" fmla="*/ 775 h 1643"/>
              <a:gd name="T56" fmla="*/ 1063 w 1224"/>
              <a:gd name="T57" fmla="*/ 323 h 1643"/>
              <a:gd name="T58" fmla="*/ 773 w 1224"/>
              <a:gd name="T59" fmla="*/ 581 h 1643"/>
              <a:gd name="T60" fmla="*/ 763 w 1224"/>
              <a:gd name="T61" fmla="*/ 604 h 1643"/>
              <a:gd name="T62" fmla="*/ 740 w 1224"/>
              <a:gd name="T63" fmla="*/ 614 h 1643"/>
              <a:gd name="T64" fmla="*/ 484 w 1224"/>
              <a:gd name="T65" fmla="*/ 614 h 1643"/>
              <a:gd name="T66" fmla="*/ 461 w 1224"/>
              <a:gd name="T67" fmla="*/ 604 h 1643"/>
              <a:gd name="T68" fmla="*/ 451 w 1224"/>
              <a:gd name="T69" fmla="*/ 581 h 1643"/>
              <a:gd name="T70" fmla="*/ 451 w 1224"/>
              <a:gd name="T71" fmla="*/ 451 h 1643"/>
              <a:gd name="T72" fmla="*/ 461 w 1224"/>
              <a:gd name="T73" fmla="*/ 428 h 1643"/>
              <a:gd name="T74" fmla="*/ 484 w 1224"/>
              <a:gd name="T75" fmla="*/ 419 h 1643"/>
              <a:gd name="T76" fmla="*/ 740 w 1224"/>
              <a:gd name="T77" fmla="*/ 419 h 1643"/>
              <a:gd name="T78" fmla="*/ 763 w 1224"/>
              <a:gd name="T79" fmla="*/ 428 h 1643"/>
              <a:gd name="T80" fmla="*/ 773 w 1224"/>
              <a:gd name="T81" fmla="*/ 451 h 1643"/>
              <a:gd name="T82" fmla="*/ 773 w 1224"/>
              <a:gd name="T83" fmla="*/ 581 h 1643"/>
              <a:gd name="T84" fmla="*/ 1063 w 1224"/>
              <a:gd name="T85" fmla="*/ 1000 h 1643"/>
              <a:gd name="T86" fmla="*/ 161 w 1224"/>
              <a:gd name="T87" fmla="*/ 1000 h 1643"/>
              <a:gd name="T88" fmla="*/ 161 w 1224"/>
              <a:gd name="T89" fmla="*/ 1450 h 1643"/>
              <a:gd name="T90" fmla="*/ 1063 w 1224"/>
              <a:gd name="T91" fmla="*/ 1450 h 1643"/>
              <a:gd name="T92" fmla="*/ 1063 w 1224"/>
              <a:gd name="T93" fmla="*/ 1000 h 1643"/>
              <a:gd name="T94" fmla="*/ 773 w 1224"/>
              <a:gd name="T95" fmla="*/ 1257 h 1643"/>
              <a:gd name="T96" fmla="*/ 763 w 1224"/>
              <a:gd name="T97" fmla="*/ 1279 h 1643"/>
              <a:gd name="T98" fmla="*/ 740 w 1224"/>
              <a:gd name="T99" fmla="*/ 1289 h 1643"/>
              <a:gd name="T100" fmla="*/ 484 w 1224"/>
              <a:gd name="T101" fmla="*/ 1289 h 1643"/>
              <a:gd name="T102" fmla="*/ 461 w 1224"/>
              <a:gd name="T103" fmla="*/ 1279 h 1643"/>
              <a:gd name="T104" fmla="*/ 451 w 1224"/>
              <a:gd name="T105" fmla="*/ 1257 h 1643"/>
              <a:gd name="T106" fmla="*/ 451 w 1224"/>
              <a:gd name="T107" fmla="*/ 1128 h 1643"/>
              <a:gd name="T108" fmla="*/ 461 w 1224"/>
              <a:gd name="T109" fmla="*/ 1105 h 1643"/>
              <a:gd name="T110" fmla="*/ 484 w 1224"/>
              <a:gd name="T111" fmla="*/ 1096 h 1643"/>
              <a:gd name="T112" fmla="*/ 740 w 1224"/>
              <a:gd name="T113" fmla="*/ 1096 h 1643"/>
              <a:gd name="T114" fmla="*/ 763 w 1224"/>
              <a:gd name="T115" fmla="*/ 1105 h 1643"/>
              <a:gd name="T116" fmla="*/ 773 w 1224"/>
              <a:gd name="T117" fmla="*/ 1128 h 1643"/>
              <a:gd name="T118" fmla="*/ 773 w 1224"/>
              <a:gd name="T119" fmla="*/ 1257 h 1643"/>
              <a:gd name="T120" fmla="*/ 773 w 1224"/>
              <a:gd name="T121" fmla="*/ 1257 h 1643"/>
              <a:gd name="T122" fmla="*/ 773 w 1224"/>
              <a:gd name="T123" fmla="*/ 1257 h 16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224" h="1643">
                <a:moveTo>
                  <a:pt x="0" y="0"/>
                </a:moveTo>
                <a:cubicBezTo>
                  <a:pt x="0" y="1643"/>
                  <a:pt x="0" y="1643"/>
                  <a:pt x="0" y="1643"/>
                </a:cubicBezTo>
                <a:cubicBezTo>
                  <a:pt x="1224" y="1643"/>
                  <a:pt x="1224" y="1643"/>
                  <a:pt x="1224" y="1643"/>
                </a:cubicBezTo>
                <a:cubicBezTo>
                  <a:pt x="1224" y="0"/>
                  <a:pt x="1224" y="0"/>
                  <a:pt x="1224" y="0"/>
                </a:cubicBezTo>
                <a:lnTo>
                  <a:pt x="0" y="0"/>
                </a:lnTo>
                <a:close/>
                <a:moveTo>
                  <a:pt x="1126" y="1515"/>
                </a:moveTo>
                <a:cubicBezTo>
                  <a:pt x="98" y="1515"/>
                  <a:pt x="98" y="1515"/>
                  <a:pt x="98" y="1515"/>
                </a:cubicBezTo>
                <a:cubicBezTo>
                  <a:pt x="98" y="935"/>
                  <a:pt x="98" y="935"/>
                  <a:pt x="98" y="935"/>
                </a:cubicBezTo>
                <a:cubicBezTo>
                  <a:pt x="1126" y="935"/>
                  <a:pt x="1126" y="935"/>
                  <a:pt x="1126" y="935"/>
                </a:cubicBezTo>
                <a:lnTo>
                  <a:pt x="1126" y="1515"/>
                </a:lnTo>
                <a:close/>
                <a:moveTo>
                  <a:pt x="1126" y="838"/>
                </a:moveTo>
                <a:cubicBezTo>
                  <a:pt x="98" y="838"/>
                  <a:pt x="98" y="838"/>
                  <a:pt x="98" y="838"/>
                </a:cubicBezTo>
                <a:cubicBezTo>
                  <a:pt x="98" y="258"/>
                  <a:pt x="98" y="258"/>
                  <a:pt x="98" y="258"/>
                </a:cubicBezTo>
                <a:cubicBezTo>
                  <a:pt x="1126" y="258"/>
                  <a:pt x="1126" y="258"/>
                  <a:pt x="1126" y="258"/>
                </a:cubicBezTo>
                <a:lnTo>
                  <a:pt x="1126" y="838"/>
                </a:lnTo>
                <a:close/>
                <a:moveTo>
                  <a:pt x="1113" y="164"/>
                </a:moveTo>
                <a:cubicBezTo>
                  <a:pt x="1104" y="173"/>
                  <a:pt x="1093" y="178"/>
                  <a:pt x="1080" y="178"/>
                </a:cubicBezTo>
                <a:cubicBezTo>
                  <a:pt x="1066" y="178"/>
                  <a:pt x="1055" y="173"/>
                  <a:pt x="1045" y="164"/>
                </a:cubicBezTo>
                <a:cubicBezTo>
                  <a:pt x="1036" y="154"/>
                  <a:pt x="1031" y="142"/>
                  <a:pt x="1031" y="129"/>
                </a:cubicBezTo>
                <a:cubicBezTo>
                  <a:pt x="1031" y="116"/>
                  <a:pt x="1036" y="105"/>
                  <a:pt x="1045" y="96"/>
                </a:cubicBezTo>
                <a:cubicBezTo>
                  <a:pt x="1055" y="87"/>
                  <a:pt x="1066" y="82"/>
                  <a:pt x="1080" y="82"/>
                </a:cubicBezTo>
                <a:cubicBezTo>
                  <a:pt x="1093" y="82"/>
                  <a:pt x="1104" y="87"/>
                  <a:pt x="1113" y="96"/>
                </a:cubicBezTo>
                <a:cubicBezTo>
                  <a:pt x="1122" y="105"/>
                  <a:pt x="1126" y="116"/>
                  <a:pt x="1126" y="129"/>
                </a:cubicBezTo>
                <a:cubicBezTo>
                  <a:pt x="1126" y="142"/>
                  <a:pt x="1122" y="154"/>
                  <a:pt x="1113" y="164"/>
                </a:cubicBezTo>
                <a:close/>
                <a:moveTo>
                  <a:pt x="1063" y="323"/>
                </a:moveTo>
                <a:cubicBezTo>
                  <a:pt x="161" y="323"/>
                  <a:pt x="161" y="323"/>
                  <a:pt x="161" y="323"/>
                </a:cubicBezTo>
                <a:cubicBezTo>
                  <a:pt x="161" y="775"/>
                  <a:pt x="161" y="775"/>
                  <a:pt x="161" y="775"/>
                </a:cubicBezTo>
                <a:cubicBezTo>
                  <a:pt x="1063" y="775"/>
                  <a:pt x="1063" y="775"/>
                  <a:pt x="1063" y="775"/>
                </a:cubicBezTo>
                <a:lnTo>
                  <a:pt x="1063" y="323"/>
                </a:lnTo>
                <a:close/>
                <a:moveTo>
                  <a:pt x="773" y="581"/>
                </a:moveTo>
                <a:cubicBezTo>
                  <a:pt x="773" y="590"/>
                  <a:pt x="769" y="598"/>
                  <a:pt x="763" y="604"/>
                </a:cubicBezTo>
                <a:cubicBezTo>
                  <a:pt x="757" y="611"/>
                  <a:pt x="749" y="614"/>
                  <a:pt x="740" y="614"/>
                </a:cubicBezTo>
                <a:cubicBezTo>
                  <a:pt x="484" y="614"/>
                  <a:pt x="484" y="614"/>
                  <a:pt x="484" y="614"/>
                </a:cubicBezTo>
                <a:cubicBezTo>
                  <a:pt x="475" y="614"/>
                  <a:pt x="467" y="611"/>
                  <a:pt x="461" y="604"/>
                </a:cubicBezTo>
                <a:cubicBezTo>
                  <a:pt x="455" y="598"/>
                  <a:pt x="451" y="590"/>
                  <a:pt x="451" y="581"/>
                </a:cubicBezTo>
                <a:cubicBezTo>
                  <a:pt x="451" y="451"/>
                  <a:pt x="451" y="451"/>
                  <a:pt x="451" y="451"/>
                </a:cubicBezTo>
                <a:cubicBezTo>
                  <a:pt x="451" y="442"/>
                  <a:pt x="455" y="435"/>
                  <a:pt x="461" y="428"/>
                </a:cubicBezTo>
                <a:cubicBezTo>
                  <a:pt x="467" y="422"/>
                  <a:pt x="475" y="419"/>
                  <a:pt x="484" y="419"/>
                </a:cubicBezTo>
                <a:cubicBezTo>
                  <a:pt x="740" y="419"/>
                  <a:pt x="740" y="419"/>
                  <a:pt x="740" y="419"/>
                </a:cubicBezTo>
                <a:cubicBezTo>
                  <a:pt x="749" y="419"/>
                  <a:pt x="757" y="422"/>
                  <a:pt x="763" y="428"/>
                </a:cubicBezTo>
                <a:cubicBezTo>
                  <a:pt x="769" y="435"/>
                  <a:pt x="773" y="442"/>
                  <a:pt x="773" y="451"/>
                </a:cubicBezTo>
                <a:lnTo>
                  <a:pt x="773" y="581"/>
                </a:lnTo>
                <a:close/>
                <a:moveTo>
                  <a:pt x="1063" y="1000"/>
                </a:moveTo>
                <a:cubicBezTo>
                  <a:pt x="161" y="1000"/>
                  <a:pt x="161" y="1000"/>
                  <a:pt x="161" y="1000"/>
                </a:cubicBezTo>
                <a:cubicBezTo>
                  <a:pt x="161" y="1450"/>
                  <a:pt x="161" y="1450"/>
                  <a:pt x="161" y="1450"/>
                </a:cubicBezTo>
                <a:cubicBezTo>
                  <a:pt x="1063" y="1450"/>
                  <a:pt x="1063" y="1450"/>
                  <a:pt x="1063" y="1450"/>
                </a:cubicBezTo>
                <a:lnTo>
                  <a:pt x="1063" y="1000"/>
                </a:lnTo>
                <a:close/>
                <a:moveTo>
                  <a:pt x="773" y="1257"/>
                </a:moveTo>
                <a:cubicBezTo>
                  <a:pt x="773" y="1265"/>
                  <a:pt x="769" y="1273"/>
                  <a:pt x="763" y="1279"/>
                </a:cubicBezTo>
                <a:cubicBezTo>
                  <a:pt x="757" y="1286"/>
                  <a:pt x="749" y="1289"/>
                  <a:pt x="740" y="1289"/>
                </a:cubicBezTo>
                <a:cubicBezTo>
                  <a:pt x="484" y="1289"/>
                  <a:pt x="484" y="1289"/>
                  <a:pt x="484" y="1289"/>
                </a:cubicBezTo>
                <a:cubicBezTo>
                  <a:pt x="475" y="1289"/>
                  <a:pt x="467" y="1286"/>
                  <a:pt x="461" y="1279"/>
                </a:cubicBezTo>
                <a:cubicBezTo>
                  <a:pt x="455" y="1273"/>
                  <a:pt x="451" y="1265"/>
                  <a:pt x="451" y="1257"/>
                </a:cubicBezTo>
                <a:cubicBezTo>
                  <a:pt x="451" y="1128"/>
                  <a:pt x="451" y="1128"/>
                  <a:pt x="451" y="1128"/>
                </a:cubicBezTo>
                <a:cubicBezTo>
                  <a:pt x="451" y="1119"/>
                  <a:pt x="455" y="1112"/>
                  <a:pt x="461" y="1105"/>
                </a:cubicBezTo>
                <a:cubicBezTo>
                  <a:pt x="467" y="1099"/>
                  <a:pt x="475" y="1096"/>
                  <a:pt x="484" y="1096"/>
                </a:cubicBezTo>
                <a:cubicBezTo>
                  <a:pt x="740" y="1096"/>
                  <a:pt x="740" y="1096"/>
                  <a:pt x="740" y="1096"/>
                </a:cubicBezTo>
                <a:cubicBezTo>
                  <a:pt x="749" y="1096"/>
                  <a:pt x="757" y="1099"/>
                  <a:pt x="763" y="1105"/>
                </a:cubicBezTo>
                <a:cubicBezTo>
                  <a:pt x="769" y="1112"/>
                  <a:pt x="773" y="1119"/>
                  <a:pt x="773" y="1128"/>
                </a:cubicBezTo>
                <a:lnTo>
                  <a:pt x="773" y="1257"/>
                </a:lnTo>
                <a:close/>
                <a:moveTo>
                  <a:pt x="773" y="1257"/>
                </a:moveTo>
                <a:cubicBezTo>
                  <a:pt x="773" y="1257"/>
                  <a:pt x="773" y="1257"/>
                  <a:pt x="773" y="1257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grpSp>
        <p:nvGrpSpPr>
          <p:cNvPr id="34" name="iṡļîḑè"/>
          <p:cNvGrpSpPr/>
          <p:nvPr/>
        </p:nvGrpSpPr>
        <p:grpSpPr>
          <a:xfrm>
            <a:off x="1673674" y="1335385"/>
            <a:ext cx="2551246" cy="1223412"/>
            <a:chOff x="1667967" y="1249699"/>
            <a:chExt cx="2551246" cy="1223412"/>
          </a:xfrm>
        </p:grpSpPr>
        <p:sp>
          <p:nvSpPr>
            <p:cNvPr id="45" name="ïṣ1íďe"/>
            <p:cNvSpPr txBox="1"/>
            <p:nvPr/>
          </p:nvSpPr>
          <p:spPr>
            <a:xfrm>
              <a:off x="1667967" y="1849863"/>
              <a:ext cx="2551246" cy="623248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normAutofit lnSpcReduction="1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基本公共服务缺位、现实需求无法满足</a:t>
              </a:r>
            </a:p>
          </p:txBody>
        </p:sp>
        <p:sp>
          <p:nvSpPr>
            <p:cNvPr id="46" name="íśḷíḑe"/>
            <p:cNvSpPr/>
            <p:nvPr/>
          </p:nvSpPr>
          <p:spPr>
            <a:xfrm>
              <a:off x="1667967" y="1249699"/>
              <a:ext cx="2551246" cy="600164"/>
            </a:xfrm>
            <a:prstGeom prst="rect">
              <a:avLst/>
            </a:prstGeom>
          </p:spPr>
          <p:txBody>
            <a:bodyPr wrap="square" lIns="0" tIns="0" rIns="0" bIns="0" anchor="ctr" anchorCtr="0">
              <a:normAutofit/>
            </a:bodyPr>
            <a:lstStyle/>
            <a:p>
              <a:pPr algn="r"/>
              <a:r>
                <a:rPr lang="zh-CN" altLang="en-US" sz="2600" b="1" dirty="0">
                  <a:solidFill>
                    <a:schemeClr val="accent1"/>
                  </a:solidFill>
                </a:rPr>
                <a:t>居民</a:t>
              </a:r>
            </a:p>
          </p:txBody>
        </p:sp>
      </p:grpSp>
      <p:grpSp>
        <p:nvGrpSpPr>
          <p:cNvPr id="35" name="iśḻiďé"/>
          <p:cNvGrpSpPr/>
          <p:nvPr/>
        </p:nvGrpSpPr>
        <p:grpSpPr>
          <a:xfrm>
            <a:off x="1673674" y="3074318"/>
            <a:ext cx="2551246" cy="1223412"/>
            <a:chOff x="1667967" y="2988632"/>
            <a:chExt cx="2551246" cy="1223412"/>
          </a:xfrm>
        </p:grpSpPr>
        <p:sp>
          <p:nvSpPr>
            <p:cNvPr id="43" name="îšļïḋê"/>
            <p:cNvSpPr txBox="1"/>
            <p:nvPr/>
          </p:nvSpPr>
          <p:spPr>
            <a:xfrm>
              <a:off x="1667967" y="3588796"/>
              <a:ext cx="2551246" cy="623248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normAutofit lnSpcReduction="1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跑断腿、磨破嘴、夹板气等</a:t>
              </a:r>
              <a:endParaRPr lang="zh-CN" altLang="en-US" dirty="0"/>
            </a:p>
          </p:txBody>
        </p:sp>
        <p:sp>
          <p:nvSpPr>
            <p:cNvPr id="44" name="íṡḻîdé"/>
            <p:cNvSpPr/>
            <p:nvPr/>
          </p:nvSpPr>
          <p:spPr>
            <a:xfrm>
              <a:off x="1667967" y="2988632"/>
              <a:ext cx="2551246" cy="600164"/>
            </a:xfrm>
            <a:prstGeom prst="rect">
              <a:avLst/>
            </a:prstGeom>
          </p:spPr>
          <p:txBody>
            <a:bodyPr wrap="square" lIns="0" tIns="0" rIns="0" bIns="0" anchor="ctr" anchorCtr="0">
              <a:normAutofit/>
            </a:bodyPr>
            <a:lstStyle/>
            <a:p>
              <a:pPr algn="r"/>
              <a:r>
                <a:rPr lang="zh-CN" altLang="en-US" sz="2600" b="1" dirty="0">
                  <a:solidFill>
                    <a:schemeClr val="accent5">
                      <a:lumMod val="100000"/>
                    </a:schemeClr>
                  </a:solidFill>
                </a:rPr>
                <a:t>居委会</a:t>
              </a: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8025874" y="1335385"/>
            <a:ext cx="2551246" cy="1223412"/>
            <a:chOff x="8025874" y="1335385"/>
            <a:chExt cx="2551246" cy="1223412"/>
          </a:xfrm>
        </p:grpSpPr>
        <p:sp>
          <p:nvSpPr>
            <p:cNvPr id="36" name="íSļïḓè"/>
            <p:cNvSpPr txBox="1"/>
            <p:nvPr/>
          </p:nvSpPr>
          <p:spPr>
            <a:xfrm>
              <a:off x="8025874" y="1935549"/>
              <a:ext cx="2551246" cy="623248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normAutofit/>
            </a:bodyPr>
            <a:lstStyle/>
            <a:p>
              <a:pPr lvl="0"/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舆情稳定难、安全生产难、资金缺口大等</a:t>
              </a:r>
            </a:p>
          </p:txBody>
        </p:sp>
        <p:sp>
          <p:nvSpPr>
            <p:cNvPr id="37" name="îṣḻíḍe"/>
            <p:cNvSpPr/>
            <p:nvPr/>
          </p:nvSpPr>
          <p:spPr>
            <a:xfrm>
              <a:off x="8025874" y="1335385"/>
              <a:ext cx="2551246" cy="600164"/>
            </a:xfrm>
            <a:prstGeom prst="rect">
              <a:avLst/>
            </a:prstGeom>
          </p:spPr>
          <p:txBody>
            <a:bodyPr wrap="square" lIns="0" tIns="0" rIns="0" bIns="0" anchor="ctr" anchorCtr="0">
              <a:normAutofit/>
            </a:bodyPr>
            <a:lstStyle/>
            <a:p>
              <a:r>
                <a:rPr lang="zh-CN" altLang="en-US" sz="2600" b="1" dirty="0">
                  <a:solidFill>
                    <a:schemeClr val="accent2">
                      <a:lumMod val="100000"/>
                    </a:schemeClr>
                  </a:solidFill>
                </a:rPr>
                <a:t>区政府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8025874" y="3074318"/>
            <a:ext cx="2551246" cy="1223412"/>
            <a:chOff x="8025874" y="3074318"/>
            <a:chExt cx="2551246" cy="1223412"/>
          </a:xfrm>
        </p:grpSpPr>
        <p:sp>
          <p:nvSpPr>
            <p:cNvPr id="38" name="iṧḷiḍé"/>
            <p:cNvSpPr txBox="1"/>
            <p:nvPr/>
          </p:nvSpPr>
          <p:spPr>
            <a:xfrm>
              <a:off x="8025874" y="3674482"/>
              <a:ext cx="2551246" cy="623248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no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入门难、取证难、鉴定难、拆除难、监管难等</a:t>
              </a:r>
              <a:endPara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" name="îṣlidé"/>
            <p:cNvSpPr/>
            <p:nvPr/>
          </p:nvSpPr>
          <p:spPr>
            <a:xfrm>
              <a:off x="8025874" y="3074318"/>
              <a:ext cx="2551246" cy="600164"/>
            </a:xfrm>
            <a:prstGeom prst="rect">
              <a:avLst/>
            </a:prstGeom>
          </p:spPr>
          <p:txBody>
            <a:bodyPr wrap="square" lIns="0" tIns="0" rIns="0" bIns="0" anchor="ctr" anchorCtr="0">
              <a:normAutofit/>
            </a:bodyPr>
            <a:lstStyle/>
            <a:p>
              <a:r>
                <a:rPr lang="zh-CN" altLang="en-US" sz="2600" b="1" dirty="0">
                  <a:solidFill>
                    <a:schemeClr val="accent3">
                      <a:lumMod val="100000"/>
                    </a:schemeClr>
                  </a:solidFill>
                </a:rPr>
                <a:t>区级部门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298435" y="4978912"/>
            <a:ext cx="3631020" cy="1055245"/>
            <a:chOff x="4298435" y="4978912"/>
            <a:chExt cx="3631020" cy="1055245"/>
          </a:xfrm>
        </p:grpSpPr>
        <p:sp>
          <p:nvSpPr>
            <p:cNvPr id="40" name="ïSļïďé"/>
            <p:cNvSpPr txBox="1"/>
            <p:nvPr/>
          </p:nvSpPr>
          <p:spPr>
            <a:xfrm>
              <a:off x="4298435" y="5410909"/>
              <a:ext cx="3631020" cy="623248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无执法权力、无有效手段等</a:t>
              </a:r>
            </a:p>
          </p:txBody>
        </p:sp>
        <p:sp>
          <p:nvSpPr>
            <p:cNvPr id="41" name="íṡľíḓê"/>
            <p:cNvSpPr/>
            <p:nvPr/>
          </p:nvSpPr>
          <p:spPr>
            <a:xfrm>
              <a:off x="4826084" y="4978912"/>
              <a:ext cx="2551246" cy="600164"/>
            </a:xfrm>
            <a:prstGeom prst="rect">
              <a:avLst/>
            </a:prstGeom>
          </p:spPr>
          <p:txBody>
            <a:bodyPr wrap="square" lIns="0" tIns="0" rIns="0" bIns="0" anchor="ctr" anchorCtr="0">
              <a:normAutofit/>
            </a:bodyPr>
            <a:lstStyle/>
            <a:p>
              <a:pPr algn="ctr"/>
              <a:r>
                <a:rPr lang="zh-CN" altLang="en-US" sz="2600" b="1" dirty="0">
                  <a:solidFill>
                    <a:schemeClr val="accent4">
                      <a:lumMod val="100000"/>
                    </a:schemeClr>
                  </a:solidFill>
                </a:rPr>
                <a:t>街道办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9" grpId="0" animBg="1"/>
      <p:bldP spid="20" grpId="0" animBg="1"/>
      <p:bldP spid="22" grpId="0" animBg="1"/>
      <p:bldP spid="25" grpId="0" animBg="1"/>
      <p:bldP spid="2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552971" y="512676"/>
            <a:ext cx="11089232" cy="5832648"/>
          </a:xfrm>
          <a:prstGeom prst="rect">
            <a:avLst/>
          </a:prstGeom>
          <a:solidFill>
            <a:schemeClr val="bg1">
              <a:alpha val="59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5" name="组合 14"/>
          <p:cNvGrpSpPr/>
          <p:nvPr/>
        </p:nvGrpSpPr>
        <p:grpSpPr>
          <a:xfrm>
            <a:off x="1130308" y="1396637"/>
            <a:ext cx="3224241" cy="4064725"/>
            <a:chOff x="1633091" y="1396637"/>
            <a:chExt cx="3224241" cy="4064725"/>
          </a:xfrm>
        </p:grpSpPr>
        <p:sp>
          <p:nvSpPr>
            <p:cNvPr id="6" name="文本框 5"/>
            <p:cNvSpPr txBox="1"/>
            <p:nvPr/>
          </p:nvSpPr>
          <p:spPr>
            <a:xfrm>
              <a:off x="2065139" y="2060848"/>
              <a:ext cx="1080120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6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思</a:t>
              </a:r>
              <a:endParaRPr lang="en-US" altLang="zh-CN" sz="66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brain-inside-human-head_30609"/>
            <p:cNvSpPr>
              <a:spLocks noChangeAspect="1"/>
            </p:cNvSpPr>
            <p:nvPr/>
          </p:nvSpPr>
          <p:spPr bwMode="auto">
            <a:xfrm flipH="1">
              <a:off x="1633091" y="1396637"/>
              <a:ext cx="3224241" cy="4064725"/>
            </a:xfrm>
            <a:custGeom>
              <a:avLst/>
              <a:gdLst>
                <a:gd name="T0" fmla="*/ 1681 w 1962"/>
                <a:gd name="T1" fmla="*/ 295 h 2413"/>
                <a:gd name="T2" fmla="*/ 926 w 1962"/>
                <a:gd name="T3" fmla="*/ 1 h 2413"/>
                <a:gd name="T4" fmla="*/ 285 w 1962"/>
                <a:gd name="T5" fmla="*/ 257 h 2413"/>
                <a:gd name="T6" fmla="*/ 96 w 1962"/>
                <a:gd name="T7" fmla="*/ 823 h 2413"/>
                <a:gd name="T8" fmla="*/ 127 w 1962"/>
                <a:gd name="T9" fmla="*/ 1063 h 2413"/>
                <a:gd name="T10" fmla="*/ 5 w 1962"/>
                <a:gd name="T11" fmla="*/ 1322 h 2413"/>
                <a:gd name="T12" fmla="*/ 107 w 1962"/>
                <a:gd name="T13" fmla="*/ 1392 h 2413"/>
                <a:gd name="T14" fmla="*/ 126 w 1962"/>
                <a:gd name="T15" fmla="*/ 1453 h 2413"/>
                <a:gd name="T16" fmla="*/ 125 w 1962"/>
                <a:gd name="T17" fmla="*/ 1537 h 2413"/>
                <a:gd name="T18" fmla="*/ 174 w 1962"/>
                <a:gd name="T19" fmla="*/ 1577 h 2413"/>
                <a:gd name="T20" fmla="*/ 169 w 1962"/>
                <a:gd name="T21" fmla="*/ 1602 h 2413"/>
                <a:gd name="T22" fmla="*/ 187 w 1962"/>
                <a:gd name="T23" fmla="*/ 1687 h 2413"/>
                <a:gd name="T24" fmla="*/ 212 w 1962"/>
                <a:gd name="T25" fmla="*/ 1789 h 2413"/>
                <a:gd name="T26" fmla="*/ 233 w 1962"/>
                <a:gd name="T27" fmla="*/ 1920 h 2413"/>
                <a:gd name="T28" fmla="*/ 470 w 1962"/>
                <a:gd name="T29" fmla="*/ 1952 h 2413"/>
                <a:gd name="T30" fmla="*/ 731 w 1962"/>
                <a:gd name="T31" fmla="*/ 2004 h 2413"/>
                <a:gd name="T32" fmla="*/ 919 w 1962"/>
                <a:gd name="T33" fmla="*/ 2413 h 2413"/>
                <a:gd name="T34" fmla="*/ 1579 w 1962"/>
                <a:gd name="T35" fmla="*/ 1802 h 2413"/>
                <a:gd name="T36" fmla="*/ 1670 w 1962"/>
                <a:gd name="T37" fmla="*/ 1345 h 2413"/>
                <a:gd name="T38" fmla="*/ 1902 w 1962"/>
                <a:gd name="T39" fmla="*/ 884 h 2413"/>
                <a:gd name="T40" fmla="*/ 1681 w 1962"/>
                <a:gd name="T41" fmla="*/ 295 h 2413"/>
                <a:gd name="T42" fmla="*/ 1386 w 1962"/>
                <a:gd name="T43" fmla="*/ 1282 h 2413"/>
                <a:gd name="T44" fmla="*/ 1153 w 1962"/>
                <a:gd name="T45" fmla="*/ 1105 h 2413"/>
                <a:gd name="T46" fmla="*/ 1122 w 1962"/>
                <a:gd name="T47" fmla="*/ 1107 h 2413"/>
                <a:gd name="T48" fmla="*/ 905 w 1962"/>
                <a:gd name="T49" fmla="*/ 869 h 2413"/>
                <a:gd name="T50" fmla="*/ 377 w 1962"/>
                <a:gd name="T51" fmla="*/ 726 h 2413"/>
                <a:gd name="T52" fmla="*/ 297 w 1962"/>
                <a:gd name="T53" fmla="*/ 594 h 2413"/>
                <a:gd name="T54" fmla="*/ 377 w 1962"/>
                <a:gd name="T55" fmla="*/ 344 h 2413"/>
                <a:gd name="T56" fmla="*/ 918 w 1962"/>
                <a:gd name="T57" fmla="*/ 128 h 2413"/>
                <a:gd name="T58" fmla="*/ 1586 w 1962"/>
                <a:gd name="T59" fmla="*/ 380 h 2413"/>
                <a:gd name="T60" fmla="*/ 1781 w 1962"/>
                <a:gd name="T61" fmla="*/ 830 h 2413"/>
                <a:gd name="T62" fmla="*/ 1782 w 1962"/>
                <a:gd name="T63" fmla="*/ 853 h 2413"/>
                <a:gd name="T64" fmla="*/ 1386 w 1962"/>
                <a:gd name="T65" fmla="*/ 1282 h 2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62" h="2413">
                  <a:moveTo>
                    <a:pt x="1681" y="295"/>
                  </a:moveTo>
                  <a:cubicBezTo>
                    <a:pt x="1546" y="144"/>
                    <a:pt x="1367" y="4"/>
                    <a:pt x="926" y="1"/>
                  </a:cubicBezTo>
                  <a:cubicBezTo>
                    <a:pt x="753" y="0"/>
                    <a:pt x="490" y="40"/>
                    <a:pt x="285" y="257"/>
                  </a:cubicBezTo>
                  <a:cubicBezTo>
                    <a:pt x="161" y="388"/>
                    <a:pt x="70" y="553"/>
                    <a:pt x="96" y="823"/>
                  </a:cubicBezTo>
                  <a:cubicBezTo>
                    <a:pt x="102" y="882"/>
                    <a:pt x="186" y="949"/>
                    <a:pt x="127" y="1063"/>
                  </a:cubicBezTo>
                  <a:cubicBezTo>
                    <a:pt x="127" y="1063"/>
                    <a:pt x="0" y="1285"/>
                    <a:pt x="5" y="1322"/>
                  </a:cubicBezTo>
                  <a:cubicBezTo>
                    <a:pt x="5" y="1322"/>
                    <a:pt x="3" y="1389"/>
                    <a:pt x="107" y="1392"/>
                  </a:cubicBezTo>
                  <a:cubicBezTo>
                    <a:pt x="107" y="1392"/>
                    <a:pt x="133" y="1395"/>
                    <a:pt x="126" y="1453"/>
                  </a:cubicBezTo>
                  <a:lnTo>
                    <a:pt x="125" y="1537"/>
                  </a:lnTo>
                  <a:cubicBezTo>
                    <a:pt x="125" y="1537"/>
                    <a:pt x="128" y="1562"/>
                    <a:pt x="174" y="1577"/>
                  </a:cubicBezTo>
                  <a:cubicBezTo>
                    <a:pt x="174" y="1577"/>
                    <a:pt x="182" y="1585"/>
                    <a:pt x="169" y="1602"/>
                  </a:cubicBezTo>
                  <a:cubicBezTo>
                    <a:pt x="169" y="1602"/>
                    <a:pt x="145" y="1629"/>
                    <a:pt x="187" y="1687"/>
                  </a:cubicBezTo>
                  <a:cubicBezTo>
                    <a:pt x="202" y="1708"/>
                    <a:pt x="227" y="1735"/>
                    <a:pt x="212" y="1789"/>
                  </a:cubicBezTo>
                  <a:cubicBezTo>
                    <a:pt x="212" y="1789"/>
                    <a:pt x="192" y="1895"/>
                    <a:pt x="233" y="1920"/>
                  </a:cubicBezTo>
                  <a:cubicBezTo>
                    <a:pt x="233" y="1920"/>
                    <a:pt x="280" y="1976"/>
                    <a:pt x="470" y="1952"/>
                  </a:cubicBezTo>
                  <a:cubicBezTo>
                    <a:pt x="536" y="1944"/>
                    <a:pt x="658" y="1912"/>
                    <a:pt x="731" y="2004"/>
                  </a:cubicBezTo>
                  <a:cubicBezTo>
                    <a:pt x="731" y="2004"/>
                    <a:pt x="905" y="2335"/>
                    <a:pt x="919" y="2413"/>
                  </a:cubicBezTo>
                  <a:cubicBezTo>
                    <a:pt x="919" y="2413"/>
                    <a:pt x="1216" y="1884"/>
                    <a:pt x="1579" y="1802"/>
                  </a:cubicBezTo>
                  <a:cubicBezTo>
                    <a:pt x="1579" y="1802"/>
                    <a:pt x="1490" y="1603"/>
                    <a:pt x="1670" y="1345"/>
                  </a:cubicBezTo>
                  <a:cubicBezTo>
                    <a:pt x="1670" y="1345"/>
                    <a:pt x="1895" y="1048"/>
                    <a:pt x="1902" y="884"/>
                  </a:cubicBezTo>
                  <a:cubicBezTo>
                    <a:pt x="1902" y="884"/>
                    <a:pt x="1962" y="609"/>
                    <a:pt x="1681" y="295"/>
                  </a:cubicBezTo>
                  <a:close/>
                  <a:moveTo>
                    <a:pt x="1386" y="1282"/>
                  </a:moveTo>
                  <a:cubicBezTo>
                    <a:pt x="1233" y="1287"/>
                    <a:pt x="1225" y="1184"/>
                    <a:pt x="1153" y="1105"/>
                  </a:cubicBezTo>
                  <a:cubicBezTo>
                    <a:pt x="1143" y="1106"/>
                    <a:pt x="1133" y="1107"/>
                    <a:pt x="1122" y="1107"/>
                  </a:cubicBezTo>
                  <a:cubicBezTo>
                    <a:pt x="942" y="1112"/>
                    <a:pt x="975" y="921"/>
                    <a:pt x="905" y="869"/>
                  </a:cubicBezTo>
                  <a:cubicBezTo>
                    <a:pt x="737" y="744"/>
                    <a:pt x="500" y="853"/>
                    <a:pt x="377" y="726"/>
                  </a:cubicBezTo>
                  <a:cubicBezTo>
                    <a:pt x="337" y="686"/>
                    <a:pt x="302" y="647"/>
                    <a:pt x="297" y="594"/>
                  </a:cubicBezTo>
                  <a:cubicBezTo>
                    <a:pt x="285" y="466"/>
                    <a:pt x="314" y="411"/>
                    <a:pt x="377" y="344"/>
                  </a:cubicBezTo>
                  <a:cubicBezTo>
                    <a:pt x="547" y="165"/>
                    <a:pt x="764" y="128"/>
                    <a:pt x="918" y="128"/>
                  </a:cubicBezTo>
                  <a:cubicBezTo>
                    <a:pt x="1330" y="131"/>
                    <a:pt x="1473" y="254"/>
                    <a:pt x="1586" y="380"/>
                  </a:cubicBezTo>
                  <a:cubicBezTo>
                    <a:pt x="1772" y="587"/>
                    <a:pt x="1783" y="766"/>
                    <a:pt x="1781" y="830"/>
                  </a:cubicBezTo>
                  <a:cubicBezTo>
                    <a:pt x="1781" y="838"/>
                    <a:pt x="1782" y="845"/>
                    <a:pt x="1782" y="853"/>
                  </a:cubicBezTo>
                  <a:cubicBezTo>
                    <a:pt x="1783" y="1090"/>
                    <a:pt x="1605" y="1274"/>
                    <a:pt x="1386" y="1282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</p:sp>
        <p:sp>
          <p:nvSpPr>
            <p:cNvPr id="14" name="矩形 13"/>
            <p:cNvSpPr/>
            <p:nvPr/>
          </p:nvSpPr>
          <p:spPr>
            <a:xfrm>
              <a:off x="2970244" y="1628800"/>
              <a:ext cx="1031051" cy="110799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zh-CN" altLang="en-US" sz="660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考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656154" y="2007862"/>
            <a:ext cx="5976665" cy="2321963"/>
            <a:chOff x="4873451" y="1688697"/>
            <a:chExt cx="5976665" cy="2321963"/>
          </a:xfrm>
        </p:grpSpPr>
        <p:sp>
          <p:nvSpPr>
            <p:cNvPr id="18" name="文本框 38"/>
            <p:cNvSpPr txBox="1">
              <a:spLocks noChangeArrowheads="1"/>
            </p:cNvSpPr>
            <p:nvPr>
              <p:custDataLst>
                <p:tags r:id="rId1"/>
              </p:custDataLst>
            </p:nvPr>
          </p:nvSpPr>
          <p:spPr bwMode="auto">
            <a:xfrm>
              <a:off x="4873451" y="1688697"/>
              <a:ext cx="5976665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514350" indent="-514350">
                <a:lnSpc>
                  <a:spcPct val="120000"/>
                </a:lnSpc>
                <a:buFont typeface="+mj-lt"/>
                <a:buAutoNum type="romanUcPeriod"/>
                <a:defRPr/>
              </a:pPr>
              <a:r>
                <a:rPr lang="zh-CN" altLang="en-US" sz="24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城市管理中违建问题治理的利益相关方有哪些？</a:t>
              </a:r>
            </a:p>
            <a:p>
              <a:pPr marL="514350" indent="-514350">
                <a:lnSpc>
                  <a:spcPct val="120000"/>
                </a:lnSpc>
                <a:buFont typeface="+mj-lt"/>
                <a:buAutoNum type="romanUcPeriod"/>
                <a:defRPr/>
              </a:pPr>
              <a:r>
                <a:rPr lang="zh-CN" altLang="en-US" sz="24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各自在该问题的治理过程中面临的困境是什么？</a:t>
              </a:r>
              <a:endParaRPr lang="zh-CN" altLang="en-US" sz="2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文本框 39"/>
            <p:cNvSpPr txBox="1">
              <a:spLocks noChangeArrowheads="1"/>
            </p:cNvSpPr>
            <p:nvPr>
              <p:custDataLst>
                <p:tags r:id="rId2"/>
              </p:custDataLst>
            </p:nvPr>
          </p:nvSpPr>
          <p:spPr bwMode="auto">
            <a:xfrm>
              <a:off x="5161484" y="3672106"/>
              <a:ext cx="5688632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dist">
                <a:lnSpc>
                  <a:spcPct val="120000"/>
                </a:lnSpc>
                <a:defRPr/>
              </a:pPr>
              <a:r>
                <a:rPr lang="zh-CN" altLang="en-US" sz="24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       假设您是该区的区长，您会采取什么样的措施，增强对该问题的治理能力和</a:t>
              </a:r>
              <a:endParaRPr lang="en-US" altLang="zh-CN" sz="2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  <a:p>
              <a:pPr>
                <a:lnSpc>
                  <a:spcPct val="120000"/>
                </a:lnSpc>
                <a:defRPr/>
              </a:pPr>
              <a:r>
                <a:rPr lang="zh-CN" altLang="en-US" sz="24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治理效果？</a:t>
              </a:r>
              <a:endParaRPr lang="zh-CN" altLang="en-US" sz="2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438"/>
  <p:tag name="KSO_WM_UNIT_TYPE" val="l_h_f"/>
  <p:tag name="KSO_WM_UNIT_INDEX" val="1_1_1"/>
  <p:tag name="KSO_WM_UNIT_ID" val="custom160438_8*l_h_f*1_1_1"/>
  <p:tag name="KSO_WM_UNIT_CLEAR" val="1"/>
  <p:tag name="KSO_WM_UNIT_LAYERLEVEL" val="1_1_1"/>
  <p:tag name="KSO_WM_UNIT_VALUE" val="15"/>
  <p:tag name="KSO_WM_UNIT_HIGHLIGHT" val="0"/>
  <p:tag name="KSO_WM_UNIT_COMPATIBLE" val="0"/>
  <p:tag name="KSO_WM_UNIT_PRESET_TEXT_INDEX" val="4"/>
  <p:tag name="KSO_WM_UNIT_PRESET_TEXT_LEN" val="26"/>
  <p:tag name="KSO_WM_DIAGRAM_GROUP_CODE" val="l1-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438"/>
  <p:tag name="KSO_WM_UNIT_TYPE" val="l_h_f"/>
  <p:tag name="KSO_WM_UNIT_INDEX" val="1_2_1"/>
  <p:tag name="KSO_WM_UNIT_ID" val="custom160438_8*l_h_f*1_2_1"/>
  <p:tag name="KSO_WM_UNIT_CLEAR" val="1"/>
  <p:tag name="KSO_WM_UNIT_LAYERLEVEL" val="1_1_1"/>
  <p:tag name="KSO_WM_UNIT_VALUE" val="17"/>
  <p:tag name="KSO_WM_UNIT_HIGHLIGHT" val="0"/>
  <p:tag name="KSO_WM_UNIT_COMPATIBLE" val="0"/>
  <p:tag name="KSO_WM_UNIT_PRESET_TEXT_INDEX" val="4"/>
  <p:tag name="KSO_WM_UNIT_PRESET_TEXT_LEN" val="26"/>
  <p:tag name="KSO_WM_DIAGRAM_GROUP_CODE" val="l1-1"/>
</p:tagLst>
</file>

<file path=ppt/theme/theme1.xml><?xml version="1.0" encoding="utf-8"?>
<a:theme xmlns:a="http://schemas.openxmlformats.org/drawingml/2006/main" name="Office 主题​​">
  <a:themeElements>
    <a:clrScheme name="自定义 342">
      <a:dk1>
        <a:sysClr val="windowText" lastClr="000000"/>
      </a:dk1>
      <a:lt1>
        <a:sysClr val="window" lastClr="FFFFFF"/>
      </a:lt1>
      <a:dk2>
        <a:srgbClr val="39302A"/>
      </a:dk2>
      <a:lt2>
        <a:srgbClr val="7F7F7F"/>
      </a:lt2>
      <a:accent1>
        <a:srgbClr val="15A892"/>
      </a:accent1>
      <a:accent2>
        <a:srgbClr val="1574A8"/>
      </a:accent2>
      <a:accent3>
        <a:srgbClr val="15A874"/>
      </a:accent3>
      <a:accent4>
        <a:srgbClr val="1574A8"/>
      </a:accent4>
      <a:accent5>
        <a:srgbClr val="15A874"/>
      </a:accent5>
      <a:accent6>
        <a:srgbClr val="1574A8"/>
      </a:accent6>
      <a:hlink>
        <a:srgbClr val="3E7C86"/>
      </a:hlink>
      <a:folHlink>
        <a:srgbClr val="162C3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425</Words>
  <Application>Microsoft Office PowerPoint</Application>
  <PresentationFormat>自定义</PresentationFormat>
  <Paragraphs>101</Paragraphs>
  <Slides>8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맑은 고딕</vt:lpstr>
      <vt:lpstr>黑体</vt:lpstr>
      <vt:lpstr>宋体</vt:lpstr>
      <vt:lpstr>微软雅黑</vt:lpstr>
      <vt:lpstr>张海山锐谐体</vt:lpstr>
      <vt:lpstr>Arial</vt:lpstr>
      <vt:lpstr>Calibri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http://www.deepbbs.org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深度联盟http://www.deepbbs.org</dc:creator>
  <cp:lastModifiedBy>wqblegend@163.com</cp:lastModifiedBy>
  <cp:revision>111</cp:revision>
  <dcterms:created xsi:type="dcterms:W3CDTF">2015-09-13T11:28:00Z</dcterms:created>
  <dcterms:modified xsi:type="dcterms:W3CDTF">2018-04-26T16:16:44Z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2052-10.1.0.7224</vt:lpwstr>
  </property>
</Properties>
</file>