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301" r:id="rId4"/>
    <p:sldId id="296" r:id="rId5"/>
    <p:sldId id="297" r:id="rId6"/>
    <p:sldId id="299" r:id="rId7"/>
    <p:sldId id="298" r:id="rId8"/>
    <p:sldId id="300" r:id="rId9"/>
  </p:sldIdLst>
  <p:sldSz cx="12195175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15" userDrawn="1">
          <p15:clr>
            <a:srgbClr val="A4A3A4"/>
          </p15:clr>
        </p15:guide>
        <p15:guide id="2" pos="69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7255DD"/>
    <a:srgbClr val="8DF1CD"/>
    <a:srgbClr val="C6E6F8"/>
    <a:srgbClr val="0000FF"/>
    <a:srgbClr val="FFFFFF"/>
    <a:srgbClr val="00FFFF"/>
    <a:srgbClr val="FF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9" autoAdjust="0"/>
    <p:restoredTop sz="94660"/>
  </p:normalViewPr>
  <p:slideViewPr>
    <p:cSldViewPr showGuides="1">
      <p:cViewPr varScale="1">
        <p:scale>
          <a:sx n="71" d="100"/>
          <a:sy n="71" d="100"/>
        </p:scale>
        <p:origin x="-738" y="-96"/>
      </p:cViewPr>
      <p:guideLst>
        <p:guide orient="horz" pos="2115"/>
        <p:guide pos="69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3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01A41-A85B-4BA3-A58B-5DF29B5ACF29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88F8D-94BC-43CD-A0DF-066045138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052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676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676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895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404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525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52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63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88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82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5175" cy="6858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0"/>
            <a:ext cx="12195175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1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272533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61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10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34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860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238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691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605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09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382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80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279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477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24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360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585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56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157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47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79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89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894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41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22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748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867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625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89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016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15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83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28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29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64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66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53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1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761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83" r:id="rId31"/>
    <p:sldLayoutId id="2147483684" r:id="rId32"/>
    <p:sldLayoutId id="2147483685" r:id="rId33"/>
    <p:sldLayoutId id="2147483686" r:id="rId34"/>
    <p:sldLayoutId id="2147483687" r:id="rId35"/>
    <p:sldLayoutId id="2147483688" r:id="rId36"/>
    <p:sldLayoutId id="2147483689" r:id="rId37"/>
    <p:sldLayoutId id="2147483690" r:id="rId38"/>
    <p:sldLayoutId id="2147483691" r:id="rId3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9"/>
          <p:cNvSpPr txBox="1"/>
          <p:nvPr/>
        </p:nvSpPr>
        <p:spPr>
          <a:xfrm>
            <a:off x="2821223" y="2708920"/>
            <a:ext cx="6552728" cy="2252924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大西高铁梁赵村案例</a:t>
            </a:r>
            <a:endParaRPr lang="en-US" altLang="zh-CN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解决方案</a:t>
            </a:r>
          </a:p>
        </p:txBody>
      </p:sp>
      <p:pic>
        <p:nvPicPr>
          <p:cNvPr id="8" name="图片 7" descr="ws-logo-20180102">
            <a:extLst>
              <a:ext uri="{FF2B5EF4-FFF2-40B4-BE49-F238E27FC236}">
                <a16:creationId xmlns:a16="http://schemas.microsoft.com/office/drawing/2014/main" xmlns="" id="{46530CFA-5407-4E03-9A32-0D26070B7E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7097" l="0" r="99270">
                        <a14:foregroundMark x1="10219" y1="22581" x2="10219" y2="22581"/>
                        <a14:foregroundMark x1="23358" y1="29677" x2="23358" y2="29677"/>
                        <a14:foregroundMark x1="28224" y1="47742" x2="28224" y2="47742"/>
                        <a14:foregroundMark x1="40876" y1="24516" x2="40876" y2="24516"/>
                        <a14:foregroundMark x1="70316" y1="28387" x2="70316" y2="28387"/>
                        <a14:foregroundMark x1="72506" y1="39355" x2="72506" y2="39355"/>
                        <a14:foregroundMark x1="58637" y1="49677" x2="58637" y2="49677"/>
                        <a14:foregroundMark x1="83698" y1="26452" x2="83698" y2="26452"/>
                        <a14:foregroundMark x1="89781" y1="23226" x2="89781" y2="23226"/>
                        <a14:foregroundMark x1="90268" y1="14839" x2="90268" y2="14839"/>
                        <a14:foregroundMark x1="90268" y1="47097" x2="90268" y2="47097"/>
                        <a14:foregroundMark x1="87835" y1="36129" x2="87835" y2="36129"/>
                        <a14:foregroundMark x1="92701" y1="32903" x2="92701" y2="32903"/>
                        <a14:foregroundMark x1="56691" y1="18065" x2="56691" y2="18065"/>
                        <a14:backgroundMark x1="25061" y1="27097" x2="25061" y2="27097"/>
                        <a14:backgroundMark x1="26277" y1="31613" x2="26277" y2="31613"/>
                        <a14:backgroundMark x1="57664" y1="23871" x2="57664" y2="23871"/>
                        <a14:backgroundMark x1="82482" y1="41935" x2="82482" y2="41935"/>
                      </a14:backgroundRemoval>
                    </a14:imgEffect>
                    <a14:imgEffect>
                      <a14:artisticLineDraw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4979" y="530954"/>
            <a:ext cx="2787994" cy="105158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3FEC9D6-F1E9-49E1-A36D-BB5AAAD762CF}"/>
              </a:ext>
            </a:extLst>
          </p:cNvPr>
          <p:cNvSpPr txBox="1"/>
          <p:nvPr/>
        </p:nvSpPr>
        <p:spPr>
          <a:xfrm>
            <a:off x="624979" y="1222500"/>
            <a:ext cx="27879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</a:rPr>
              <a:t>Party School of the Central Committee of C.P.C</a:t>
            </a:r>
          </a:p>
        </p:txBody>
      </p:sp>
    </p:spTree>
    <p:extLst>
      <p:ext uri="{BB962C8B-B14F-4D97-AF65-F5344CB8AC3E}">
        <p14:creationId xmlns:p14="http://schemas.microsoft.com/office/powerpoint/2010/main" val="339680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1FF9588-683A-430C-953D-713BEC845E9F}"/>
              </a:ext>
            </a:extLst>
          </p:cNvPr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>
              <a:extLst>
                <a:ext uri="{FF2B5EF4-FFF2-40B4-BE49-F238E27FC236}">
                  <a16:creationId xmlns:a16="http://schemas.microsoft.com/office/drawing/2014/main" xmlns="" id="{E97D0495-A603-40EF-A8F5-580F0DE6B185}"/>
                </a:ext>
              </a:extLst>
            </p:cNvPr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E46F8EB-E539-4639-8709-B78FD98E48FC}"/>
              </a:ext>
            </a:extLst>
          </p:cNvPr>
          <p:cNvSpPr/>
          <p:nvPr/>
        </p:nvSpPr>
        <p:spPr>
          <a:xfrm>
            <a:off x="1863294" y="451284"/>
            <a:ext cx="48289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公共政策过程理论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B7D860D-D0F8-48EA-964A-9C8CE081E530}"/>
              </a:ext>
            </a:extLst>
          </p:cNvPr>
          <p:cNvSpPr/>
          <p:nvPr/>
        </p:nvSpPr>
        <p:spPr>
          <a:xfrm>
            <a:off x="-238710" y="6375744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xmlns="" id="{27864A23-4955-4CF0-B359-408234CE114F}"/>
              </a:ext>
            </a:extLst>
          </p:cNvPr>
          <p:cNvSpPr/>
          <p:nvPr/>
        </p:nvSpPr>
        <p:spPr>
          <a:xfrm>
            <a:off x="7134370" y="3732452"/>
            <a:ext cx="905211" cy="489546"/>
          </a:xfrm>
          <a:prstGeom prst="rect">
            <a:avLst/>
          </a:prstGeom>
          <a:noFill/>
          <a:ln w="9525">
            <a:noFill/>
          </a:ln>
        </p:spPr>
        <p:txBody>
          <a:bodyPr lIns="69056" tIns="34527" rIns="69056" bIns="34527"/>
          <a:lstStyle/>
          <a:p>
            <a:endParaRPr lang="zh-CN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E133F3A3-33D5-4E54-A644-AB4A6BAF27BF}"/>
              </a:ext>
            </a:extLst>
          </p:cNvPr>
          <p:cNvGrpSpPr/>
          <p:nvPr/>
        </p:nvGrpSpPr>
        <p:grpSpPr>
          <a:xfrm>
            <a:off x="865970" y="2245382"/>
            <a:ext cx="2501812" cy="1888450"/>
            <a:chOff x="1158761" y="1757874"/>
            <a:chExt cx="2684719" cy="1888450"/>
          </a:xfrm>
        </p:grpSpPr>
        <p:sp>
          <p:nvSpPr>
            <p:cNvPr id="28" name="Rectangle 10">
              <a:extLst>
                <a:ext uri="{FF2B5EF4-FFF2-40B4-BE49-F238E27FC236}">
                  <a16:creationId xmlns:a16="http://schemas.microsoft.com/office/drawing/2014/main" xmlns="" id="{A559087B-4A88-423B-960B-D0C395679642}"/>
                </a:ext>
              </a:extLst>
            </p:cNvPr>
            <p:cNvSpPr/>
            <p:nvPr/>
          </p:nvSpPr>
          <p:spPr>
            <a:xfrm>
              <a:off x="1625579" y="2581810"/>
              <a:ext cx="2217901" cy="49362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9056" tIns="34527" rIns="69056" bIns="34527"/>
            <a:lstStyle/>
            <a:p>
              <a:pPr algn="ctr"/>
              <a:r>
                <a:rPr lang="zh-CN" altLang="en-US" sz="27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三圈理论</a:t>
              </a:r>
              <a:endParaRPr lang="zh-CN" altLang="zh-CN" sz="2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: 剪去对角 29">
              <a:extLst>
                <a:ext uri="{FF2B5EF4-FFF2-40B4-BE49-F238E27FC236}">
                  <a16:creationId xmlns:a16="http://schemas.microsoft.com/office/drawing/2014/main" xmlns="" id="{61536211-4605-4A05-A685-C9A1AE79718B}"/>
                </a:ext>
              </a:extLst>
            </p:cNvPr>
            <p:cNvSpPr/>
            <p:nvPr/>
          </p:nvSpPr>
          <p:spPr>
            <a:xfrm>
              <a:off x="1158761" y="1757874"/>
              <a:ext cx="2419913" cy="1888450"/>
            </a:xfrm>
            <a:prstGeom prst="snip2DiagRect">
              <a:avLst>
                <a:gd name="adj1" fmla="val 0"/>
                <a:gd name="adj2" fmla="val 17169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政策制定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矩形: 剪去对角 29">
            <a:extLst>
              <a:ext uri="{FF2B5EF4-FFF2-40B4-BE49-F238E27FC236}">
                <a16:creationId xmlns:a16="http://schemas.microsoft.com/office/drawing/2014/main" xmlns="" id="{61536211-4605-4A05-A685-C9A1AE79718B}"/>
              </a:ext>
            </a:extLst>
          </p:cNvPr>
          <p:cNvSpPr/>
          <p:nvPr/>
        </p:nvSpPr>
        <p:spPr>
          <a:xfrm>
            <a:off x="4836294" y="2184812"/>
            <a:ext cx="2248732" cy="1888450"/>
          </a:xfrm>
          <a:prstGeom prst="snip2DiagRect">
            <a:avLst>
              <a:gd name="adj1" fmla="val 0"/>
              <a:gd name="adj2" fmla="val 1716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政策执行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: 剪去对角 29">
            <a:extLst>
              <a:ext uri="{FF2B5EF4-FFF2-40B4-BE49-F238E27FC236}">
                <a16:creationId xmlns:a16="http://schemas.microsoft.com/office/drawing/2014/main" xmlns="" id="{61536211-4605-4A05-A685-C9A1AE79718B}"/>
              </a:ext>
            </a:extLst>
          </p:cNvPr>
          <p:cNvSpPr/>
          <p:nvPr/>
        </p:nvSpPr>
        <p:spPr>
          <a:xfrm>
            <a:off x="8734660" y="2210231"/>
            <a:ext cx="2232248" cy="1888450"/>
          </a:xfrm>
          <a:prstGeom prst="snip2DiagRect">
            <a:avLst>
              <a:gd name="adj1" fmla="val 0"/>
              <a:gd name="adj2" fmla="val 17169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政策评估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3217267" y="3075089"/>
            <a:ext cx="1564110" cy="246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右箭头 42"/>
          <p:cNvSpPr/>
          <p:nvPr/>
        </p:nvSpPr>
        <p:spPr>
          <a:xfrm>
            <a:off x="7209960" y="3075089"/>
            <a:ext cx="1407907" cy="229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手杖形箭头 13"/>
          <p:cNvSpPr/>
          <p:nvPr/>
        </p:nvSpPr>
        <p:spPr>
          <a:xfrm rot="10800000">
            <a:off x="2315159" y="4206977"/>
            <a:ext cx="7382827" cy="619513"/>
          </a:xfrm>
          <a:prstGeom prst="uturnArrow">
            <a:avLst>
              <a:gd name="adj1" fmla="val 22829"/>
              <a:gd name="adj2" fmla="val 25000"/>
              <a:gd name="adj3" fmla="val 25000"/>
              <a:gd name="adj4" fmla="val 50000"/>
              <a:gd name="adj5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1300984" y="4206977"/>
            <a:ext cx="1001889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源头</a:t>
            </a:r>
            <a:endParaRPr lang="zh-CN" alt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91500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xmlns="" id="{68244D2D-0E29-4220-A886-2009DF4DF568}"/>
              </a:ext>
            </a:extLst>
          </p:cNvPr>
          <p:cNvCxnSpPr/>
          <p:nvPr/>
        </p:nvCxnSpPr>
        <p:spPr>
          <a:xfrm flipH="1">
            <a:off x="8724919" y="2112872"/>
            <a:ext cx="801061" cy="24477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xmlns="" id="{D1F95251-5A08-4B5E-8843-2F6219A86658}"/>
              </a:ext>
            </a:extLst>
          </p:cNvPr>
          <p:cNvCxnSpPr>
            <a:cxnSpLocks/>
          </p:cNvCxnSpPr>
          <p:nvPr/>
        </p:nvCxnSpPr>
        <p:spPr>
          <a:xfrm flipH="1" flipV="1">
            <a:off x="9646847" y="4718342"/>
            <a:ext cx="607545" cy="51130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E40BB91F-F1D6-4977-BD2C-0D7F39257E12}"/>
              </a:ext>
            </a:extLst>
          </p:cNvPr>
          <p:cNvGrpSpPr/>
          <p:nvPr/>
        </p:nvGrpSpPr>
        <p:grpSpPr>
          <a:xfrm>
            <a:off x="5245513" y="1621966"/>
            <a:ext cx="4705106" cy="3607680"/>
            <a:chOff x="5245513" y="1621966"/>
            <a:chExt cx="4705106" cy="3607680"/>
          </a:xfrm>
        </p:grpSpPr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xmlns="" id="{6771C011-E5F9-49D5-8ABA-DF8F4A696E27}"/>
                </a:ext>
              </a:extLst>
            </p:cNvPr>
            <p:cNvSpPr/>
            <p:nvPr/>
          </p:nvSpPr>
          <p:spPr>
            <a:xfrm>
              <a:off x="7519419" y="2773758"/>
              <a:ext cx="1358512" cy="1511898"/>
            </a:xfrm>
            <a:custGeom>
              <a:avLst/>
              <a:gdLst>
                <a:gd name="connsiteX0" fmla="*/ 996556 w 1358512"/>
                <a:gd name="connsiteY0" fmla="*/ 0 h 1511898"/>
                <a:gd name="connsiteX1" fmla="*/ 1268001 w 1358512"/>
                <a:gd name="connsiteY1" fmla="*/ 24947 h 1511898"/>
                <a:gd name="connsiteX2" fmla="*/ 1347721 w 1358512"/>
                <a:gd name="connsiteY2" fmla="*/ 43635 h 1511898"/>
                <a:gd name="connsiteX3" fmla="*/ 1351558 w 1358512"/>
                <a:gd name="connsiteY3" fmla="*/ 69020 h 1511898"/>
                <a:gd name="connsiteX4" fmla="*/ 1358512 w 1358512"/>
                <a:gd name="connsiteY4" fmla="*/ 208057 h 1511898"/>
                <a:gd name="connsiteX5" fmla="*/ 412147 w 1358512"/>
                <a:gd name="connsiteY5" fmla="*/ 1506770 h 1511898"/>
                <a:gd name="connsiteX6" fmla="*/ 392396 w 1358512"/>
                <a:gd name="connsiteY6" fmla="*/ 1511898 h 1511898"/>
                <a:gd name="connsiteX7" fmla="*/ 395051 w 1358512"/>
                <a:gd name="connsiteY7" fmla="*/ 1502821 h 1511898"/>
                <a:gd name="connsiteX8" fmla="*/ 422441 w 1358512"/>
                <a:gd name="connsiteY8" fmla="*/ 1263980 h 1511898"/>
                <a:gd name="connsiteX9" fmla="*/ 27570 w 1358512"/>
                <a:gd name="connsiteY9" fmla="*/ 425982 h 1511898"/>
                <a:gd name="connsiteX10" fmla="*/ 0 w 1358512"/>
                <a:gd name="connsiteY10" fmla="*/ 403956 h 1511898"/>
                <a:gd name="connsiteX11" fmla="*/ 44162 w 1358512"/>
                <a:gd name="connsiteY11" fmla="*/ 359656 h 1511898"/>
                <a:gd name="connsiteX12" fmla="*/ 996556 w 1358512"/>
                <a:gd name="connsiteY12" fmla="*/ 0 h 1511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8512" h="1511898">
                  <a:moveTo>
                    <a:pt x="996556" y="0"/>
                  </a:moveTo>
                  <a:cubicBezTo>
                    <a:pt x="1089539" y="0"/>
                    <a:pt x="1180322" y="8590"/>
                    <a:pt x="1268001" y="24947"/>
                  </a:cubicBezTo>
                  <a:lnTo>
                    <a:pt x="1347721" y="43635"/>
                  </a:lnTo>
                  <a:lnTo>
                    <a:pt x="1351558" y="69020"/>
                  </a:lnTo>
                  <a:cubicBezTo>
                    <a:pt x="1356156" y="114735"/>
                    <a:pt x="1358512" y="161118"/>
                    <a:pt x="1358512" y="208057"/>
                  </a:cubicBezTo>
                  <a:cubicBezTo>
                    <a:pt x="1358512" y="818264"/>
                    <a:pt x="960423" y="1334598"/>
                    <a:pt x="412147" y="1506770"/>
                  </a:cubicBezTo>
                  <a:lnTo>
                    <a:pt x="392396" y="1511898"/>
                  </a:lnTo>
                  <a:lnTo>
                    <a:pt x="395051" y="1502821"/>
                  </a:lnTo>
                  <a:cubicBezTo>
                    <a:pt x="413010" y="1425673"/>
                    <a:pt x="422441" y="1345795"/>
                    <a:pt x="422441" y="1263980"/>
                  </a:cubicBezTo>
                  <a:cubicBezTo>
                    <a:pt x="422441" y="936722"/>
                    <a:pt x="271542" y="640445"/>
                    <a:pt x="27570" y="425982"/>
                  </a:cubicBezTo>
                  <a:lnTo>
                    <a:pt x="0" y="403956"/>
                  </a:lnTo>
                  <a:lnTo>
                    <a:pt x="44162" y="359656"/>
                  </a:lnTo>
                  <a:cubicBezTo>
                    <a:pt x="287901" y="137442"/>
                    <a:pt x="624623" y="0"/>
                    <a:pt x="996556" y="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anchor="ctr">
              <a:noAutofit/>
            </a:bodyPr>
            <a:lstStyle/>
            <a:p>
              <a:endPara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xmlns="" id="{FD7CBD7D-CD88-47AA-9435-BE7F690946E7}"/>
                </a:ext>
              </a:extLst>
            </p:cNvPr>
            <p:cNvSpPr/>
            <p:nvPr/>
          </p:nvSpPr>
          <p:spPr>
            <a:xfrm>
              <a:off x="6184155" y="2852630"/>
              <a:ext cx="1335264" cy="1448843"/>
            </a:xfrm>
            <a:custGeom>
              <a:avLst/>
              <a:gdLst>
                <a:gd name="connsiteX0" fmla="*/ 409531 w 1335264"/>
                <a:gd name="connsiteY0" fmla="*/ 0 h 1448843"/>
                <a:gd name="connsiteX1" fmla="*/ 1267095 w 1335264"/>
                <a:gd name="connsiteY1" fmla="*/ 270621 h 1448843"/>
                <a:gd name="connsiteX2" fmla="*/ 1335264 w 1335264"/>
                <a:gd name="connsiteY2" fmla="*/ 325084 h 1448843"/>
                <a:gd name="connsiteX3" fmla="*/ 1292496 w 1335264"/>
                <a:gd name="connsiteY3" fmla="*/ 367985 h 1448843"/>
                <a:gd name="connsiteX4" fmla="*/ 984932 w 1335264"/>
                <a:gd name="connsiteY4" fmla="*/ 1149072 h 1448843"/>
                <a:gd name="connsiteX5" fmla="*/ 1012296 w 1335264"/>
                <a:gd name="connsiteY5" fmla="*/ 1396546 h 1448843"/>
                <a:gd name="connsiteX6" fmla="*/ 1027046 w 1335264"/>
                <a:gd name="connsiteY6" fmla="*/ 1448843 h 1448843"/>
                <a:gd name="connsiteX7" fmla="*/ 946365 w 1335264"/>
                <a:gd name="connsiteY7" fmla="*/ 1427898 h 1448843"/>
                <a:gd name="connsiteX8" fmla="*/ 0 w 1335264"/>
                <a:gd name="connsiteY8" fmla="*/ 129185 h 1448843"/>
                <a:gd name="connsiteX9" fmla="*/ 3717 w 1335264"/>
                <a:gd name="connsiteY9" fmla="*/ 54859 h 1448843"/>
                <a:gd name="connsiteX10" fmla="*/ 8625 w 1335264"/>
                <a:gd name="connsiteY10" fmla="*/ 53280 h 1448843"/>
                <a:gd name="connsiteX11" fmla="*/ 409531 w 1335264"/>
                <a:gd name="connsiteY11" fmla="*/ 0 h 144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5264" h="1448843">
                  <a:moveTo>
                    <a:pt x="409531" y="0"/>
                  </a:moveTo>
                  <a:cubicBezTo>
                    <a:pt x="735283" y="0"/>
                    <a:pt x="1034051" y="101559"/>
                    <a:pt x="1267095" y="270621"/>
                  </a:cubicBezTo>
                  <a:lnTo>
                    <a:pt x="1335264" y="325084"/>
                  </a:lnTo>
                  <a:lnTo>
                    <a:pt x="1292496" y="367985"/>
                  </a:lnTo>
                  <a:cubicBezTo>
                    <a:pt x="1100354" y="580247"/>
                    <a:pt x="984932" y="852371"/>
                    <a:pt x="984932" y="1149072"/>
                  </a:cubicBezTo>
                  <a:cubicBezTo>
                    <a:pt x="984932" y="1233844"/>
                    <a:pt x="994354" y="1316610"/>
                    <a:pt x="1012296" y="1396546"/>
                  </a:cubicBezTo>
                  <a:lnTo>
                    <a:pt x="1027046" y="1448843"/>
                  </a:lnTo>
                  <a:lnTo>
                    <a:pt x="946365" y="1427898"/>
                  </a:lnTo>
                  <a:cubicBezTo>
                    <a:pt x="398088" y="1255726"/>
                    <a:pt x="0" y="739392"/>
                    <a:pt x="0" y="129185"/>
                  </a:cubicBezTo>
                  <a:lnTo>
                    <a:pt x="3717" y="54859"/>
                  </a:lnTo>
                  <a:lnTo>
                    <a:pt x="8625" y="53280"/>
                  </a:lnTo>
                  <a:cubicBezTo>
                    <a:pt x="135271" y="18654"/>
                    <a:pt x="269923" y="0"/>
                    <a:pt x="409531" y="0"/>
                  </a:cubicBezTo>
                  <a:close/>
                </a:path>
              </a:pathLst>
            </a:custGeom>
            <a:solidFill>
              <a:srgbClr val="FF00FF"/>
            </a:soli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anchor="ctr">
              <a:noAutofit/>
            </a:bodyPr>
            <a:lstStyle/>
            <a:p>
              <a:endPara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xmlns="" id="{5D540E94-A7A2-4FEF-9A1E-720BB8468B0B}"/>
                </a:ext>
              </a:extLst>
            </p:cNvPr>
            <p:cNvSpPr/>
            <p:nvPr/>
          </p:nvSpPr>
          <p:spPr>
            <a:xfrm>
              <a:off x="7211201" y="4285656"/>
              <a:ext cx="700614" cy="579090"/>
            </a:xfrm>
            <a:custGeom>
              <a:avLst/>
              <a:gdLst>
                <a:gd name="connsiteX0" fmla="*/ 700614 w 700614"/>
                <a:gd name="connsiteY0" fmla="*/ 0 h 579090"/>
                <a:gd name="connsiteX1" fmla="*/ 670048 w 700614"/>
                <a:gd name="connsiteY1" fmla="*/ 104497 h 579090"/>
                <a:gd name="connsiteX2" fmla="*/ 422802 w 700614"/>
                <a:gd name="connsiteY2" fmla="*/ 505921 h 579090"/>
                <a:gd name="connsiteX3" fmla="*/ 347152 w 700614"/>
                <a:gd name="connsiteY3" fmla="*/ 579090 h 579090"/>
                <a:gd name="connsiteX4" fmla="*/ 265450 w 700614"/>
                <a:gd name="connsiteY4" fmla="*/ 497133 h 579090"/>
                <a:gd name="connsiteX5" fmla="*/ 18439 w 700614"/>
                <a:gd name="connsiteY5" fmla="*/ 81199 h 579090"/>
                <a:gd name="connsiteX6" fmla="*/ 0 w 700614"/>
                <a:gd name="connsiteY6" fmla="*/ 15817 h 579090"/>
                <a:gd name="connsiteX7" fmla="*/ 48397 w 700614"/>
                <a:gd name="connsiteY7" fmla="*/ 28381 h 579090"/>
                <a:gd name="connsiteX8" fmla="*/ 319842 w 700614"/>
                <a:gd name="connsiteY8" fmla="*/ 56008 h 579090"/>
                <a:gd name="connsiteX9" fmla="*/ 591287 w 700614"/>
                <a:gd name="connsiteY9" fmla="*/ 28381 h 579090"/>
                <a:gd name="connsiteX10" fmla="*/ 700614 w 700614"/>
                <a:gd name="connsiteY10" fmla="*/ 0 h 57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0614" h="579090">
                  <a:moveTo>
                    <a:pt x="700614" y="0"/>
                  </a:moveTo>
                  <a:lnTo>
                    <a:pt x="670048" y="104497"/>
                  </a:lnTo>
                  <a:cubicBezTo>
                    <a:pt x="617527" y="252934"/>
                    <a:pt x="532702" y="388860"/>
                    <a:pt x="422802" y="505921"/>
                  </a:cubicBezTo>
                  <a:lnTo>
                    <a:pt x="347152" y="579090"/>
                  </a:lnTo>
                  <a:lnTo>
                    <a:pt x="265450" y="497133"/>
                  </a:lnTo>
                  <a:cubicBezTo>
                    <a:pt x="155655" y="375841"/>
                    <a:pt x="70911" y="235002"/>
                    <a:pt x="18439" y="81199"/>
                  </a:cubicBezTo>
                  <a:lnTo>
                    <a:pt x="0" y="15817"/>
                  </a:lnTo>
                  <a:lnTo>
                    <a:pt x="48397" y="28381"/>
                  </a:lnTo>
                  <a:cubicBezTo>
                    <a:pt x="136076" y="46495"/>
                    <a:pt x="226859" y="56008"/>
                    <a:pt x="319842" y="56008"/>
                  </a:cubicBezTo>
                  <a:cubicBezTo>
                    <a:pt x="412825" y="56008"/>
                    <a:pt x="503608" y="46495"/>
                    <a:pt x="591287" y="28381"/>
                  </a:cubicBezTo>
                  <a:lnTo>
                    <a:pt x="700614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anchor="ctr">
              <a:noAutofit/>
            </a:bodyPr>
            <a:lstStyle/>
            <a:p>
              <a:endPara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xmlns="" id="{BF77F49E-E21F-483F-8795-EECFF7CD76F1}"/>
                </a:ext>
              </a:extLst>
            </p:cNvPr>
            <p:cNvSpPr/>
            <p:nvPr/>
          </p:nvSpPr>
          <p:spPr>
            <a:xfrm>
              <a:off x="6187872" y="1621966"/>
              <a:ext cx="2679268" cy="1555748"/>
            </a:xfrm>
            <a:custGeom>
              <a:avLst/>
              <a:gdLst>
                <a:gd name="connsiteX0" fmla="*/ 1343171 w 2679268"/>
                <a:gd name="connsiteY0" fmla="*/ 0 h 1555748"/>
                <a:gd name="connsiteX1" fmla="*/ 2662695 w 2679268"/>
                <a:gd name="connsiteY1" fmla="*/ 1085792 h 1555748"/>
                <a:gd name="connsiteX2" fmla="*/ 2679268 w 2679268"/>
                <a:gd name="connsiteY2" fmla="*/ 1195427 h 1555748"/>
                <a:gd name="connsiteX3" fmla="*/ 2599548 w 2679268"/>
                <a:gd name="connsiteY3" fmla="*/ 1176739 h 1555748"/>
                <a:gd name="connsiteX4" fmla="*/ 2328103 w 2679268"/>
                <a:gd name="connsiteY4" fmla="*/ 1151792 h 1555748"/>
                <a:gd name="connsiteX5" fmla="*/ 1375709 w 2679268"/>
                <a:gd name="connsiteY5" fmla="*/ 1511448 h 1555748"/>
                <a:gd name="connsiteX6" fmla="*/ 1331547 w 2679268"/>
                <a:gd name="connsiteY6" fmla="*/ 1555748 h 1555748"/>
                <a:gd name="connsiteX7" fmla="*/ 1263378 w 2679268"/>
                <a:gd name="connsiteY7" fmla="*/ 1501285 h 1555748"/>
                <a:gd name="connsiteX8" fmla="*/ 405814 w 2679268"/>
                <a:gd name="connsiteY8" fmla="*/ 1230664 h 1555748"/>
                <a:gd name="connsiteX9" fmla="*/ 4908 w 2679268"/>
                <a:gd name="connsiteY9" fmla="*/ 1283944 h 1555748"/>
                <a:gd name="connsiteX10" fmla="*/ 0 w 2679268"/>
                <a:gd name="connsiteY10" fmla="*/ 1285523 h 1555748"/>
                <a:gd name="connsiteX11" fmla="*/ 3237 w 2679268"/>
                <a:gd name="connsiteY11" fmla="*/ 1220812 h 1555748"/>
                <a:gd name="connsiteX12" fmla="*/ 1343171 w 2679268"/>
                <a:gd name="connsiteY12" fmla="*/ 0 h 155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79268" h="1555748">
                  <a:moveTo>
                    <a:pt x="1343171" y="0"/>
                  </a:moveTo>
                  <a:cubicBezTo>
                    <a:pt x="1994054" y="0"/>
                    <a:pt x="2537103" y="466132"/>
                    <a:pt x="2662695" y="1085792"/>
                  </a:cubicBezTo>
                  <a:lnTo>
                    <a:pt x="2679268" y="1195427"/>
                  </a:lnTo>
                  <a:lnTo>
                    <a:pt x="2599548" y="1176739"/>
                  </a:lnTo>
                  <a:cubicBezTo>
                    <a:pt x="2511869" y="1160382"/>
                    <a:pt x="2421086" y="1151792"/>
                    <a:pt x="2328103" y="1151792"/>
                  </a:cubicBezTo>
                  <a:cubicBezTo>
                    <a:pt x="1956170" y="1151792"/>
                    <a:pt x="1619448" y="1289234"/>
                    <a:pt x="1375709" y="1511448"/>
                  </a:cubicBezTo>
                  <a:lnTo>
                    <a:pt x="1331547" y="1555748"/>
                  </a:lnTo>
                  <a:lnTo>
                    <a:pt x="1263378" y="1501285"/>
                  </a:lnTo>
                  <a:cubicBezTo>
                    <a:pt x="1030334" y="1332223"/>
                    <a:pt x="731566" y="1230664"/>
                    <a:pt x="405814" y="1230664"/>
                  </a:cubicBezTo>
                  <a:cubicBezTo>
                    <a:pt x="266206" y="1230664"/>
                    <a:pt x="131554" y="1249318"/>
                    <a:pt x="4908" y="1283944"/>
                  </a:cubicBezTo>
                  <a:lnTo>
                    <a:pt x="0" y="1285523"/>
                  </a:lnTo>
                  <a:lnTo>
                    <a:pt x="3237" y="1220812"/>
                  </a:lnTo>
                  <a:cubicBezTo>
                    <a:pt x="72211" y="535100"/>
                    <a:pt x="645796" y="0"/>
                    <a:pt x="1343171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anchor="ctr">
              <a:noAutofit/>
            </a:bodyPr>
            <a:lstStyle/>
            <a:p>
              <a:endPara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xmlns="" id="{7AEEEFC3-ED23-47C2-9248-BA1FE5ABF766}"/>
                </a:ext>
              </a:extLst>
            </p:cNvPr>
            <p:cNvSpPr/>
            <p:nvPr/>
          </p:nvSpPr>
          <p:spPr>
            <a:xfrm>
              <a:off x="7558353" y="2817393"/>
              <a:ext cx="2304510" cy="2412253"/>
            </a:xfrm>
            <a:custGeom>
              <a:avLst/>
              <a:gdLst>
                <a:gd name="connsiteX0" fmla="*/ 1308787 w 2304510"/>
                <a:gd name="connsiteY0" fmla="*/ 0 h 2412253"/>
                <a:gd name="connsiteX1" fmla="*/ 1358145 w 2304510"/>
                <a:gd name="connsiteY1" fmla="*/ 11571 h 2412253"/>
                <a:gd name="connsiteX2" fmla="*/ 2304510 w 2304510"/>
                <a:gd name="connsiteY2" fmla="*/ 1184309 h 2412253"/>
                <a:gd name="connsiteX3" fmla="*/ 957622 w 2304510"/>
                <a:gd name="connsiteY3" fmla="*/ 2412253 h 2412253"/>
                <a:gd name="connsiteX4" fmla="*/ 5228 w 2304510"/>
                <a:gd name="connsiteY4" fmla="*/ 2052597 h 2412253"/>
                <a:gd name="connsiteX5" fmla="*/ 0 w 2304510"/>
                <a:gd name="connsiteY5" fmla="*/ 2047353 h 2412253"/>
                <a:gd name="connsiteX6" fmla="*/ 75650 w 2304510"/>
                <a:gd name="connsiteY6" fmla="*/ 1974184 h 2412253"/>
                <a:gd name="connsiteX7" fmla="*/ 322896 w 2304510"/>
                <a:gd name="connsiteY7" fmla="*/ 1572760 h 2412253"/>
                <a:gd name="connsiteX8" fmla="*/ 353462 w 2304510"/>
                <a:gd name="connsiteY8" fmla="*/ 1468263 h 2412253"/>
                <a:gd name="connsiteX9" fmla="*/ 373213 w 2304510"/>
                <a:gd name="connsiteY9" fmla="*/ 1463135 h 2412253"/>
                <a:gd name="connsiteX10" fmla="*/ 1319578 w 2304510"/>
                <a:gd name="connsiteY10" fmla="*/ 164422 h 2412253"/>
                <a:gd name="connsiteX11" fmla="*/ 1312624 w 2304510"/>
                <a:gd name="connsiteY11" fmla="*/ 25385 h 2412253"/>
                <a:gd name="connsiteX12" fmla="*/ 1308787 w 2304510"/>
                <a:gd name="connsiteY12" fmla="*/ 0 h 2412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04510" h="2412253">
                  <a:moveTo>
                    <a:pt x="1308787" y="0"/>
                  </a:moveTo>
                  <a:lnTo>
                    <a:pt x="1358145" y="11571"/>
                  </a:lnTo>
                  <a:cubicBezTo>
                    <a:pt x="1906421" y="167043"/>
                    <a:pt x="2304510" y="633292"/>
                    <a:pt x="2304510" y="1184309"/>
                  </a:cubicBezTo>
                  <a:cubicBezTo>
                    <a:pt x="2304510" y="1862484"/>
                    <a:pt x="1701488" y="2412253"/>
                    <a:pt x="957622" y="2412253"/>
                  </a:cubicBezTo>
                  <a:cubicBezTo>
                    <a:pt x="585689" y="2412253"/>
                    <a:pt x="248967" y="2274811"/>
                    <a:pt x="5228" y="2052597"/>
                  </a:cubicBezTo>
                  <a:lnTo>
                    <a:pt x="0" y="2047353"/>
                  </a:lnTo>
                  <a:lnTo>
                    <a:pt x="75650" y="1974184"/>
                  </a:lnTo>
                  <a:cubicBezTo>
                    <a:pt x="185550" y="1857123"/>
                    <a:pt x="270375" y="1721197"/>
                    <a:pt x="322896" y="1572760"/>
                  </a:cubicBezTo>
                  <a:lnTo>
                    <a:pt x="353462" y="1468263"/>
                  </a:lnTo>
                  <a:lnTo>
                    <a:pt x="373213" y="1463135"/>
                  </a:lnTo>
                  <a:cubicBezTo>
                    <a:pt x="921489" y="1290963"/>
                    <a:pt x="1319578" y="774629"/>
                    <a:pt x="1319578" y="164422"/>
                  </a:cubicBezTo>
                  <a:cubicBezTo>
                    <a:pt x="1319578" y="117483"/>
                    <a:pt x="1317222" y="71100"/>
                    <a:pt x="1312624" y="25385"/>
                  </a:cubicBezTo>
                  <a:lnTo>
                    <a:pt x="1308787" y="0"/>
                  </a:lnTo>
                  <a:close/>
                </a:path>
              </a:pathLst>
            </a:custGeom>
            <a:solidFill>
              <a:srgbClr val="00FF00"/>
            </a:soli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anchor="ctr">
              <a:noAutofit/>
            </a:bodyPr>
            <a:lstStyle/>
            <a:p>
              <a:endPara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: 形状 34">
              <a:extLst>
                <a:ext uri="{FF2B5EF4-FFF2-40B4-BE49-F238E27FC236}">
                  <a16:creationId xmlns:a16="http://schemas.microsoft.com/office/drawing/2014/main" xmlns="" id="{C17E8DE8-20A1-45CD-B917-536E43A15F43}"/>
                </a:ext>
              </a:extLst>
            </p:cNvPr>
            <p:cNvSpPr/>
            <p:nvPr/>
          </p:nvSpPr>
          <p:spPr>
            <a:xfrm>
              <a:off x="5245513" y="2907489"/>
              <a:ext cx="2312841" cy="2315357"/>
            </a:xfrm>
            <a:custGeom>
              <a:avLst/>
              <a:gdLst>
                <a:gd name="connsiteX0" fmla="*/ 942360 w 2312841"/>
                <a:gd name="connsiteY0" fmla="*/ 0 h 2315357"/>
                <a:gd name="connsiteX1" fmla="*/ 938643 w 2312841"/>
                <a:gd name="connsiteY1" fmla="*/ 74326 h 2315357"/>
                <a:gd name="connsiteX2" fmla="*/ 1885008 w 2312841"/>
                <a:gd name="connsiteY2" fmla="*/ 1373039 h 2315357"/>
                <a:gd name="connsiteX3" fmla="*/ 1965689 w 2312841"/>
                <a:gd name="connsiteY3" fmla="*/ 1393984 h 2315357"/>
                <a:gd name="connsiteX4" fmla="*/ 1984128 w 2312841"/>
                <a:gd name="connsiteY4" fmla="*/ 1459366 h 2315357"/>
                <a:gd name="connsiteX5" fmla="*/ 2231139 w 2312841"/>
                <a:gd name="connsiteY5" fmla="*/ 1875300 h 2315357"/>
                <a:gd name="connsiteX6" fmla="*/ 2312841 w 2312841"/>
                <a:gd name="connsiteY6" fmla="*/ 1957257 h 2315357"/>
                <a:gd name="connsiteX7" fmla="*/ 2301477 w 2312841"/>
                <a:gd name="connsiteY7" fmla="*/ 1968247 h 2315357"/>
                <a:gd name="connsiteX8" fmla="*/ 1348174 w 2312841"/>
                <a:gd name="connsiteY8" fmla="*/ 2315357 h 2315357"/>
                <a:gd name="connsiteX9" fmla="*/ 0 w 2312841"/>
                <a:gd name="connsiteY9" fmla="*/ 1130249 h 2315357"/>
                <a:gd name="connsiteX10" fmla="*/ 823404 w 2312841"/>
                <a:gd name="connsiteY10" fmla="*/ 38273 h 2315357"/>
                <a:gd name="connsiteX11" fmla="*/ 942360 w 2312841"/>
                <a:gd name="connsiteY11" fmla="*/ 0 h 2315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312841" h="2315357">
                  <a:moveTo>
                    <a:pt x="942360" y="0"/>
                  </a:moveTo>
                  <a:lnTo>
                    <a:pt x="938643" y="74326"/>
                  </a:lnTo>
                  <a:cubicBezTo>
                    <a:pt x="938643" y="684533"/>
                    <a:pt x="1336731" y="1200867"/>
                    <a:pt x="1885008" y="1373039"/>
                  </a:cubicBezTo>
                  <a:lnTo>
                    <a:pt x="1965689" y="1393984"/>
                  </a:lnTo>
                  <a:lnTo>
                    <a:pt x="1984128" y="1459366"/>
                  </a:lnTo>
                  <a:cubicBezTo>
                    <a:pt x="2036600" y="1613169"/>
                    <a:pt x="2121344" y="1754008"/>
                    <a:pt x="2231139" y="1875300"/>
                  </a:cubicBezTo>
                  <a:lnTo>
                    <a:pt x="2312841" y="1957257"/>
                  </a:lnTo>
                  <a:lnTo>
                    <a:pt x="2301477" y="1968247"/>
                  </a:lnTo>
                  <a:cubicBezTo>
                    <a:pt x="2057506" y="2182709"/>
                    <a:pt x="1720462" y="2315357"/>
                    <a:pt x="1348174" y="2315357"/>
                  </a:cubicBezTo>
                  <a:cubicBezTo>
                    <a:pt x="603598" y="2315357"/>
                    <a:pt x="0" y="1784766"/>
                    <a:pt x="0" y="1130249"/>
                  </a:cubicBezTo>
                  <a:cubicBezTo>
                    <a:pt x="0" y="639361"/>
                    <a:pt x="339524" y="218182"/>
                    <a:pt x="823404" y="38273"/>
                  </a:cubicBezTo>
                  <a:lnTo>
                    <a:pt x="942360" y="0"/>
                  </a:lnTo>
                  <a:close/>
                </a:path>
              </a:pathLst>
            </a:custGeom>
            <a:solidFill>
              <a:srgbClr val="0000FF"/>
            </a:soli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anchor="ctr">
              <a:noAutofit/>
            </a:bodyPr>
            <a:lstStyle/>
            <a:p>
              <a:endPara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任意多边形: 形状 33">
              <a:extLst>
                <a:ext uri="{FF2B5EF4-FFF2-40B4-BE49-F238E27FC236}">
                  <a16:creationId xmlns:a16="http://schemas.microsoft.com/office/drawing/2014/main" xmlns="" id="{6FA96395-676C-411D-AB90-5FFE868A4E16}"/>
                </a:ext>
              </a:extLst>
            </p:cNvPr>
            <p:cNvSpPr/>
            <p:nvPr/>
          </p:nvSpPr>
          <p:spPr>
            <a:xfrm>
              <a:off x="7169088" y="3177714"/>
              <a:ext cx="772773" cy="1163950"/>
            </a:xfrm>
            <a:custGeom>
              <a:avLst/>
              <a:gdLst>
                <a:gd name="connsiteX0" fmla="*/ 350332 w 772773"/>
                <a:gd name="connsiteY0" fmla="*/ 0 h 1163950"/>
                <a:gd name="connsiteX1" fmla="*/ 377902 w 772773"/>
                <a:gd name="connsiteY1" fmla="*/ 22026 h 1163950"/>
                <a:gd name="connsiteX2" fmla="*/ 772773 w 772773"/>
                <a:gd name="connsiteY2" fmla="*/ 860024 h 1163950"/>
                <a:gd name="connsiteX3" fmla="*/ 745383 w 772773"/>
                <a:gd name="connsiteY3" fmla="*/ 1098865 h 1163950"/>
                <a:gd name="connsiteX4" fmla="*/ 742728 w 772773"/>
                <a:gd name="connsiteY4" fmla="*/ 1107942 h 1163950"/>
                <a:gd name="connsiteX5" fmla="*/ 633401 w 772773"/>
                <a:gd name="connsiteY5" fmla="*/ 1136323 h 1163950"/>
                <a:gd name="connsiteX6" fmla="*/ 361956 w 772773"/>
                <a:gd name="connsiteY6" fmla="*/ 1163950 h 1163950"/>
                <a:gd name="connsiteX7" fmla="*/ 90511 w 772773"/>
                <a:gd name="connsiteY7" fmla="*/ 1136323 h 1163950"/>
                <a:gd name="connsiteX8" fmla="*/ 42114 w 772773"/>
                <a:gd name="connsiteY8" fmla="*/ 1123759 h 1163950"/>
                <a:gd name="connsiteX9" fmla="*/ 27364 w 772773"/>
                <a:gd name="connsiteY9" fmla="*/ 1071462 h 1163950"/>
                <a:gd name="connsiteX10" fmla="*/ 0 w 772773"/>
                <a:gd name="connsiteY10" fmla="*/ 823988 h 1163950"/>
                <a:gd name="connsiteX11" fmla="*/ 307564 w 772773"/>
                <a:gd name="connsiteY11" fmla="*/ 42901 h 1163950"/>
                <a:gd name="connsiteX12" fmla="*/ 350332 w 772773"/>
                <a:gd name="connsiteY12" fmla="*/ 0 h 116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2773" h="1163950">
                  <a:moveTo>
                    <a:pt x="350332" y="0"/>
                  </a:moveTo>
                  <a:lnTo>
                    <a:pt x="377902" y="22026"/>
                  </a:lnTo>
                  <a:cubicBezTo>
                    <a:pt x="621874" y="236489"/>
                    <a:pt x="772773" y="532766"/>
                    <a:pt x="772773" y="860024"/>
                  </a:cubicBezTo>
                  <a:cubicBezTo>
                    <a:pt x="772773" y="941839"/>
                    <a:pt x="763342" y="1021717"/>
                    <a:pt x="745383" y="1098865"/>
                  </a:cubicBezTo>
                  <a:lnTo>
                    <a:pt x="742728" y="1107942"/>
                  </a:lnTo>
                  <a:lnTo>
                    <a:pt x="633401" y="1136323"/>
                  </a:lnTo>
                  <a:cubicBezTo>
                    <a:pt x="545722" y="1154437"/>
                    <a:pt x="454939" y="1163950"/>
                    <a:pt x="361956" y="1163950"/>
                  </a:cubicBezTo>
                  <a:cubicBezTo>
                    <a:pt x="268973" y="1163950"/>
                    <a:pt x="178190" y="1154437"/>
                    <a:pt x="90511" y="1136323"/>
                  </a:cubicBezTo>
                  <a:lnTo>
                    <a:pt x="42114" y="1123759"/>
                  </a:lnTo>
                  <a:lnTo>
                    <a:pt x="27364" y="1071462"/>
                  </a:lnTo>
                  <a:cubicBezTo>
                    <a:pt x="9422" y="991526"/>
                    <a:pt x="0" y="908760"/>
                    <a:pt x="0" y="823988"/>
                  </a:cubicBezTo>
                  <a:cubicBezTo>
                    <a:pt x="0" y="527287"/>
                    <a:pt x="115422" y="255163"/>
                    <a:pt x="307564" y="42901"/>
                  </a:cubicBezTo>
                  <a:lnTo>
                    <a:pt x="350332" y="0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 wrap="square" anchor="ctr">
              <a:noAutofit/>
            </a:bodyPr>
            <a:lstStyle/>
            <a:p>
              <a:endPara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Rectangle 10">
              <a:extLst>
                <a:ext uri="{FF2B5EF4-FFF2-40B4-BE49-F238E27FC236}">
                  <a16:creationId xmlns:a16="http://schemas.microsoft.com/office/drawing/2014/main" xmlns="" id="{8D466239-CCDA-4BBF-A571-91D811DA71E4}"/>
                </a:ext>
              </a:extLst>
            </p:cNvPr>
            <p:cNvSpPr/>
            <p:nvPr/>
          </p:nvSpPr>
          <p:spPr>
            <a:xfrm>
              <a:off x="8218630" y="3797163"/>
              <a:ext cx="1731989" cy="48954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9056" tIns="34527" rIns="69056" bIns="34527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别人的</a:t>
              </a:r>
              <a:endPara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梦想区</a:t>
              </a:r>
              <a:endParaRPr lang="zh-CN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10">
              <a:extLst>
                <a:ext uri="{FF2B5EF4-FFF2-40B4-BE49-F238E27FC236}">
                  <a16:creationId xmlns:a16="http://schemas.microsoft.com/office/drawing/2014/main" xmlns="" id="{AB7337B3-334F-44C4-9E2F-D77E845C6813}"/>
                </a:ext>
              </a:extLst>
            </p:cNvPr>
            <p:cNvSpPr/>
            <p:nvPr/>
          </p:nvSpPr>
          <p:spPr>
            <a:xfrm>
              <a:off x="6841372" y="2112872"/>
              <a:ext cx="1389628" cy="48954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9056" tIns="34527" rIns="69056" bIns="34527"/>
            <a:lstStyle/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梦想区</a:t>
              </a:r>
              <a:endParaRPr lang="zh-CN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Rectangle 10">
              <a:extLst>
                <a:ext uri="{FF2B5EF4-FFF2-40B4-BE49-F238E27FC236}">
                  <a16:creationId xmlns:a16="http://schemas.microsoft.com/office/drawing/2014/main" xmlns="" id="{5E7B7D9B-84C7-4F17-B0F8-C1ADC3C467D7}"/>
                </a:ext>
              </a:extLst>
            </p:cNvPr>
            <p:cNvSpPr/>
            <p:nvPr/>
          </p:nvSpPr>
          <p:spPr>
            <a:xfrm>
              <a:off x="7898883" y="2998883"/>
              <a:ext cx="840921" cy="48954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9056" tIns="34527" rIns="69056" bIns="34527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项目区</a:t>
              </a:r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xmlns="" id="{9B70C6FE-7033-4D65-ADC6-A3A68270E17D}"/>
                </a:ext>
              </a:extLst>
            </p:cNvPr>
            <p:cNvSpPr/>
            <p:nvPr/>
          </p:nvSpPr>
          <p:spPr>
            <a:xfrm>
              <a:off x="6304366" y="2968839"/>
              <a:ext cx="893639" cy="48954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9056" tIns="34527" rIns="69056" bIns="34527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梦想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实现区</a:t>
              </a:r>
              <a:endParaRPr lang="zh-CN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Rectangle 10">
              <a:extLst>
                <a:ext uri="{FF2B5EF4-FFF2-40B4-BE49-F238E27FC236}">
                  <a16:creationId xmlns:a16="http://schemas.microsoft.com/office/drawing/2014/main" xmlns="" id="{F3E03AE7-8076-4E26-9D8D-B0F115AD5247}"/>
                </a:ext>
              </a:extLst>
            </p:cNvPr>
            <p:cNvSpPr/>
            <p:nvPr/>
          </p:nvSpPr>
          <p:spPr>
            <a:xfrm>
              <a:off x="7066595" y="4309477"/>
              <a:ext cx="1036643" cy="489546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9056" tIns="34527" rIns="69056" bIns="34527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噩梦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区</a:t>
              </a:r>
              <a:endParaRPr lang="zh-CN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1FF9588-683A-430C-953D-713BEC845E9F}"/>
              </a:ext>
            </a:extLst>
          </p:cNvPr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>
              <a:extLst>
                <a:ext uri="{FF2B5EF4-FFF2-40B4-BE49-F238E27FC236}">
                  <a16:creationId xmlns:a16="http://schemas.microsoft.com/office/drawing/2014/main" xmlns="" id="{E97D0495-A603-40EF-A8F5-580F0DE6B185}"/>
                </a:ext>
              </a:extLst>
            </p:cNvPr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E46F8EB-E539-4639-8709-B78FD98E48FC}"/>
              </a:ext>
            </a:extLst>
          </p:cNvPr>
          <p:cNvSpPr/>
          <p:nvPr/>
        </p:nvSpPr>
        <p:spPr>
          <a:xfrm>
            <a:off x="1700726" y="457508"/>
            <a:ext cx="94532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、关口前移，加强征地拆迁方案制定中的公众参与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B7D860D-D0F8-48EA-964A-9C8CE081E530}"/>
              </a:ext>
            </a:extLst>
          </p:cNvPr>
          <p:cNvSpPr/>
          <p:nvPr/>
        </p:nvSpPr>
        <p:spPr>
          <a:xfrm>
            <a:off x="-238710" y="6375744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xmlns="" id="{2F18AB95-992F-4B07-AEE7-6B400808E730}"/>
              </a:ext>
            </a:extLst>
          </p:cNvPr>
          <p:cNvSpPr/>
          <p:nvPr/>
        </p:nvSpPr>
        <p:spPr>
          <a:xfrm>
            <a:off x="4332586" y="5229646"/>
            <a:ext cx="1467112" cy="588311"/>
          </a:xfrm>
          <a:prstGeom prst="rect">
            <a:avLst/>
          </a:prstGeom>
          <a:noFill/>
          <a:ln w="9525">
            <a:noFill/>
          </a:ln>
        </p:spPr>
        <p:txBody>
          <a:bodyPr lIns="69056" tIns="34527" rIns="69056" bIns="34527">
            <a:spAutoFit/>
          </a:bodyPr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endParaRPr lang="zh-CN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xmlns="" id="{3DF17931-EDCC-4227-9C82-B7754B415A59}"/>
              </a:ext>
            </a:extLst>
          </p:cNvPr>
          <p:cNvSpPr/>
          <p:nvPr/>
        </p:nvSpPr>
        <p:spPr>
          <a:xfrm>
            <a:off x="9525980" y="1757951"/>
            <a:ext cx="1456824" cy="489546"/>
          </a:xfrm>
          <a:prstGeom prst="rect">
            <a:avLst/>
          </a:prstGeom>
          <a:noFill/>
          <a:ln w="9525">
            <a:noFill/>
          </a:ln>
        </p:spPr>
        <p:txBody>
          <a:bodyPr lIns="69056" tIns="34527" rIns="69056" bIns="34527"/>
          <a:lstStyle/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价值</a:t>
            </a:r>
            <a:endParaRPr lang="zh-CN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xmlns="" id="{F950956F-8F39-4002-B223-360FC6887A5D}"/>
              </a:ext>
            </a:extLst>
          </p:cNvPr>
          <p:cNvSpPr/>
          <p:nvPr/>
        </p:nvSpPr>
        <p:spPr>
          <a:xfrm>
            <a:off x="10246388" y="5136303"/>
            <a:ext cx="1180375" cy="588310"/>
          </a:xfrm>
          <a:prstGeom prst="rect">
            <a:avLst/>
          </a:prstGeom>
          <a:noFill/>
          <a:ln w="9525">
            <a:noFill/>
          </a:ln>
        </p:spPr>
        <p:txBody>
          <a:bodyPr lIns="69056" tIns="34527" rIns="69056" bIns="34527">
            <a:spAutoFit/>
          </a:bodyPr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endParaRPr lang="zh-CN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xmlns="" id="{E60AF613-FF4E-4B13-8E38-99988EB19250}"/>
              </a:ext>
            </a:extLst>
          </p:cNvPr>
          <p:cNvCxnSpPr/>
          <p:nvPr/>
        </p:nvCxnSpPr>
        <p:spPr>
          <a:xfrm flipV="1">
            <a:off x="5245512" y="5010710"/>
            <a:ext cx="437176" cy="29100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10">
            <a:extLst>
              <a:ext uri="{FF2B5EF4-FFF2-40B4-BE49-F238E27FC236}">
                <a16:creationId xmlns:a16="http://schemas.microsoft.com/office/drawing/2014/main" xmlns="" id="{27864A23-4955-4CF0-B359-408234CE114F}"/>
              </a:ext>
            </a:extLst>
          </p:cNvPr>
          <p:cNvSpPr/>
          <p:nvPr/>
        </p:nvSpPr>
        <p:spPr>
          <a:xfrm>
            <a:off x="7134370" y="3732452"/>
            <a:ext cx="905211" cy="489546"/>
          </a:xfrm>
          <a:prstGeom prst="rect">
            <a:avLst/>
          </a:prstGeom>
          <a:noFill/>
          <a:ln w="9525">
            <a:noFill/>
          </a:ln>
        </p:spPr>
        <p:txBody>
          <a:bodyPr lIns="69056" tIns="34527" rIns="69056" bIns="34527"/>
          <a:lstStyle/>
          <a:p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耐克区</a:t>
            </a:r>
            <a:endParaRPr lang="zh-CN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xmlns="" id="{B6FC69A2-A070-4FA6-AF62-54058BC4346B}"/>
              </a:ext>
            </a:extLst>
          </p:cNvPr>
          <p:cNvCxnSpPr>
            <a:cxnSpLocks/>
          </p:cNvCxnSpPr>
          <p:nvPr/>
        </p:nvCxnSpPr>
        <p:spPr bwMode="auto">
          <a:xfrm>
            <a:off x="7035362" y="3421668"/>
            <a:ext cx="397316" cy="310783"/>
          </a:xfrm>
          <a:prstGeom prst="straightConnector1">
            <a:avLst/>
          </a:prstGeom>
          <a:ln w="76200"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476F9B81-FE28-4F94-9552-B83EFA3141A1}"/>
              </a:ext>
            </a:extLst>
          </p:cNvPr>
          <p:cNvGrpSpPr/>
          <p:nvPr/>
        </p:nvGrpSpPr>
        <p:grpSpPr>
          <a:xfrm>
            <a:off x="653338" y="2342128"/>
            <a:ext cx="4003950" cy="1999536"/>
            <a:chOff x="1129035" y="1854620"/>
            <a:chExt cx="4003950" cy="1999536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E133F3A3-33D5-4E54-A644-AB4A6BAF27BF}"/>
                </a:ext>
              </a:extLst>
            </p:cNvPr>
            <p:cNvGrpSpPr/>
            <p:nvPr/>
          </p:nvGrpSpPr>
          <p:grpSpPr>
            <a:xfrm>
              <a:off x="1129035" y="1854620"/>
              <a:ext cx="3818600" cy="1999536"/>
              <a:chOff x="1129035" y="1854620"/>
              <a:chExt cx="3818600" cy="1999536"/>
            </a:xfrm>
          </p:grpSpPr>
          <p:sp>
            <p:nvSpPr>
              <p:cNvPr id="28" name="Rectangle 10">
                <a:extLst>
                  <a:ext uri="{FF2B5EF4-FFF2-40B4-BE49-F238E27FC236}">
                    <a16:creationId xmlns:a16="http://schemas.microsoft.com/office/drawing/2014/main" xmlns="" id="{A559087B-4A88-423B-960B-D0C395679642}"/>
                  </a:ext>
                </a:extLst>
              </p:cNvPr>
              <p:cNvSpPr/>
              <p:nvPr/>
            </p:nvSpPr>
            <p:spPr>
              <a:xfrm>
                <a:off x="1625579" y="2581810"/>
                <a:ext cx="2217901" cy="49362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lIns="69056" tIns="34527" rIns="69056" bIns="34527"/>
              <a:lstStyle/>
              <a:p>
                <a:pPr algn="ctr"/>
                <a:r>
                  <a:rPr lang="zh-CN" altLang="en-US" sz="27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三圈理论</a:t>
                </a:r>
                <a:endParaRPr lang="zh-CN" altLang="zh-CN" sz="27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矩形: 剪去对角 29">
                <a:extLst>
                  <a:ext uri="{FF2B5EF4-FFF2-40B4-BE49-F238E27FC236}">
                    <a16:creationId xmlns:a16="http://schemas.microsoft.com/office/drawing/2014/main" xmlns="" id="{61536211-4605-4A05-A685-C9A1AE79718B}"/>
                  </a:ext>
                </a:extLst>
              </p:cNvPr>
              <p:cNvSpPr/>
              <p:nvPr/>
            </p:nvSpPr>
            <p:spPr>
              <a:xfrm>
                <a:off x="1129035" y="1854620"/>
                <a:ext cx="3818600" cy="1999536"/>
              </a:xfrm>
              <a:prstGeom prst="snip2DiagRect">
                <a:avLst>
                  <a:gd name="adj1" fmla="val 0"/>
                  <a:gd name="adj2" fmla="val 17169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8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三圈理论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50000"/>
                  </a:lnSpc>
                </a:pPr>
                <a:endPara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7EB39A07-576A-4F19-BCD6-290603BCB3DF}"/>
                </a:ext>
              </a:extLst>
            </p:cNvPr>
            <p:cNvSpPr/>
            <p:nvPr/>
          </p:nvSpPr>
          <p:spPr>
            <a:xfrm>
              <a:off x="1129035" y="2692489"/>
              <a:ext cx="400395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实施公众参与，获取公众支持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跨越“梦想实现区”，进入“耐克区”！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646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  <p:bldP spid="24" grpId="0"/>
      <p:bldP spid="2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1FF9588-683A-430C-953D-713BEC845E9F}"/>
              </a:ext>
            </a:extLst>
          </p:cNvPr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>
              <a:extLst>
                <a:ext uri="{FF2B5EF4-FFF2-40B4-BE49-F238E27FC236}">
                  <a16:creationId xmlns:a16="http://schemas.microsoft.com/office/drawing/2014/main" xmlns="" id="{E97D0495-A603-40EF-A8F5-580F0DE6B185}"/>
                </a:ext>
              </a:extLst>
            </p:cNvPr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E46F8EB-E539-4639-8709-B78FD98E48FC}"/>
              </a:ext>
            </a:extLst>
          </p:cNvPr>
          <p:cNvSpPr/>
          <p:nvPr/>
        </p:nvSpPr>
        <p:spPr>
          <a:xfrm>
            <a:off x="1700726" y="295145"/>
            <a:ext cx="87655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、进行深度的利益关系人识别：八种类型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B7D860D-D0F8-48EA-964A-9C8CE081E530}"/>
              </a:ext>
            </a:extLst>
          </p:cNvPr>
          <p:cNvSpPr/>
          <p:nvPr/>
        </p:nvSpPr>
        <p:spPr>
          <a:xfrm>
            <a:off x="-238710" y="6375744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aphicFrame>
        <p:nvGraphicFramePr>
          <p:cNvPr id="41" name="Group 2">
            <a:extLst>
              <a:ext uri="{FF2B5EF4-FFF2-40B4-BE49-F238E27FC236}">
                <a16:creationId xmlns:a16="http://schemas.microsoft.com/office/drawing/2014/main" xmlns="" id="{4CC3B000-B3EF-41C5-B191-2DFC1A0431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8628348"/>
              </p:ext>
            </p:extLst>
          </p:nvPr>
        </p:nvGraphicFramePr>
        <p:xfrm>
          <a:off x="826084" y="1412776"/>
          <a:ext cx="10744113" cy="4248471"/>
        </p:xfrm>
        <a:graphic>
          <a:graphicData uri="http://schemas.openxmlformats.org/drawingml/2006/table">
            <a:tbl>
              <a:tblPr/>
              <a:tblGrid>
                <a:gridCol w="12097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78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215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215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93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2154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2154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2007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69087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103532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 gridSpan="4"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有利决策环境</a:t>
                      </a:r>
                      <a:endParaRPr kumimoji="0" lang="zh-CN" altLang="zh-CN" sz="4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不利决策环境</a:t>
                      </a:r>
                      <a:endParaRPr kumimoji="0" lang="zh-CN" altLang="zh-CN" sz="4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3202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权力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大小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低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低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低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低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3202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兴趣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高低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低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低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低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低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3202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态度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正负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正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正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正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正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负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负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负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负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0354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类型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推动者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支持者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睡狮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观望者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敌对者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抵制者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睡狮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机会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主义者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33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1FF9588-683A-430C-953D-713BEC845E9F}"/>
              </a:ext>
            </a:extLst>
          </p:cNvPr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>
              <a:extLst>
                <a:ext uri="{FF2B5EF4-FFF2-40B4-BE49-F238E27FC236}">
                  <a16:creationId xmlns:a16="http://schemas.microsoft.com/office/drawing/2014/main" xmlns="" id="{E97D0495-A603-40EF-A8F5-580F0DE6B185}"/>
                </a:ext>
              </a:extLst>
            </p:cNvPr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E46F8EB-E539-4639-8709-B78FD98E48FC}"/>
              </a:ext>
            </a:extLst>
          </p:cNvPr>
          <p:cNvSpPr/>
          <p:nvPr/>
        </p:nvSpPr>
        <p:spPr>
          <a:xfrm>
            <a:off x="1628031" y="369839"/>
            <a:ext cx="84946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大西高铁梁赵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村案例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中的八类利益关系人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B7D860D-D0F8-48EA-964A-9C8CE081E530}"/>
              </a:ext>
            </a:extLst>
          </p:cNvPr>
          <p:cNvSpPr/>
          <p:nvPr/>
        </p:nvSpPr>
        <p:spPr>
          <a:xfrm>
            <a:off x="-238710" y="6375744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xmlns="" id="{7073C5E0-9949-4FBE-A936-B331DB40D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036672"/>
              </p:ext>
            </p:extLst>
          </p:nvPr>
        </p:nvGraphicFramePr>
        <p:xfrm>
          <a:off x="480963" y="1844824"/>
          <a:ext cx="11376294" cy="3435119"/>
        </p:xfrm>
        <a:graphic>
          <a:graphicData uri="http://schemas.openxmlformats.org/drawingml/2006/table">
            <a:tbl>
              <a:tblPr/>
              <a:tblGrid>
                <a:gridCol w="1223166">
                  <a:extLst>
                    <a:ext uri="{9D8B030D-6E8A-4147-A177-3AD203B41FA5}">
                      <a16:colId xmlns:a16="http://schemas.microsoft.com/office/drawing/2014/main" xmlns="" val="1432934168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3476603187"/>
                    </a:ext>
                  </a:extLst>
                </a:gridCol>
                <a:gridCol w="1162984">
                  <a:extLst>
                    <a:ext uri="{9D8B030D-6E8A-4147-A177-3AD203B41FA5}">
                      <a16:colId xmlns:a16="http://schemas.microsoft.com/office/drawing/2014/main" xmlns="" val="4268304747"/>
                    </a:ext>
                  </a:extLst>
                </a:gridCol>
                <a:gridCol w="1283746">
                  <a:extLst>
                    <a:ext uri="{9D8B030D-6E8A-4147-A177-3AD203B41FA5}">
                      <a16:colId xmlns:a16="http://schemas.microsoft.com/office/drawing/2014/main" xmlns="" val="1089881407"/>
                    </a:ext>
                  </a:extLst>
                </a:gridCol>
                <a:gridCol w="1153670">
                  <a:extLst>
                    <a:ext uri="{9D8B030D-6E8A-4147-A177-3AD203B41FA5}">
                      <a16:colId xmlns:a16="http://schemas.microsoft.com/office/drawing/2014/main" xmlns="" val="233331821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140452813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85762042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341338202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4098126134"/>
                    </a:ext>
                  </a:extLst>
                </a:gridCol>
              </a:tblGrid>
              <a:tr h="77070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类型</a:t>
                      </a: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推动者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支持者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睡狮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观望者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敌对者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抵制者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睡狮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机会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主义者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55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5942860"/>
                  </a:ext>
                </a:extLst>
              </a:tr>
              <a:tr h="26121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案例中对应的角色</a:t>
                      </a:r>
                      <a:endParaRPr kumimoji="0" lang="zh-CN" altLang="zh-CN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梁书记、村综治办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名骨干、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名生产队长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6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66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户和</a:t>
                      </a:r>
                      <a:r>
                        <a:rPr kumimoji="0" lang="en-US" altLang="zh-CN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24</a:t>
                      </a: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户主动迁坟的村民、主动拆迁的村民</a:t>
                      </a:r>
                      <a:endParaRPr kumimoji="0" lang="zh-CN" altLang="zh-CN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6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梁姓其他族长、在外发展的本县籍人士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6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全县周边居民</a:t>
                      </a:r>
                      <a:endParaRPr kumimoji="0" lang="zh-CN" altLang="zh-CN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E6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村霸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（赵守义及其胞弟）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1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獭兔养殖场主、不签协议的村民（钉子户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）、狐狸养殖场主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1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传统运输行业从业者、规划沿线居民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1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种树村民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F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01732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008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1FF9588-683A-430C-953D-713BEC845E9F}"/>
              </a:ext>
            </a:extLst>
          </p:cNvPr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>
              <a:extLst>
                <a:ext uri="{FF2B5EF4-FFF2-40B4-BE49-F238E27FC236}">
                  <a16:creationId xmlns:a16="http://schemas.microsoft.com/office/drawing/2014/main" xmlns="" id="{E97D0495-A603-40EF-A8F5-580F0DE6B185}"/>
                </a:ext>
              </a:extLst>
            </p:cNvPr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E46F8EB-E539-4639-8709-B78FD98E48FC}"/>
              </a:ext>
            </a:extLst>
          </p:cNvPr>
          <p:cNvSpPr/>
          <p:nvPr/>
        </p:nvSpPr>
        <p:spPr>
          <a:xfrm>
            <a:off x="1700726" y="457508"/>
            <a:ext cx="7576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、大西高铁梁赵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村案例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的治理策略与具体对策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B7D860D-D0F8-48EA-964A-9C8CE081E530}"/>
              </a:ext>
            </a:extLst>
          </p:cNvPr>
          <p:cNvSpPr/>
          <p:nvPr/>
        </p:nvSpPr>
        <p:spPr>
          <a:xfrm>
            <a:off x="-238710" y="6375744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xmlns="" id="{9874480D-D658-4019-86E4-27F487B651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959016"/>
              </p:ext>
            </p:extLst>
          </p:nvPr>
        </p:nvGraphicFramePr>
        <p:xfrm>
          <a:off x="552971" y="1340768"/>
          <a:ext cx="10729192" cy="4392488"/>
        </p:xfrm>
        <a:graphic>
          <a:graphicData uri="http://schemas.openxmlformats.org/drawingml/2006/table">
            <a:tbl>
              <a:tblPr firstRow="1" bandRow="1"/>
              <a:tblGrid>
                <a:gridCol w="1224136">
                  <a:extLst>
                    <a:ext uri="{9D8B030D-6E8A-4147-A177-3AD203B41FA5}">
                      <a16:colId xmlns:a16="http://schemas.microsoft.com/office/drawing/2014/main" xmlns="" val="75336864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25818594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3145477202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2196889948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xmlns="" val="956011558"/>
                    </a:ext>
                  </a:extLst>
                </a:gridCol>
              </a:tblGrid>
              <a:tr h="660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类型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推动者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支持者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睡狮</a:t>
                      </a:r>
                      <a:r>
                        <a:rPr lang="en-US" altLang="zh-CN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观望者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55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02568130"/>
                  </a:ext>
                </a:extLst>
              </a:tr>
              <a:tr h="6788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治理</a:t>
                      </a:r>
                      <a:endParaRPr lang="en-US" altLang="zh-CN" sz="20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策略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伙伴关系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“盟友”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“唤醒”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“后备军”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4188606"/>
                  </a:ext>
                </a:extLst>
              </a:tr>
              <a:tr h="30531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具体</a:t>
                      </a:r>
                      <a:endParaRPr lang="en-US" altLang="zh-CN" sz="20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对策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、加深沟通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/>
                      </a:r>
                      <a:b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、全面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摸清村情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6F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、架设通道</a:t>
                      </a:r>
                      <a:b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、建立奖励机制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6F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、动员参与</a:t>
                      </a:r>
                      <a:b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、老乡恳谈会</a:t>
                      </a:r>
                      <a:b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、变村民代表大会为村民大会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6F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、保持沟通</a:t>
                      </a:r>
                      <a:b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、有力度的舆论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宣传引导（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电视台宣传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、贴通告）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E6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65561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351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91FF9588-683A-430C-953D-713BEC845E9F}"/>
              </a:ext>
            </a:extLst>
          </p:cNvPr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>
              <a:extLst>
                <a:ext uri="{FF2B5EF4-FFF2-40B4-BE49-F238E27FC236}">
                  <a16:creationId xmlns:a16="http://schemas.microsoft.com/office/drawing/2014/main" xmlns="" id="{E97D0495-A603-40EF-A8F5-580F0DE6B185}"/>
                </a:ext>
              </a:extLst>
            </p:cNvPr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E46F8EB-E539-4639-8709-B78FD98E48FC}"/>
              </a:ext>
            </a:extLst>
          </p:cNvPr>
          <p:cNvSpPr/>
          <p:nvPr/>
        </p:nvSpPr>
        <p:spPr>
          <a:xfrm>
            <a:off x="1700726" y="457508"/>
            <a:ext cx="7576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、大西高铁梁赵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村案例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的治理策略与具体对策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B7D860D-D0F8-48EA-964A-9C8CE081E530}"/>
              </a:ext>
            </a:extLst>
          </p:cNvPr>
          <p:cNvSpPr/>
          <p:nvPr/>
        </p:nvSpPr>
        <p:spPr>
          <a:xfrm>
            <a:off x="-238710" y="6375744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xmlns="" id="{9874480D-D658-4019-86E4-27F487B651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590979"/>
              </p:ext>
            </p:extLst>
          </p:nvPr>
        </p:nvGraphicFramePr>
        <p:xfrm>
          <a:off x="552971" y="1340768"/>
          <a:ext cx="10657184" cy="4320480"/>
        </p:xfrm>
        <a:graphic>
          <a:graphicData uri="http://schemas.openxmlformats.org/drawingml/2006/table">
            <a:tbl>
              <a:tblPr firstRow="1" bandRow="1"/>
              <a:tblGrid>
                <a:gridCol w="653479">
                  <a:extLst>
                    <a:ext uri="{9D8B030D-6E8A-4147-A177-3AD203B41FA5}">
                      <a16:colId xmlns:a16="http://schemas.microsoft.com/office/drawing/2014/main" xmlns="" val="75336864"/>
                    </a:ext>
                  </a:extLst>
                </a:gridCol>
                <a:gridCol w="3306961">
                  <a:extLst>
                    <a:ext uri="{9D8B030D-6E8A-4147-A177-3AD203B41FA5}">
                      <a16:colId xmlns:a16="http://schemas.microsoft.com/office/drawing/2014/main" xmlns="" val="997997869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xmlns="" val="194907641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1024086507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137761815"/>
                    </a:ext>
                  </a:extLst>
                </a:gridCol>
              </a:tblGrid>
              <a:tr h="660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类型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敌对者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抵制者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睡狮</a:t>
                      </a:r>
                      <a:r>
                        <a:rPr lang="en-US" altLang="zh-CN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55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搭便车者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55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02568130"/>
                  </a:ext>
                </a:extLst>
              </a:tr>
              <a:tr h="6788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治理</a:t>
                      </a:r>
                      <a:endParaRPr lang="en-US" altLang="zh-CN" sz="20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策略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单个接触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感情沟通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冷却</a:t>
                      </a:r>
                      <a:endParaRPr lang="zh-CN" alt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关注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34188606"/>
                  </a:ext>
                </a:extLst>
              </a:tr>
              <a:tr h="29811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具体</a:t>
                      </a:r>
                      <a:endParaRPr lang="en-US" altLang="zh-CN" sz="20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对策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、重点关注</a:t>
                      </a:r>
                      <a:b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、多部门参与，研讨对策</a:t>
                      </a:r>
                      <a:b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、必要时采取强制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措施</a:t>
                      </a:r>
                      <a:endParaRPr lang="en-US" altLang="zh-CN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、打掉保护伞</a:t>
                      </a:r>
                      <a:endParaRPr lang="en-US" altLang="zh-CN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、关系型压制</a:t>
                      </a:r>
                      <a:endParaRPr lang="en-US" altLang="zh-CN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、关注网络行为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F1C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、模范带动</a:t>
                      </a:r>
                      <a:b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、第三方干预</a:t>
                      </a:r>
                      <a:b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、合理的经济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补偿</a:t>
                      </a:r>
                      <a:endParaRPr lang="en-US" altLang="zh-CN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、关系型压制</a:t>
                      </a:r>
                      <a:endParaRPr lang="en-US" altLang="zh-CN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、关注网络行为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F1C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、进行回避</a:t>
                      </a:r>
                      <a:endParaRPr lang="zh-CN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F1C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、关口前移（丈量、测算、认定）</a:t>
                      </a:r>
                      <a:b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en-US" altLang="zh-CN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、劝导安抚</a:t>
                      </a: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F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65561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80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9"/>
          <p:cNvSpPr txBox="1"/>
          <p:nvPr/>
        </p:nvSpPr>
        <p:spPr>
          <a:xfrm>
            <a:off x="1489075" y="2564904"/>
            <a:ext cx="6552728" cy="1057021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   谢   谢</a:t>
            </a:r>
            <a:endParaRPr lang="zh-CN" altLang="en-US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pic>
        <p:nvPicPr>
          <p:cNvPr id="8" name="图片 7" descr="ws-logo-20180102">
            <a:extLst>
              <a:ext uri="{FF2B5EF4-FFF2-40B4-BE49-F238E27FC236}">
                <a16:creationId xmlns:a16="http://schemas.microsoft.com/office/drawing/2014/main" xmlns="" id="{46530CFA-5407-4E03-9A32-0D26070B7E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7097" l="0" r="99270">
                        <a14:foregroundMark x1="10219" y1="22581" x2="10219" y2="22581"/>
                        <a14:foregroundMark x1="23358" y1="29677" x2="23358" y2="29677"/>
                        <a14:foregroundMark x1="28224" y1="47742" x2="28224" y2="47742"/>
                        <a14:foregroundMark x1="40876" y1="24516" x2="40876" y2="24516"/>
                        <a14:foregroundMark x1="70316" y1="28387" x2="70316" y2="28387"/>
                        <a14:foregroundMark x1="72506" y1="39355" x2="72506" y2="39355"/>
                        <a14:foregroundMark x1="58637" y1="49677" x2="58637" y2="49677"/>
                        <a14:foregroundMark x1="83698" y1="26452" x2="83698" y2="26452"/>
                        <a14:foregroundMark x1="89781" y1="23226" x2="89781" y2="23226"/>
                        <a14:foregroundMark x1="90268" y1="14839" x2="90268" y2="14839"/>
                        <a14:foregroundMark x1="90268" y1="47097" x2="90268" y2="47097"/>
                        <a14:foregroundMark x1="87835" y1="36129" x2="87835" y2="36129"/>
                        <a14:foregroundMark x1="92701" y1="32903" x2="92701" y2="32903"/>
                        <a14:foregroundMark x1="56691" y1="18065" x2="56691" y2="18065"/>
                        <a14:backgroundMark x1="25061" y1="27097" x2="25061" y2="27097"/>
                        <a14:backgroundMark x1="26277" y1="31613" x2="26277" y2="31613"/>
                        <a14:backgroundMark x1="57664" y1="23871" x2="57664" y2="23871"/>
                        <a14:backgroundMark x1="82482" y1="41935" x2="82482" y2="41935"/>
                      </a14:backgroundRemoval>
                    </a14:imgEffect>
                    <a14:imgEffect>
                      <a14:artisticLineDrawing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4979" y="530954"/>
            <a:ext cx="2787994" cy="105158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3FEC9D6-F1E9-49E1-A36D-BB5AAAD762CF}"/>
              </a:ext>
            </a:extLst>
          </p:cNvPr>
          <p:cNvSpPr txBox="1"/>
          <p:nvPr/>
        </p:nvSpPr>
        <p:spPr>
          <a:xfrm>
            <a:off x="624979" y="1222500"/>
            <a:ext cx="27879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</a:rPr>
              <a:t>Party School of the Central Committee of C.P.C</a:t>
            </a:r>
          </a:p>
        </p:txBody>
      </p:sp>
    </p:spTree>
    <p:extLst>
      <p:ext uri="{BB962C8B-B14F-4D97-AF65-F5344CB8AC3E}">
        <p14:creationId xmlns:p14="http://schemas.microsoft.com/office/powerpoint/2010/main" val="160904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自定义 342">
      <a:dk1>
        <a:sysClr val="windowText" lastClr="000000"/>
      </a:dk1>
      <a:lt1>
        <a:sysClr val="window" lastClr="FFFFFF"/>
      </a:lt1>
      <a:dk2>
        <a:srgbClr val="39302A"/>
      </a:dk2>
      <a:lt2>
        <a:srgbClr val="7F7F7F"/>
      </a:lt2>
      <a:accent1>
        <a:srgbClr val="15A892"/>
      </a:accent1>
      <a:accent2>
        <a:srgbClr val="1574A8"/>
      </a:accent2>
      <a:accent3>
        <a:srgbClr val="15A874"/>
      </a:accent3>
      <a:accent4>
        <a:srgbClr val="1574A8"/>
      </a:accent4>
      <a:accent5>
        <a:srgbClr val="15A874"/>
      </a:accent5>
      <a:accent6>
        <a:srgbClr val="1574A8"/>
      </a:accent6>
      <a:hlink>
        <a:srgbClr val="3E7C86"/>
      </a:hlink>
      <a:folHlink>
        <a:srgbClr val="162C3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399</Words>
  <Application>Microsoft Office PowerPoint</Application>
  <PresentationFormat>自定义</PresentationFormat>
  <Paragraphs>140</Paragraphs>
  <Slides>8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深度联盟http://www.deepbbs.org</dc:creator>
  <cp:lastModifiedBy>asus</cp:lastModifiedBy>
  <cp:revision>120</cp:revision>
  <dcterms:created xsi:type="dcterms:W3CDTF">2015-09-13T11:28:16Z</dcterms:created>
  <dcterms:modified xsi:type="dcterms:W3CDTF">2018-04-26T16:23:59Z</dcterms:modified>
</cp:coreProperties>
</file>