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91" r:id="rId2"/>
    <p:sldId id="292" r:id="rId3"/>
    <p:sldId id="297" r:id="rId4"/>
    <p:sldId id="296" r:id="rId5"/>
    <p:sldId id="298" r:id="rId6"/>
    <p:sldId id="294" r:id="rId7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>
          <p15:clr>
            <a:srgbClr val="A4A3A4"/>
          </p15:clr>
        </p15:guide>
        <p15:guide id="2" pos="69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4A8"/>
    <a:srgbClr val="3F6FB7"/>
    <a:srgbClr val="B28A35"/>
    <a:srgbClr val="E4C874"/>
    <a:srgbClr val="F7F7F7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9" autoAdjust="0"/>
    <p:restoredTop sz="94660"/>
  </p:normalViewPr>
  <p:slideViewPr>
    <p:cSldViewPr showGuides="1">
      <p:cViewPr varScale="1">
        <p:scale>
          <a:sx n="71" d="100"/>
          <a:sy n="71" d="100"/>
        </p:scale>
        <p:origin x="-738" y="-96"/>
      </p:cViewPr>
      <p:guideLst>
        <p:guide orient="horz" pos="2115"/>
        <p:guide pos="6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39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01A41-A85B-4BA3-A58B-5DF29B5ACF29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788F8D-94BC-43CD-A0DF-066045138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903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66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66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066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FC8A9CF0-91C9-42F9-83C2-B72FF9A18BA5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/>
          <a:lstStyle/>
          <a:p>
            <a:fld id="{A7F1AA27-B7A4-475F-8430-0E6442A33CF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协同治理理论的三个主要板块及关系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pic>
        <p:nvPicPr>
          <p:cNvPr id="9" name="图片 8"/>
          <p:cNvPicPr>
            <a:picLocks noGrp="1"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2641203" y="1252749"/>
            <a:ext cx="6371632" cy="48920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案例理论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776259" y="1842773"/>
            <a:ext cx="4764832" cy="3763010"/>
            <a:chOff x="687979" y="1284605"/>
            <a:chExt cx="4764832" cy="3763010"/>
          </a:xfrm>
        </p:grpSpPr>
        <p:sp>
          <p:nvSpPr>
            <p:cNvPr id="10" name="椭圆 9"/>
            <p:cNvSpPr/>
            <p:nvPr/>
          </p:nvSpPr>
          <p:spPr>
            <a:xfrm>
              <a:off x="1889826" y="1284605"/>
              <a:ext cx="2503170" cy="2406650"/>
            </a:xfrm>
            <a:prstGeom prst="ellipse">
              <a:avLst/>
            </a:prstGeom>
            <a:solidFill>
              <a:srgbClr val="00B0F0">
                <a:alpha val="7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824296" y="2640965"/>
              <a:ext cx="2503170" cy="2406650"/>
            </a:xfrm>
            <a:prstGeom prst="ellipse">
              <a:avLst/>
            </a:prstGeom>
            <a:solidFill>
              <a:srgbClr val="FF0000">
                <a:alpha val="7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2949641" y="2640965"/>
              <a:ext cx="2503170" cy="2406650"/>
            </a:xfrm>
            <a:prstGeom prst="ellipse">
              <a:avLst/>
            </a:prstGeom>
            <a:solidFill>
              <a:srgbClr val="FFFF00">
                <a:alpha val="58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3" name="文本框 6"/>
            <p:cNvSpPr txBox="1"/>
            <p:nvPr/>
          </p:nvSpPr>
          <p:spPr>
            <a:xfrm>
              <a:off x="2082187" y="1601407"/>
              <a:ext cx="20262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V</a:t>
              </a:r>
            </a:p>
            <a:p>
              <a:pPr algn="ctr"/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VALUE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价值</a:t>
              </a:r>
            </a:p>
          </p:txBody>
        </p:sp>
        <p:sp>
          <p:nvSpPr>
            <p:cNvPr id="14" name="文本框 8"/>
            <p:cNvSpPr txBox="1"/>
            <p:nvPr/>
          </p:nvSpPr>
          <p:spPr>
            <a:xfrm>
              <a:off x="687979" y="3148532"/>
              <a:ext cx="252793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C</a:t>
              </a:r>
            </a:p>
            <a:p>
              <a:pPr algn="ctr"/>
              <a:r>
                <a:rPr lang="en-US" altLang="zh-CN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CAPABILITY</a:t>
              </a:r>
            </a:p>
            <a:p>
              <a:pPr algn="ctr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能力</a:t>
              </a:r>
            </a:p>
          </p:txBody>
        </p:sp>
        <p:sp>
          <p:nvSpPr>
            <p:cNvPr id="15" name="文本框 9"/>
            <p:cNvSpPr txBox="1"/>
            <p:nvPr/>
          </p:nvSpPr>
          <p:spPr>
            <a:xfrm>
              <a:off x="3188083" y="3148533"/>
              <a:ext cx="202628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S</a:t>
              </a:r>
            </a:p>
            <a:p>
              <a:pPr algn="ctr"/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SUPPORT</a:t>
              </a:r>
            </a:p>
            <a:p>
              <a:pPr algn="ctr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支持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969795" y="1842773"/>
            <a:ext cx="2503170" cy="842272"/>
            <a:chOff x="8545859" y="3325930"/>
            <a:chExt cx="2503170" cy="842272"/>
          </a:xfrm>
        </p:grpSpPr>
        <p:sp>
          <p:nvSpPr>
            <p:cNvPr id="7" name="矩形: 剪去对角 6"/>
            <p:cNvSpPr/>
            <p:nvPr/>
          </p:nvSpPr>
          <p:spPr>
            <a:xfrm>
              <a:off x="8545859" y="3325930"/>
              <a:ext cx="2503170" cy="842272"/>
            </a:xfrm>
            <a:prstGeom prst="snip2DiagRect">
              <a:avLst>
                <a:gd name="adj1" fmla="val 0"/>
                <a:gd name="adj2" fmla="val 41546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"/>
            <p:cNvSpPr txBox="1"/>
            <p:nvPr/>
          </p:nvSpPr>
          <p:spPr>
            <a:xfrm>
              <a:off x="8831291" y="3515418"/>
              <a:ext cx="22177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三圈理论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箭头: 直角上 17"/>
          <p:cNvSpPr/>
          <p:nvPr/>
        </p:nvSpPr>
        <p:spPr>
          <a:xfrm>
            <a:off x="7683807" y="2780056"/>
            <a:ext cx="1991589" cy="1837386"/>
          </a:xfrm>
          <a:prstGeom prst="bentUpArrow">
            <a:avLst>
              <a:gd name="adj1" fmla="val 16706"/>
              <a:gd name="adj2" fmla="val 19298"/>
              <a:gd name="adj3" fmla="val 37442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案例理论与分析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72235" y="1466850"/>
            <a:ext cx="9765912" cy="4248785"/>
            <a:chOff x="1555336" y="1466755"/>
            <a:chExt cx="8824595" cy="4248472"/>
          </a:xfrm>
        </p:grpSpPr>
        <p:sp>
          <p:nvSpPr>
            <p:cNvPr id="5" name="矩形: 对角圆角 4"/>
            <p:cNvSpPr/>
            <p:nvPr/>
          </p:nvSpPr>
          <p:spPr>
            <a:xfrm>
              <a:off x="1555336" y="1466755"/>
              <a:ext cx="8718715" cy="4248472"/>
            </a:xfrm>
            <a:prstGeom prst="round2DiagRect">
              <a:avLst>
                <a:gd name="adj1" fmla="val 10376"/>
                <a:gd name="adj2" fmla="val 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55336" y="1841405"/>
              <a:ext cx="8824595" cy="29975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能力圈</a:t>
              </a:r>
              <a:endParaRPr lang="en-US" altLang="zh-CN" sz="3200" kern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en-US" altLang="zh-CN" sz="3200" kern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协同</a:t>
              </a:r>
              <a:r>
                <a:rPr lang="zh-CN" altLang="en-US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合作理论 </a:t>
              </a:r>
              <a:r>
                <a:rPr lang="en-US" altLang="zh-CN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&amp;</a:t>
              </a:r>
              <a:r>
                <a:rPr lang="zh-CN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整体性政府</a:t>
              </a:r>
              <a:r>
                <a:rPr lang="zh-CN" altLang="en-US" sz="3200" kern="0" dirty="0" smtClean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理论</a:t>
              </a:r>
            </a:p>
            <a:p>
              <a:pPr algn="ctr">
                <a:lnSpc>
                  <a:spcPct val="120000"/>
                </a:lnSpc>
                <a:defRPr/>
              </a:pPr>
              <a:endParaRPr lang="zh-CN" altLang="en-US" sz="3200" kern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10000"/>
                </a:lnSpc>
              </a:pPr>
              <a:r>
                <a:rPr lang="zh-CN" altLang="en-US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建立</a:t>
              </a:r>
              <a:r>
                <a:rPr lang="zh-CN" altLang="en-US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长效的跨部门协同合作机制</a:t>
              </a:r>
              <a:r>
                <a:rPr lang="zh-CN" altLang="en-US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，推进</a:t>
              </a:r>
              <a:r>
                <a:rPr lang="zh-CN" altLang="en-US" sz="3200" kern="0" dirty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整体性治理</a:t>
              </a:r>
              <a:endParaRPr lang="zh-CN" altLang="en-US" sz="3200" kern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430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案例理论与分析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72235" y="1466850"/>
            <a:ext cx="9791026" cy="4603527"/>
            <a:chOff x="1555336" y="1466755"/>
            <a:chExt cx="8824595" cy="4603189"/>
          </a:xfrm>
        </p:grpSpPr>
        <p:sp>
          <p:nvSpPr>
            <p:cNvPr id="5" name="矩形: 对角圆角 4"/>
            <p:cNvSpPr/>
            <p:nvPr/>
          </p:nvSpPr>
          <p:spPr>
            <a:xfrm>
              <a:off x="1555336" y="1466755"/>
              <a:ext cx="8718715" cy="4248472"/>
            </a:xfrm>
            <a:prstGeom prst="round2DiagRect">
              <a:avLst>
                <a:gd name="adj1" fmla="val 10376"/>
                <a:gd name="adj2" fmla="val 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55336" y="1841405"/>
              <a:ext cx="8824595" cy="42285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支持圈</a:t>
              </a:r>
              <a:endParaRPr lang="en-US" altLang="zh-CN" sz="3200" kern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zh-CN" altLang="en-US" sz="3200" kern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利益相关者理论 </a:t>
              </a:r>
              <a:r>
                <a:rPr lang="en-US" altLang="zh-CN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&amp; 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合作博弈理论</a:t>
              </a:r>
              <a:endParaRPr lang="en-US" altLang="zh-CN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en-US" altLang="zh-CN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入并强化公众参与，实现政府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与社会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协同</a:t>
              </a:r>
              <a:endParaRPr lang="zh-CN" altLang="en-US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zh-CN" altLang="en-US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zh-CN" altLang="en-US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681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案例理论与分析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72235" y="1466850"/>
            <a:ext cx="9693904" cy="4505039"/>
            <a:chOff x="1555336" y="1466755"/>
            <a:chExt cx="8718715" cy="4504707"/>
          </a:xfrm>
        </p:grpSpPr>
        <p:sp>
          <p:nvSpPr>
            <p:cNvPr id="5" name="矩形: 对角圆角 4"/>
            <p:cNvSpPr/>
            <p:nvPr/>
          </p:nvSpPr>
          <p:spPr>
            <a:xfrm>
              <a:off x="1555336" y="1466755"/>
              <a:ext cx="8718715" cy="4248472"/>
            </a:xfrm>
            <a:prstGeom prst="round2DiagRect">
              <a:avLst>
                <a:gd name="adj1" fmla="val 10376"/>
                <a:gd name="adj2" fmla="val 0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555336" y="1841405"/>
              <a:ext cx="8718715" cy="4130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价值圈</a:t>
              </a:r>
              <a:endParaRPr lang="en-US" altLang="zh-CN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en-US" altLang="zh-CN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en-US" altLang="zh-CN" sz="3200" kern="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政府工具理论</a:t>
              </a:r>
              <a:r>
                <a:rPr lang="en-US" altLang="zh-CN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&amp; </a:t>
              </a:r>
              <a:r>
                <a:rPr lang="en-US" altLang="zh-CN" sz="3200" kern="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政府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管制</a:t>
              </a:r>
              <a:r>
                <a:rPr lang="en-US" altLang="zh-CN" sz="3200" kern="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理论</a:t>
              </a:r>
              <a:r>
                <a:rPr lang="en-US" altLang="zh-CN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&amp; 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运动式治理理论</a:t>
              </a:r>
              <a:endParaRPr lang="en-US" altLang="zh-CN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en-US" altLang="zh-CN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10000"/>
                </a:lnSpc>
              </a:pPr>
              <a:r>
                <a:rPr lang="zh-CN" altLang="en-US" sz="3200" b="1" dirty="0">
                  <a:solidFill>
                    <a:schemeClr val="bg1"/>
                  </a:solidFill>
                </a:rPr>
                <a:t> </a:t>
              </a:r>
              <a:r>
                <a:rPr lang="zh-CN" altLang="en-US" sz="3200" b="1" dirty="0" smtClean="0">
                  <a:solidFill>
                    <a:schemeClr val="bg1"/>
                  </a:solidFill>
                </a:rPr>
                <a:t>  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改进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行政、法律、经济等治理手段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，强化</a:t>
              </a:r>
              <a:r>
                <a:rPr lang="zh-CN" altLang="en-US" sz="32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各治理工具的协同</a:t>
              </a:r>
              <a:r>
                <a:rPr lang="zh-CN" altLang="en-US" sz="32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运用</a:t>
              </a:r>
              <a:endParaRPr lang="zh-CN" altLang="en-US" sz="32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endParaRPr lang="en-US" altLang="zh-CN" sz="32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742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1204" y="379933"/>
            <a:ext cx="1506827" cy="636237"/>
            <a:chOff x="120923" y="488507"/>
            <a:chExt cx="1461766" cy="785606"/>
          </a:xfrm>
        </p:grpSpPr>
        <p:sp>
          <p:nvSpPr>
            <p:cNvPr id="8" name="平行四边形 7"/>
            <p:cNvSpPr/>
            <p:nvPr/>
          </p:nvSpPr>
          <p:spPr>
            <a:xfrm flipH="1">
              <a:off x="120923" y="626041"/>
              <a:ext cx="1391245" cy="648072"/>
            </a:xfrm>
            <a:prstGeom prst="parallelogram">
              <a:avLst>
                <a:gd name="adj" fmla="val 41082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张海山锐谐体" panose="02000000000000000000" pitchFamily="2" charset="-122"/>
              </a:endParaRPr>
            </a:p>
          </p:txBody>
        </p:sp>
        <p:sp>
          <p:nvSpPr>
            <p:cNvPr id="4" name="平行四边形 3"/>
            <p:cNvSpPr/>
            <p:nvPr/>
          </p:nvSpPr>
          <p:spPr>
            <a:xfrm flipH="1">
              <a:off x="191444" y="488507"/>
              <a:ext cx="1391245" cy="648072"/>
            </a:xfrm>
            <a:prstGeom prst="parallelogram">
              <a:avLst>
                <a:gd name="adj" fmla="val 3572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张海山锐谐体" panose="020000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6509" y="412522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城市违法建设治理创新的主要路径</a:t>
            </a:r>
          </a:p>
        </p:txBody>
      </p:sp>
      <p:sp>
        <p:nvSpPr>
          <p:cNvPr id="21" name="矩形 20"/>
          <p:cNvSpPr/>
          <p:nvPr/>
        </p:nvSpPr>
        <p:spPr>
          <a:xfrm>
            <a:off x="-238710" y="6381328"/>
            <a:ext cx="12672594" cy="2314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张海山锐谐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8761" y="1772816"/>
            <a:ext cx="284725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ym typeface="+mn-ea"/>
              </a:rPr>
              <a:t> </a:t>
            </a:r>
            <a:r>
              <a:rPr lang="zh-CN" altLang="zh-CN" b="1" dirty="0">
                <a:sym typeface="+mn-ea"/>
              </a:rPr>
              <a:t>分散化治理</a:t>
            </a:r>
            <a:r>
              <a:rPr lang="zh-CN" altLang="zh-CN" b="1" dirty="0" smtClean="0">
                <a:sym typeface="+mn-ea"/>
              </a:rPr>
              <a:t>、</a:t>
            </a:r>
            <a:r>
              <a:rPr lang="zh-CN" altLang="en-US" b="1" dirty="0">
                <a:sym typeface="+mn-ea"/>
              </a:rPr>
              <a:t>碎片</a:t>
            </a:r>
            <a:r>
              <a:rPr lang="zh-CN" altLang="zh-CN" b="1" dirty="0" smtClean="0">
                <a:sym typeface="+mn-ea"/>
              </a:rPr>
              <a:t>化</a:t>
            </a:r>
            <a:r>
              <a:rPr lang="zh-CN" altLang="zh-CN" b="1" dirty="0">
                <a:sym typeface="+mn-ea"/>
              </a:rPr>
              <a:t>治理</a:t>
            </a:r>
            <a:r>
              <a:rPr lang="en-US" altLang="zh-CN" b="1" dirty="0"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961683" y="1772816"/>
            <a:ext cx="1579276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zh-CN" b="1" dirty="0">
                <a:solidFill>
                  <a:schemeClr val="bg1"/>
                </a:solidFill>
                <a:sym typeface="+mn-ea"/>
              </a:rPr>
              <a:t>整体性治理</a:t>
            </a:r>
          </a:p>
        </p:txBody>
      </p:sp>
      <p:sp>
        <p:nvSpPr>
          <p:cNvPr id="10" name="矩形 9"/>
          <p:cNvSpPr/>
          <p:nvPr/>
        </p:nvSpPr>
        <p:spPr>
          <a:xfrm>
            <a:off x="2418761" y="2733133"/>
            <a:ext cx="284725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ym typeface="+mn-ea"/>
              </a:rPr>
              <a:t> </a:t>
            </a:r>
            <a:r>
              <a:rPr lang="zh-CN" altLang="zh-CN" b="1" dirty="0">
                <a:sym typeface="+mn-ea"/>
              </a:rPr>
              <a:t>单一化治理、运动式治理</a:t>
            </a:r>
            <a:r>
              <a:rPr lang="en-US" altLang="zh-CN" b="1" dirty="0"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961684" y="2733133"/>
            <a:ext cx="1579278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zh-CN" b="1" dirty="0">
                <a:solidFill>
                  <a:schemeClr val="bg1"/>
                </a:solidFill>
                <a:sym typeface="+mn-ea"/>
              </a:rPr>
              <a:t>多元协同治理</a:t>
            </a:r>
          </a:p>
        </p:txBody>
      </p:sp>
      <p:sp>
        <p:nvSpPr>
          <p:cNvPr id="12" name="矩形 11"/>
          <p:cNvSpPr/>
          <p:nvPr/>
        </p:nvSpPr>
        <p:spPr>
          <a:xfrm>
            <a:off x="2392312" y="3748943"/>
            <a:ext cx="2873703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zh-CN" b="1" dirty="0">
                <a:sym typeface="+mn-ea"/>
              </a:rPr>
              <a:t>行政式治理、管控式治理</a:t>
            </a:r>
            <a:r>
              <a:rPr lang="en-US" altLang="zh-CN" b="1" dirty="0">
                <a:sym typeface="+mn-ea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961683" y="3748943"/>
            <a:ext cx="1579277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sym typeface="+mn-ea"/>
              </a:rPr>
              <a:t>服务</a:t>
            </a:r>
            <a:r>
              <a:rPr lang="zh-CN" altLang="zh-CN" b="1" dirty="0">
                <a:solidFill>
                  <a:schemeClr val="bg1"/>
                </a:solidFill>
                <a:sym typeface="+mn-ea"/>
              </a:rPr>
              <a:t>型治理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5" name="直接连接符 14"/>
          <p:cNvCxnSpPr>
            <a:stCxn id="6" idx="3"/>
            <a:endCxn id="7" idx="1"/>
          </p:cNvCxnSpPr>
          <p:nvPr/>
        </p:nvCxnSpPr>
        <p:spPr>
          <a:xfrm>
            <a:off x="5266015" y="1957482"/>
            <a:ext cx="1695668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0" idx="3"/>
            <a:endCxn id="11" idx="1"/>
          </p:cNvCxnSpPr>
          <p:nvPr/>
        </p:nvCxnSpPr>
        <p:spPr>
          <a:xfrm>
            <a:off x="5266015" y="2917799"/>
            <a:ext cx="1695669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2" idx="3"/>
            <a:endCxn id="13" idx="1"/>
          </p:cNvCxnSpPr>
          <p:nvPr/>
        </p:nvCxnSpPr>
        <p:spPr>
          <a:xfrm>
            <a:off x="5266015" y="3933609"/>
            <a:ext cx="1695668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curved-up-arrow_20901"/>
          <p:cNvSpPr>
            <a:spLocks noChangeAspect="1"/>
          </p:cNvSpPr>
          <p:nvPr/>
        </p:nvSpPr>
        <p:spPr bwMode="auto">
          <a:xfrm>
            <a:off x="8833891" y="1467973"/>
            <a:ext cx="512861" cy="609685"/>
          </a:xfrm>
          <a:custGeom>
            <a:avLst/>
            <a:gdLst>
              <a:gd name="T0" fmla="*/ 1363 w 1738"/>
              <a:gd name="T1" fmla="*/ 606 h 2069"/>
              <a:gd name="T2" fmla="*/ 1738 w 1738"/>
              <a:gd name="T3" fmla="*/ 606 h 2069"/>
              <a:gd name="T4" fmla="*/ 1133 w 1738"/>
              <a:gd name="T5" fmla="*/ 0 h 2069"/>
              <a:gd name="T6" fmla="*/ 527 w 1738"/>
              <a:gd name="T7" fmla="*/ 606 h 2069"/>
              <a:gd name="T8" fmla="*/ 907 w 1738"/>
              <a:gd name="T9" fmla="*/ 606 h 2069"/>
              <a:gd name="T10" fmla="*/ 0 w 1738"/>
              <a:gd name="T11" fmla="*/ 2036 h 2069"/>
              <a:gd name="T12" fmla="*/ 228 w 1738"/>
              <a:gd name="T13" fmla="*/ 2069 h 2069"/>
              <a:gd name="T14" fmla="*/ 1363 w 1738"/>
              <a:gd name="T15" fmla="*/ 606 h 2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8" h="2069">
                <a:moveTo>
                  <a:pt x="1363" y="606"/>
                </a:moveTo>
                <a:lnTo>
                  <a:pt x="1738" y="606"/>
                </a:lnTo>
                <a:lnTo>
                  <a:pt x="1133" y="0"/>
                </a:lnTo>
                <a:lnTo>
                  <a:pt x="527" y="606"/>
                </a:lnTo>
                <a:lnTo>
                  <a:pt x="907" y="606"/>
                </a:lnTo>
                <a:cubicBezTo>
                  <a:pt x="854" y="1319"/>
                  <a:pt x="482" y="1896"/>
                  <a:pt x="0" y="2036"/>
                </a:cubicBezTo>
                <a:cubicBezTo>
                  <a:pt x="74" y="2057"/>
                  <a:pt x="150" y="2069"/>
                  <a:pt x="228" y="2069"/>
                </a:cubicBezTo>
                <a:cubicBezTo>
                  <a:pt x="816" y="2069"/>
                  <a:pt x="1301" y="1428"/>
                  <a:pt x="1363" y="60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</p:sp>
      <p:sp>
        <p:nvSpPr>
          <p:cNvPr id="45" name="curved-up-arrow_20901"/>
          <p:cNvSpPr>
            <a:spLocks noChangeAspect="1"/>
          </p:cNvSpPr>
          <p:nvPr/>
        </p:nvSpPr>
        <p:spPr bwMode="auto">
          <a:xfrm>
            <a:off x="8833890" y="2428290"/>
            <a:ext cx="512861" cy="609685"/>
          </a:xfrm>
          <a:custGeom>
            <a:avLst/>
            <a:gdLst>
              <a:gd name="T0" fmla="*/ 1363 w 1738"/>
              <a:gd name="T1" fmla="*/ 606 h 2069"/>
              <a:gd name="T2" fmla="*/ 1738 w 1738"/>
              <a:gd name="T3" fmla="*/ 606 h 2069"/>
              <a:gd name="T4" fmla="*/ 1133 w 1738"/>
              <a:gd name="T5" fmla="*/ 0 h 2069"/>
              <a:gd name="T6" fmla="*/ 527 w 1738"/>
              <a:gd name="T7" fmla="*/ 606 h 2069"/>
              <a:gd name="T8" fmla="*/ 907 w 1738"/>
              <a:gd name="T9" fmla="*/ 606 h 2069"/>
              <a:gd name="T10" fmla="*/ 0 w 1738"/>
              <a:gd name="T11" fmla="*/ 2036 h 2069"/>
              <a:gd name="T12" fmla="*/ 228 w 1738"/>
              <a:gd name="T13" fmla="*/ 2069 h 2069"/>
              <a:gd name="T14" fmla="*/ 1363 w 1738"/>
              <a:gd name="T15" fmla="*/ 606 h 2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8" h="2069">
                <a:moveTo>
                  <a:pt x="1363" y="606"/>
                </a:moveTo>
                <a:lnTo>
                  <a:pt x="1738" y="606"/>
                </a:lnTo>
                <a:lnTo>
                  <a:pt x="1133" y="0"/>
                </a:lnTo>
                <a:lnTo>
                  <a:pt x="527" y="606"/>
                </a:lnTo>
                <a:lnTo>
                  <a:pt x="907" y="606"/>
                </a:lnTo>
                <a:cubicBezTo>
                  <a:pt x="854" y="1319"/>
                  <a:pt x="482" y="1896"/>
                  <a:pt x="0" y="2036"/>
                </a:cubicBezTo>
                <a:cubicBezTo>
                  <a:pt x="74" y="2057"/>
                  <a:pt x="150" y="2069"/>
                  <a:pt x="228" y="2069"/>
                </a:cubicBezTo>
                <a:cubicBezTo>
                  <a:pt x="816" y="2069"/>
                  <a:pt x="1301" y="1428"/>
                  <a:pt x="1363" y="60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</p:sp>
      <p:sp>
        <p:nvSpPr>
          <p:cNvPr id="46" name="curved-up-arrow_20901"/>
          <p:cNvSpPr>
            <a:spLocks noChangeAspect="1"/>
          </p:cNvSpPr>
          <p:nvPr/>
        </p:nvSpPr>
        <p:spPr bwMode="auto">
          <a:xfrm>
            <a:off x="8833889" y="3493194"/>
            <a:ext cx="512861" cy="609685"/>
          </a:xfrm>
          <a:custGeom>
            <a:avLst/>
            <a:gdLst>
              <a:gd name="T0" fmla="*/ 1363 w 1738"/>
              <a:gd name="T1" fmla="*/ 606 h 2069"/>
              <a:gd name="T2" fmla="*/ 1738 w 1738"/>
              <a:gd name="T3" fmla="*/ 606 h 2069"/>
              <a:gd name="T4" fmla="*/ 1133 w 1738"/>
              <a:gd name="T5" fmla="*/ 0 h 2069"/>
              <a:gd name="T6" fmla="*/ 527 w 1738"/>
              <a:gd name="T7" fmla="*/ 606 h 2069"/>
              <a:gd name="T8" fmla="*/ 907 w 1738"/>
              <a:gd name="T9" fmla="*/ 606 h 2069"/>
              <a:gd name="T10" fmla="*/ 0 w 1738"/>
              <a:gd name="T11" fmla="*/ 2036 h 2069"/>
              <a:gd name="T12" fmla="*/ 228 w 1738"/>
              <a:gd name="T13" fmla="*/ 2069 h 2069"/>
              <a:gd name="T14" fmla="*/ 1363 w 1738"/>
              <a:gd name="T15" fmla="*/ 606 h 2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38" h="2069">
                <a:moveTo>
                  <a:pt x="1363" y="606"/>
                </a:moveTo>
                <a:lnTo>
                  <a:pt x="1738" y="606"/>
                </a:lnTo>
                <a:lnTo>
                  <a:pt x="1133" y="0"/>
                </a:lnTo>
                <a:lnTo>
                  <a:pt x="527" y="606"/>
                </a:lnTo>
                <a:lnTo>
                  <a:pt x="907" y="606"/>
                </a:lnTo>
                <a:cubicBezTo>
                  <a:pt x="854" y="1319"/>
                  <a:pt x="482" y="1896"/>
                  <a:pt x="0" y="2036"/>
                </a:cubicBezTo>
                <a:cubicBezTo>
                  <a:pt x="74" y="2057"/>
                  <a:pt x="150" y="2069"/>
                  <a:pt x="228" y="2069"/>
                </a:cubicBezTo>
                <a:cubicBezTo>
                  <a:pt x="816" y="2069"/>
                  <a:pt x="1301" y="1428"/>
                  <a:pt x="1363" y="60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</p:sp>
      <p:grpSp>
        <p:nvGrpSpPr>
          <p:cNvPr id="22" name="组合 21"/>
          <p:cNvGrpSpPr/>
          <p:nvPr/>
        </p:nvGrpSpPr>
        <p:grpSpPr>
          <a:xfrm>
            <a:off x="933007" y="4779428"/>
            <a:ext cx="10233245" cy="1259745"/>
            <a:chOff x="933007" y="4779428"/>
            <a:chExt cx="10233245" cy="1259745"/>
          </a:xfrm>
        </p:grpSpPr>
        <p:sp>
          <p:nvSpPr>
            <p:cNvPr id="49" name="平行四边形 48"/>
            <p:cNvSpPr/>
            <p:nvPr/>
          </p:nvSpPr>
          <p:spPr>
            <a:xfrm flipH="1">
              <a:off x="1085407" y="4931828"/>
              <a:ext cx="10080845" cy="1107345"/>
            </a:xfrm>
            <a:prstGeom prst="parallelogram">
              <a:avLst>
                <a:gd name="adj" fmla="val 3572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张海山锐谐体" panose="02000000000000000000" pitchFamily="2" charset="-122"/>
              </a:endParaRPr>
            </a:p>
          </p:txBody>
        </p:sp>
        <p:sp>
          <p:nvSpPr>
            <p:cNvPr id="48" name="平行四边形 47"/>
            <p:cNvSpPr/>
            <p:nvPr/>
          </p:nvSpPr>
          <p:spPr>
            <a:xfrm flipH="1">
              <a:off x="933007" y="4779428"/>
              <a:ext cx="10080845" cy="1107345"/>
            </a:xfrm>
            <a:prstGeom prst="parallelogram">
              <a:avLst>
                <a:gd name="adj" fmla="val 35721"/>
              </a:avLst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张海山锐谐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529883" y="4871908"/>
              <a:ext cx="89741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   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在违建治理中，要注意</a:t>
              </a:r>
              <a:r>
                <a:rPr lang="zh-CN" altLang="zh-CN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“拆”与“建”的平衡</a:t>
              </a: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，改变重管控、轻服务的局面。在拆除违建后，要强化服务型治理，及时发现、解决违建背后的公共服务需求，防止违建问题死灰复燃。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自定义 342">
      <a:dk1>
        <a:sysClr val="windowText" lastClr="000000"/>
      </a:dk1>
      <a:lt1>
        <a:sysClr val="window" lastClr="FFFFFF"/>
      </a:lt1>
      <a:dk2>
        <a:srgbClr val="39302A"/>
      </a:dk2>
      <a:lt2>
        <a:srgbClr val="7F7F7F"/>
      </a:lt2>
      <a:accent1>
        <a:srgbClr val="15A892"/>
      </a:accent1>
      <a:accent2>
        <a:srgbClr val="1574A8"/>
      </a:accent2>
      <a:accent3>
        <a:srgbClr val="15A874"/>
      </a:accent3>
      <a:accent4>
        <a:srgbClr val="1574A8"/>
      </a:accent4>
      <a:accent5>
        <a:srgbClr val="15A874"/>
      </a:accent5>
      <a:accent6>
        <a:srgbClr val="1574A8"/>
      </a:accent6>
      <a:hlink>
        <a:srgbClr val="3E7C86"/>
      </a:hlink>
      <a:folHlink>
        <a:srgbClr val="162C3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205</Words>
  <Application>Microsoft Office PowerPoint</Application>
  <PresentationFormat>自定义</PresentationFormat>
  <Paragraphs>43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深度联盟http://www.deepbbs.org</dc:creator>
  <cp:lastModifiedBy>asus</cp:lastModifiedBy>
  <cp:revision>115</cp:revision>
  <dcterms:created xsi:type="dcterms:W3CDTF">2015-09-13T11:28:00Z</dcterms:created>
  <dcterms:modified xsi:type="dcterms:W3CDTF">2018-04-26T13:55:31Z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