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4"/>
  </p:notesMasterIdLst>
  <p:sldIdLst>
    <p:sldId id="256" r:id="rId3"/>
    <p:sldId id="385" r:id="rId5"/>
    <p:sldId id="390" r:id="rId6"/>
    <p:sldId id="308" r:id="rId7"/>
    <p:sldId id="392" r:id="rId8"/>
    <p:sldId id="309" r:id="rId9"/>
    <p:sldId id="310" r:id="rId10"/>
    <p:sldId id="311" r:id="rId11"/>
    <p:sldId id="307" r:id="rId12"/>
    <p:sldId id="312" r:id="rId13"/>
    <p:sldId id="329" r:id="rId14"/>
    <p:sldId id="330" r:id="rId15"/>
    <p:sldId id="358" r:id="rId16"/>
    <p:sldId id="316" r:id="rId17"/>
    <p:sldId id="373" r:id="rId18"/>
    <p:sldId id="317" r:id="rId19"/>
    <p:sldId id="348" r:id="rId20"/>
    <p:sldId id="320" r:id="rId21"/>
    <p:sldId id="321" r:id="rId22"/>
    <p:sldId id="322" r:id="rId23"/>
    <p:sldId id="386" r:id="rId24"/>
    <p:sldId id="387" r:id="rId25"/>
    <p:sldId id="393" r:id="rId26"/>
    <p:sldId id="389" r:id="rId27"/>
    <p:sldId id="395" r:id="rId28"/>
    <p:sldId id="323" r:id="rId29"/>
    <p:sldId id="324" r:id="rId30"/>
    <p:sldId id="325" r:id="rId31"/>
    <p:sldId id="397" r:id="rId32"/>
    <p:sldId id="328" r:id="rId33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3" autoAdjust="0"/>
    <p:restoredTop sz="94370" autoAdjust="0"/>
  </p:normalViewPr>
  <p:slideViewPr>
    <p:cSldViewPr snapToGrid="0">
      <p:cViewPr>
        <p:scale>
          <a:sx n="62" d="100"/>
          <a:sy n="62" d="100"/>
        </p:scale>
        <p:origin x="762" y="3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843153"/>
            <a:ext cx="9144000" cy="200409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02444" y="3694583"/>
            <a:ext cx="8137922" cy="419194"/>
          </a:xfrm>
        </p:spPr>
        <p:txBody>
          <a:bodyPr anchor="ctr">
            <a:normAutofit/>
          </a:bodyPr>
          <a:lstStyle>
            <a:lvl1pPr marL="0" marR="0" indent="0" algn="l" defTabSz="913765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500" spc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02444" y="3095642"/>
            <a:ext cx="8137922" cy="575953"/>
          </a:xfrm>
        </p:spPr>
        <p:txBody>
          <a:bodyPr anchor="b">
            <a:normAutofit/>
          </a:bodyPr>
          <a:lstStyle>
            <a:lvl1pPr algn="l">
              <a:defRPr sz="24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2880966"/>
            <a:ext cx="9144000" cy="106751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02443" y="2385700"/>
            <a:ext cx="6096477" cy="603250"/>
          </a:xfrm>
          <a:noFill/>
        </p:spPr>
        <p:txBody>
          <a:bodyPr anchor="b">
            <a:normAutofit/>
          </a:bodyPr>
          <a:lstStyle>
            <a:lvl1pPr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2443" y="3021207"/>
            <a:ext cx="6096477" cy="812339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502444" y="3020686"/>
            <a:ext cx="609647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328283"/>
            <a:ext cx="9144000" cy="789417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2156902"/>
            <a:ext cx="9144000" cy="106751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02444" y="2678108"/>
            <a:ext cx="3361984" cy="73031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502444" y="3616602"/>
            <a:ext cx="3361984" cy="233206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l">
              <a:buNone/>
              <a:defRPr lang="zh-CN" altLang="en-US" sz="105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502444" y="3853381"/>
            <a:ext cx="3361984" cy="233206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05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cxnSp>
        <p:nvCxnSpPr>
          <p:cNvPr id="1131" name="直接连接符 1130"/>
          <p:cNvCxnSpPr/>
          <p:nvPr userDrawn="1"/>
        </p:nvCxnSpPr>
        <p:spPr>
          <a:xfrm>
            <a:off x="502444" y="4086587"/>
            <a:ext cx="285035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843153"/>
            <a:ext cx="9144000" cy="1617101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2498363"/>
            <a:ext cx="9144000" cy="106751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2443" y="1"/>
            <a:ext cx="8137922" cy="771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3" y="843153"/>
            <a:ext cx="8137922" cy="3765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051299" y="4680216"/>
            <a:ext cx="1041402" cy="154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02443" y="4680216"/>
            <a:ext cx="3105151" cy="154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49" y="4680216"/>
            <a:ext cx="2182416" cy="154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02443" y="4681407"/>
            <a:ext cx="813792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502442" y="771700"/>
            <a:ext cx="8137922" cy="540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8" Type="http://schemas.openxmlformats.org/officeDocument/2006/relationships/slideLayout" Target="../slideLayouts/slideLayout3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5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7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ChangeAspect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>
          <a:xfrm>
            <a:off x="1139185" y="1029727"/>
            <a:ext cx="6864559" cy="1872705"/>
          </a:xfrm>
          <a:prstGeom prst="rect">
            <a:avLst/>
          </a:prstGeom>
        </p:spPr>
      </p:pic>
      <p:grpSp>
        <p:nvGrpSpPr>
          <p:cNvPr id="109" name="组合 108"/>
          <p:cNvGrpSpPr/>
          <p:nvPr userDrawn="1"/>
        </p:nvGrpSpPr>
        <p:grpSpPr>
          <a:xfrm>
            <a:off x="6150554" y="2339432"/>
            <a:ext cx="1470350" cy="456549"/>
            <a:chOff x="-4066" y="2662628"/>
            <a:chExt cx="2057401" cy="781570"/>
          </a:xfrm>
        </p:grpSpPr>
        <p:sp>
          <p:nvSpPr>
            <p:cNvPr id="111" name="文本框 110"/>
            <p:cNvSpPr txBox="1"/>
            <p:nvPr/>
          </p:nvSpPr>
          <p:spPr>
            <a:xfrm>
              <a:off x="-4066" y="2897016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340" b="1" dirty="0">
                  <a:solidFill>
                    <a:schemeClr val="bg1"/>
                  </a:solidFill>
                  <a:latin typeface="+mn-lt"/>
                </a:rPr>
                <a:t>REPORT</a:t>
              </a:r>
              <a:endParaRPr lang="zh-CN" altLang="en-US" sz="934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802304" y="2662628"/>
              <a:ext cx="1251031" cy="218355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9340" noProof="0" dirty="0">
                  <a:solidFill>
                    <a:schemeClr val="bg1"/>
                  </a:solidFill>
                  <a:latin typeface="+mn-lt"/>
                </a:rPr>
                <a:t>HUST</a:t>
              </a:r>
              <a:endParaRPr lang="en-US" altLang="zh-CN" sz="9340" noProof="0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5180931" y="2363665"/>
            <a:ext cx="903937" cy="43208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2019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701" y="812519"/>
            <a:ext cx="850612" cy="64733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19299" y="2981741"/>
            <a:ext cx="6429786" cy="8540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defTabSz="914400">
              <a:defRPr/>
            </a:pPr>
            <a:r>
              <a:rPr lang="zh-CN" altLang="en-US" sz="2475" b="1" dirty="0" smtClean="0">
                <a:solidFill>
                  <a:schemeClr val="accent2"/>
                </a:solidFill>
                <a:latin typeface="+mn-ea"/>
                <a:sym typeface="+mn-ea"/>
              </a:rPr>
              <a:t>从碎片化治理到运动型整合：</a:t>
            </a:r>
            <a:endParaRPr lang="en-US" altLang="zh-CN" sz="2475" b="1" dirty="0" smtClean="0">
              <a:solidFill>
                <a:schemeClr val="accent2"/>
              </a:solidFill>
              <a:latin typeface="+mn-ea"/>
            </a:endParaRPr>
          </a:p>
          <a:p>
            <a:pPr lvl="0" defTabSz="914400">
              <a:defRPr/>
            </a:pPr>
            <a:r>
              <a:rPr lang="zh-CN" altLang="en-US" sz="2475" b="1" dirty="0" smtClean="0">
                <a:solidFill>
                  <a:schemeClr val="accent2"/>
                </a:solidFill>
                <a:latin typeface="+mn-ea"/>
                <a:sym typeface="+mn-ea"/>
              </a:rPr>
              <a:t>地方政府环境治理机制的变迁</a:t>
            </a:r>
            <a:r>
              <a:rPr lang="en-US" altLang="zh-CN" sz="2475" b="1" dirty="0" smtClean="0">
                <a:solidFill>
                  <a:schemeClr val="accent2"/>
                </a:solidFill>
                <a:latin typeface="+mn-ea"/>
                <a:sym typeface="+mn-ea"/>
              </a:rPr>
              <a:t>——</a:t>
            </a:r>
            <a:r>
              <a:rPr lang="zh-CN" altLang="en-US" sz="2475" b="1" dirty="0" smtClean="0">
                <a:solidFill>
                  <a:schemeClr val="tx1"/>
                </a:solidFill>
                <a:latin typeface="+mn-ea"/>
                <a:sym typeface="+mn-ea"/>
              </a:rPr>
              <a:t>案例部分</a:t>
            </a:r>
            <a:endParaRPr lang="zh-CN" altLang="en-US" sz="2475" b="1" dirty="0" smtClean="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49346" y="3919165"/>
            <a:ext cx="2864073" cy="3397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</a:rPr>
              <a:t>定海神针团队</a:t>
            </a: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121087" y="-150090"/>
            <a:ext cx="5545718" cy="5545718"/>
            <a:chOff x="1739583" y="-1410016"/>
            <a:chExt cx="9857330" cy="985733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667" b="-16667"/>
            <a:stretch>
              <a:fillRect/>
            </a:stretch>
          </p:blipFill>
          <p:spPr>
            <a:xfrm>
              <a:off x="1739583" y="-1410016"/>
              <a:ext cx="9857330" cy="9857330"/>
            </a:xfrm>
            <a:prstGeom prst="diamond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18915578">
              <a:off x="2344969" y="859067"/>
              <a:ext cx="5401444" cy="49774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9" name="任意多边形 28"/>
          <p:cNvSpPr/>
          <p:nvPr/>
        </p:nvSpPr>
        <p:spPr>
          <a:xfrm rot="2700000">
            <a:off x="6391652" y="1158887"/>
            <a:ext cx="799276" cy="803268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2700000">
            <a:off x="4573427" y="2043298"/>
            <a:ext cx="2449306" cy="2380853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4108218" y="887176"/>
            <a:ext cx="2647902" cy="266112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0497" y="1479972"/>
            <a:ext cx="3864854" cy="1476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从碎片化治理到运动型整合：</a:t>
            </a:r>
            <a:endParaRPr lang="en-US" altLang="zh-CN" sz="2250" b="1" dirty="0" smtClean="0">
              <a:solidFill>
                <a:schemeClr val="accent2"/>
              </a:solidFill>
              <a:latin typeface="+mn-ea"/>
            </a:endParaRPr>
          </a:p>
          <a:p>
            <a:pPr lvl="0" defTabSz="914400">
              <a:defRPr/>
            </a:pP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地方政府环境治理机制的变迁</a:t>
            </a:r>
            <a:endParaRPr lang="en-US" altLang="zh-CN" sz="2250" b="1" dirty="0" smtClean="0">
              <a:solidFill>
                <a:schemeClr val="accent2"/>
              </a:solidFill>
              <a:latin typeface="+mn-ea"/>
            </a:endParaRPr>
          </a:p>
          <a:p>
            <a:pPr lvl="0" defTabSz="914400">
              <a:defRPr/>
            </a:pP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——</a:t>
            </a:r>
            <a:r>
              <a:rPr lang="zh-CN" altLang="en-US" sz="225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分析部分</a:t>
            </a:r>
            <a:endParaRPr lang="zh-CN" altLang="en-US" sz="225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2040255" y="3292475"/>
            <a:ext cx="2050415" cy="455340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38600" y="3584965"/>
              <a:ext cx="1553651" cy="1917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人：定海神针团队</a:t>
              </a:r>
              <a:endParaRPr lang="zh-CN" altLang="en-US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7180207" y="3980888"/>
            <a:ext cx="518862" cy="52145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2" grpId="0" bldLvl="0" animBg="1"/>
      <p:bldP spid="20" grpId="0" bldLvl="0" animBg="1"/>
      <p:bldP spid="24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148473" y="1303023"/>
            <a:ext cx="6859200" cy="348319"/>
            <a:chOff x="0" y="945099"/>
            <a:chExt cx="12192000" cy="926614"/>
          </a:xfrm>
        </p:grpSpPr>
        <p:sp>
          <p:nvSpPr>
            <p:cNvPr id="41" name="矩形 40"/>
            <p:cNvSpPr/>
            <p:nvPr/>
          </p:nvSpPr>
          <p:spPr>
            <a:xfrm>
              <a:off x="0" y="945099"/>
              <a:ext cx="12192000" cy="926614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015" dirty="0">
                <a:ea typeface="微软雅黑" panose="020B050302020402020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0" y="1125979"/>
              <a:ext cx="1219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732086"/>
              <a:ext cx="1219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35"/>
          <p:cNvGrpSpPr/>
          <p:nvPr/>
        </p:nvGrpSpPr>
        <p:grpSpPr>
          <a:xfrm>
            <a:off x="5591770" y="1850582"/>
            <a:ext cx="2121673" cy="2383075"/>
            <a:chOff x="4669152" y="2204864"/>
            <a:chExt cx="2853697" cy="3161994"/>
          </a:xfrm>
        </p:grpSpPr>
        <p:sp>
          <p:nvSpPr>
            <p:cNvPr id="37" name="矩形: 剪去单角 36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8" name="矩形 37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68591" tIns="34295" rIns="68591" bIns="34295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endParaRPr lang="en-US" altLang="zh-CN" sz="11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27"/>
          <p:cNvGrpSpPr/>
          <p:nvPr/>
        </p:nvGrpSpPr>
        <p:grpSpPr>
          <a:xfrm>
            <a:off x="1280540" y="1850582"/>
            <a:ext cx="2025691" cy="2383075"/>
            <a:chOff x="4669152" y="2204864"/>
            <a:chExt cx="2853697" cy="3161994"/>
          </a:xfrm>
        </p:grpSpPr>
        <p:sp>
          <p:nvSpPr>
            <p:cNvPr id="29" name="矩形: 剪去单角 28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68591" tIns="34295" rIns="68591" bIns="34295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endParaRPr lang="en-US" altLang="zh-CN" sz="11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4"/>
          <p:cNvGrpSpPr/>
          <p:nvPr/>
        </p:nvGrpSpPr>
        <p:grpSpPr>
          <a:xfrm>
            <a:off x="1142400" y="596857"/>
            <a:ext cx="4360564" cy="707744"/>
            <a:chOff x="0" y="-82343"/>
            <a:chExt cx="7750758" cy="1257992"/>
          </a:xfrm>
        </p:grpSpPr>
        <p:grpSp>
          <p:nvGrpSpPr>
            <p:cNvPr id="12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91893" y="323359"/>
              <a:ext cx="6158865" cy="5936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sz="1575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分析框架</a:t>
              </a:r>
              <a:endParaRPr lang="zh-CN" altLang="en-US" sz="1575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3" name="矩形: 剪去单角 32"/>
          <p:cNvSpPr/>
          <p:nvPr/>
        </p:nvSpPr>
        <p:spPr>
          <a:xfrm>
            <a:off x="3408841" y="1850581"/>
            <a:ext cx="2080321" cy="2383074"/>
          </a:xfrm>
          <a:prstGeom prst="snip1Rect">
            <a:avLst>
              <a:gd name="adj" fmla="val 29383"/>
            </a:avLst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015"/>
          </a:p>
        </p:txBody>
      </p:sp>
      <p:sp>
        <p:nvSpPr>
          <p:cNvPr id="34" name="矩形 33"/>
          <p:cNvSpPr/>
          <p:nvPr/>
        </p:nvSpPr>
        <p:spPr>
          <a:xfrm>
            <a:off x="3408841" y="4140818"/>
            <a:ext cx="2080321" cy="928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  <a:prstDash val="solid"/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015"/>
          </a:p>
        </p:txBody>
      </p:sp>
      <p:sp>
        <p:nvSpPr>
          <p:cNvPr id="35" name="任意多边形: 形状 34"/>
          <p:cNvSpPr/>
          <p:nvPr/>
        </p:nvSpPr>
        <p:spPr bwMode="auto">
          <a:xfrm>
            <a:off x="4964307" y="1850581"/>
            <a:ext cx="524856" cy="542618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3175">
            <a:noFill/>
            <a:prstDash val="solid"/>
            <a:round/>
          </a:ln>
          <a:effectLst/>
        </p:spPr>
        <p:txBody>
          <a:bodyPr vert="horz" wrap="square" lIns="68591" tIns="34295" rIns="68591" bIns="34295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en-US" altLang="ko-KR" sz="1125" b="1" dirty="0">
              <a:solidFill>
                <a:srgbClr val="FF9409"/>
              </a:solidFill>
            </a:endParaRPr>
          </a:p>
        </p:txBody>
      </p:sp>
      <p:sp>
        <p:nvSpPr>
          <p:cNvPr id="14" name="TextBox 1210"/>
          <p:cNvSpPr/>
          <p:nvPr/>
        </p:nvSpPr>
        <p:spPr>
          <a:xfrm>
            <a:off x="1769207" y="2278195"/>
            <a:ext cx="762000" cy="31496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大背景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1427247" y="2851464"/>
            <a:ext cx="1626202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环境问题复杂性</a:t>
            </a:r>
            <a:endParaRPr kumimoji="1" lang="zh-CN" altLang="en-US" sz="1500" spc="-15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基层环境治理困境</a:t>
            </a:r>
            <a:endParaRPr kumimoji="1" lang="zh-CN" altLang="en-US" sz="150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150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1210"/>
          <p:cNvSpPr/>
          <p:nvPr/>
        </p:nvSpPr>
        <p:spPr>
          <a:xfrm>
            <a:off x="4207776" y="2267121"/>
            <a:ext cx="533400" cy="31496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分析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510729" y="2840984"/>
            <a:ext cx="1876753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环境治理安排</a:t>
            </a:r>
            <a:endParaRPr kumimoji="1" lang="zh-CN" altLang="en-US" sz="1500" spc="-15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环境治理绩效</a:t>
            </a:r>
            <a:endParaRPr kumimoji="1" lang="zh-CN" altLang="en-US" sz="150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150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6386643" y="2278195"/>
            <a:ext cx="533400" cy="31496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结论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5893825" y="2851482"/>
            <a:ext cx="1517598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评估后果</a:t>
            </a:r>
            <a:endParaRPr kumimoji="1" lang="zh-CN" altLang="en-US" sz="1500" spc="-15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500" spc="-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提出可行性建议</a:t>
            </a:r>
            <a:endParaRPr kumimoji="1" lang="zh-CN" altLang="en-US" sz="1500" spc="-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占位符 48" descr="H:\研究生会新闻中心\品味华中大\校园拍摄10.11\org_139f8e6690349879_1539250084000.jpgorg_139f8e6690349879_1539250084000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11963" r="22138"/>
          <a:stretch>
            <a:fillRect/>
          </a:stretch>
        </p:blipFill>
        <p:spPr>
          <a:xfrm>
            <a:off x="4857443" y="917907"/>
            <a:ext cx="3148802" cy="3583575"/>
          </a:xfr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z="565" smtClean="0"/>
            </a:fld>
            <a:endParaRPr lang="zh-CN" altLang="en-US" sz="565"/>
          </a:p>
        </p:txBody>
      </p:sp>
      <p:grpSp>
        <p:nvGrpSpPr>
          <p:cNvPr id="5" name="ea788740-32dc-412a-8e46-f9a4f416b8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12033" y="734638"/>
            <a:ext cx="3818291" cy="3766845"/>
            <a:chOff x="-1" y="162560"/>
            <a:chExt cx="6786885" cy="6695443"/>
          </a:xfrm>
        </p:grpSpPr>
        <p:sp>
          <p:nvSpPr>
            <p:cNvPr id="18" name="ï$1îḑé"/>
            <p:cNvSpPr/>
            <p:nvPr/>
          </p:nvSpPr>
          <p:spPr>
            <a:xfrm>
              <a:off x="2458721" y="162560"/>
              <a:ext cx="4328163" cy="6695442"/>
            </a:xfrm>
            <a:prstGeom prst="triangl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1" name="ís1íḑè"/>
            <p:cNvSpPr/>
            <p:nvPr/>
          </p:nvSpPr>
          <p:spPr>
            <a:xfrm>
              <a:off x="-1" y="6039001"/>
              <a:ext cx="6786881" cy="819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987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1015">
                <a:sym typeface="+mn-ea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环境问题复杂性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2388" y="1178008"/>
            <a:ext cx="2401196" cy="393928"/>
          </a:xfrm>
        </p:spPr>
        <p:txBody>
          <a:bodyPr/>
          <a:p>
            <a:pPr marL="0" lvl="0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1800" dirty="0">
                <a:sym typeface="+mn-ea"/>
              </a:rPr>
              <a:t>1.  </a:t>
            </a:r>
            <a:r>
              <a:rPr lang="zh-CN" altLang="en-US" sz="1800" dirty="0">
                <a:sym typeface="+mn-ea"/>
              </a:rPr>
              <a:t>跨域性</a:t>
            </a:r>
            <a:endParaRPr lang="zh-CN" altLang="en-US" sz="1800" dirty="0">
              <a:sym typeface="+mn-ea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4557275" y="643182"/>
            <a:ext cx="745938" cy="6430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6" name="等腰三角形 35"/>
          <p:cNvSpPr/>
          <p:nvPr/>
        </p:nvSpPr>
        <p:spPr>
          <a:xfrm flipV="1">
            <a:off x="4557275" y="1286232"/>
            <a:ext cx="745938" cy="64305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7" name="等腰三角形 36"/>
          <p:cNvSpPr/>
          <p:nvPr/>
        </p:nvSpPr>
        <p:spPr>
          <a:xfrm flipV="1">
            <a:off x="4930244" y="643182"/>
            <a:ext cx="745938" cy="6430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8" name="等腰三角形 37"/>
          <p:cNvSpPr/>
          <p:nvPr/>
        </p:nvSpPr>
        <p:spPr>
          <a:xfrm>
            <a:off x="4929669" y="1286232"/>
            <a:ext cx="745938" cy="6430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4930244" y="1929282"/>
            <a:ext cx="745938" cy="64305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0" name="等腰三角形 39"/>
          <p:cNvSpPr/>
          <p:nvPr/>
        </p:nvSpPr>
        <p:spPr>
          <a:xfrm>
            <a:off x="5302638" y="1929282"/>
            <a:ext cx="745938" cy="6430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1" name="等腰三角形 40"/>
          <p:cNvSpPr/>
          <p:nvPr/>
        </p:nvSpPr>
        <p:spPr>
          <a:xfrm flipV="1">
            <a:off x="5675607" y="1929282"/>
            <a:ext cx="745938" cy="64305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2" name="等腰三角形 41"/>
          <p:cNvSpPr/>
          <p:nvPr/>
        </p:nvSpPr>
        <p:spPr>
          <a:xfrm flipV="1">
            <a:off x="5302638" y="2572332"/>
            <a:ext cx="745938" cy="6430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4929382" y="2572332"/>
            <a:ext cx="745938" cy="64305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4" name="等腰三角形 43"/>
          <p:cNvSpPr/>
          <p:nvPr/>
        </p:nvSpPr>
        <p:spPr>
          <a:xfrm flipV="1">
            <a:off x="4929382" y="3215382"/>
            <a:ext cx="745938" cy="6430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4555552" y="3215382"/>
            <a:ext cx="745938" cy="6430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flipV="1">
            <a:off x="4557274" y="3858431"/>
            <a:ext cx="745938" cy="643051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47" name="等腰三角形 46"/>
          <p:cNvSpPr/>
          <p:nvPr/>
        </p:nvSpPr>
        <p:spPr>
          <a:xfrm>
            <a:off x="4183444" y="3858431"/>
            <a:ext cx="745938" cy="643051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15">
              <a:sym typeface="+mn-ea"/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V="1">
            <a:off x="3902156" y="2256166"/>
            <a:ext cx="2173509" cy="6694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2384677" y="2235088"/>
            <a:ext cx="745938" cy="55308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zh-CN" altLang="en-US" sz="1500">
                <a:solidFill>
                  <a:schemeClr val="bg1"/>
                </a:solidFill>
              </a:rPr>
              <a:t>跨区域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10" name="文本占位符 5"/>
          <p:cNvSpPr>
            <a:spLocks noGrp="1"/>
          </p:cNvSpPr>
          <p:nvPr/>
        </p:nvSpPr>
        <p:spPr>
          <a:xfrm>
            <a:off x="598993" y="2364361"/>
            <a:ext cx="2401077" cy="691636"/>
          </a:xfrm>
          <a:prstGeom prst="rect">
            <a:avLst/>
          </a:prstGeom>
        </p:spPr>
        <p:txBody>
          <a:bodyPr vert="horz" lIns="51443" tIns="25721" rIns="51443" bIns="25721" rtlCol="0">
            <a:norm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1800" dirty="0"/>
              <a:t>2.  </a:t>
            </a:r>
            <a:r>
              <a:rPr lang="zh-CN" altLang="en-US" sz="1800" dirty="0"/>
              <a:t>不确定性</a:t>
            </a:r>
            <a:endParaRPr lang="zh-CN" altLang="en-US" sz="1800" dirty="0"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98805" y="1788160"/>
            <a:ext cx="961390" cy="384810"/>
            <a:chOff x="1008" y="4153"/>
            <a:chExt cx="1954" cy="808"/>
          </a:xfrm>
        </p:grpSpPr>
        <p:sp>
          <p:nvSpPr>
            <p:cNvPr id="2" name="矩形 1"/>
            <p:cNvSpPr/>
            <p:nvPr/>
          </p:nvSpPr>
          <p:spPr>
            <a:xfrm>
              <a:off x="1008" y="4153"/>
              <a:ext cx="1954" cy="8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88" y="4242"/>
              <a:ext cx="1572" cy="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跨区域</a:t>
              </a:r>
              <a:endParaRPr lang="zh-CN" altLang="en-US" sz="15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30730" y="1777365"/>
            <a:ext cx="952500" cy="385015"/>
            <a:chOff x="1008" y="4153"/>
            <a:chExt cx="1954" cy="808"/>
          </a:xfrm>
        </p:grpSpPr>
        <p:sp>
          <p:nvSpPr>
            <p:cNvPr id="19" name="矩形 18"/>
            <p:cNvSpPr/>
            <p:nvPr/>
          </p:nvSpPr>
          <p:spPr>
            <a:xfrm>
              <a:off x="1008" y="4153"/>
              <a:ext cx="1954" cy="8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88" y="4242"/>
              <a:ext cx="1572" cy="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跨部门</a:t>
              </a:r>
              <a:endParaRPr lang="zh-CN" altLang="en-US" sz="15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19805" y="1777365"/>
            <a:ext cx="1037590" cy="385015"/>
            <a:chOff x="1008" y="4153"/>
            <a:chExt cx="1954" cy="808"/>
          </a:xfrm>
        </p:grpSpPr>
        <p:sp>
          <p:nvSpPr>
            <p:cNvPr id="22" name="矩形 21"/>
            <p:cNvSpPr/>
            <p:nvPr/>
          </p:nvSpPr>
          <p:spPr>
            <a:xfrm>
              <a:off x="1008" y="4153"/>
              <a:ext cx="1954" cy="8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88" y="4242"/>
              <a:ext cx="1572" cy="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跨时间</a:t>
              </a:r>
              <a:endParaRPr lang="zh-CN" altLang="en-US" sz="15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9084" y="2830671"/>
            <a:ext cx="1981547" cy="384877"/>
            <a:chOff x="1008" y="4153"/>
            <a:chExt cx="1954" cy="808"/>
          </a:xfrm>
        </p:grpSpPr>
        <p:sp>
          <p:nvSpPr>
            <p:cNvPr id="25" name="矩形 24"/>
            <p:cNvSpPr/>
            <p:nvPr/>
          </p:nvSpPr>
          <p:spPr>
            <a:xfrm>
              <a:off x="1008" y="4153"/>
              <a:ext cx="1954" cy="8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88" y="4242"/>
              <a:ext cx="1572" cy="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涉及利益主体多</a:t>
              </a:r>
              <a:endParaRPr lang="zh-CN" altLang="en-US" sz="15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8289" y="3473555"/>
            <a:ext cx="1981547" cy="384877"/>
            <a:chOff x="1008" y="4153"/>
            <a:chExt cx="1954" cy="808"/>
          </a:xfrm>
        </p:grpSpPr>
        <p:sp>
          <p:nvSpPr>
            <p:cNvPr id="9" name="矩形 8"/>
            <p:cNvSpPr/>
            <p:nvPr/>
          </p:nvSpPr>
          <p:spPr>
            <a:xfrm>
              <a:off x="1008" y="4153"/>
              <a:ext cx="1954" cy="80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88" y="4242"/>
              <a:ext cx="1572" cy="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责任归属不确定</a:t>
              </a:r>
              <a:endParaRPr lang="zh-CN" altLang="en-US" sz="15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51" grpId="0" bldLvl="0" animBg="1"/>
      <p:bldP spid="6" grpId="0" build="p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509177" y="113023"/>
            <a:ext cx="6104688" cy="647813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09295" y="760837"/>
            <a:ext cx="6104509" cy="771659"/>
          </a:xfrm>
        </p:spPr>
        <p:txBody>
          <a:bodyPr>
            <a:normAutofit/>
          </a:bodyPr>
          <a:p>
            <a:r>
              <a:rPr lang="zh-CN" altLang="en-US" dirty="0" smtClean="0"/>
              <a:t>地方环境政治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559192" y="1538689"/>
            <a:ext cx="42569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0">
            <a:off x="1559192" y="1776856"/>
            <a:ext cx="1367553" cy="395357"/>
            <a:chOff x="6634" y="7072"/>
            <a:chExt cx="2871" cy="830"/>
          </a:xfrm>
        </p:grpSpPr>
        <p:sp>
          <p:nvSpPr>
            <p:cNvPr id="6" name="矩形 5"/>
            <p:cNvSpPr/>
            <p:nvPr/>
          </p:nvSpPr>
          <p:spPr>
            <a:xfrm>
              <a:off x="6634" y="7072"/>
              <a:ext cx="2761" cy="8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00" y="7125"/>
              <a:ext cx="2605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环境治理</a:t>
              </a: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0">
            <a:off x="1559192" y="3112018"/>
            <a:ext cx="1367553" cy="395357"/>
            <a:chOff x="6634" y="7072"/>
            <a:chExt cx="2871" cy="830"/>
          </a:xfrm>
        </p:grpSpPr>
        <p:sp>
          <p:nvSpPr>
            <p:cNvPr id="11" name="矩形 10"/>
            <p:cNvSpPr/>
            <p:nvPr/>
          </p:nvSpPr>
          <p:spPr>
            <a:xfrm>
              <a:off x="6634" y="7072"/>
              <a:ext cx="2761" cy="8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00" y="7125"/>
              <a:ext cx="2605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政治激励</a:t>
              </a:r>
              <a:endParaRPr lang="zh-CN" altLang="en-US"/>
            </a:p>
          </p:txBody>
        </p:sp>
      </p:grpSp>
      <p:sp>
        <p:nvSpPr>
          <p:cNvPr id="13" name="乘号 12"/>
          <p:cNvSpPr/>
          <p:nvPr/>
        </p:nvSpPr>
        <p:spPr>
          <a:xfrm>
            <a:off x="1967409" y="2354172"/>
            <a:ext cx="498721" cy="598751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grpSp>
        <p:nvGrpSpPr>
          <p:cNvPr id="15" name="组合 14"/>
          <p:cNvGrpSpPr/>
          <p:nvPr/>
        </p:nvGrpSpPr>
        <p:grpSpPr>
          <a:xfrm>
            <a:off x="3985895" y="1776730"/>
            <a:ext cx="3364230" cy="2258060"/>
            <a:chOff x="6277" y="2798"/>
            <a:chExt cx="5298" cy="3556"/>
          </a:xfrm>
        </p:grpSpPr>
        <p:sp>
          <p:nvSpPr>
            <p:cNvPr id="34" name="文本框 33"/>
            <p:cNvSpPr txBox="1"/>
            <p:nvPr/>
          </p:nvSpPr>
          <p:spPr>
            <a:xfrm>
              <a:off x="7769" y="5338"/>
              <a:ext cx="2257" cy="1016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地方环保</a:t>
              </a:r>
              <a:endParaRPr lang="zh-CN" altLang="en-US"/>
            </a:p>
            <a:p>
              <a:pPr algn="ctr"/>
              <a:r>
                <a:rPr lang="zh-CN" altLang="en-US"/>
                <a:t>部门</a:t>
              </a:r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77" y="2798"/>
              <a:ext cx="1812" cy="10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上级职能</a:t>
              </a:r>
              <a:endParaRPr lang="zh-CN" altLang="en-US"/>
            </a:p>
            <a:p>
              <a:r>
                <a:rPr lang="zh-CN" altLang="en-US"/>
                <a:t>    部门</a:t>
              </a:r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721" y="2798"/>
              <a:ext cx="1854" cy="10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地方</a:t>
              </a:r>
              <a:endParaRPr lang="zh-CN" altLang="en-US"/>
            </a:p>
            <a:p>
              <a:pPr algn="ctr"/>
              <a:r>
                <a:rPr lang="zh-CN" altLang="en-US"/>
                <a:t>政府</a:t>
              </a:r>
              <a:endParaRPr lang="zh-CN" altLang="en-US"/>
            </a:p>
          </p:txBody>
        </p:sp>
        <p:cxnSp>
          <p:nvCxnSpPr>
            <p:cNvPr id="40" name="肘形连接符 39"/>
            <p:cNvCxnSpPr>
              <a:stCxn id="35" idx="2"/>
              <a:endCxn id="34" idx="0"/>
            </p:cNvCxnSpPr>
            <p:nvPr/>
          </p:nvCxnSpPr>
          <p:spPr>
            <a:xfrm rot="5400000" flipV="1">
              <a:off x="7279" y="3719"/>
              <a:ext cx="1524" cy="1715"/>
            </a:xfrm>
            <a:prstGeom prst="bentConnector3">
              <a:avLst>
                <a:gd name="adj1" fmla="val 49954"/>
              </a:avLst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7231" y="4698"/>
              <a:ext cx="1583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技术指令</a:t>
              </a:r>
              <a:endParaRPr lang="zh-CN" altLang="en-US" sz="150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119" y="4698"/>
              <a:ext cx="1599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行政领导</a:t>
              </a:r>
              <a:endParaRPr lang="zh-CN" altLang="en-US" sz="15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769" y="4091"/>
              <a:ext cx="3324" cy="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>
                  <a:solidFill>
                    <a:srgbClr val="FF0000"/>
                  </a:solidFill>
                </a:rPr>
                <a:t>受到</a:t>
              </a:r>
              <a:r>
                <a:rPr lang="en-US" altLang="zh-CN" sz="1500">
                  <a:solidFill>
                    <a:srgbClr val="FF0000"/>
                  </a:solidFill>
                </a:rPr>
                <a:t>“</a:t>
              </a:r>
              <a:r>
                <a:rPr lang="zh-CN" altLang="en-US" sz="1500">
                  <a:solidFill>
                    <a:srgbClr val="FF0000"/>
                  </a:solidFill>
                </a:rPr>
                <a:t>双重领导</a:t>
              </a:r>
              <a:r>
                <a:rPr lang="en-US" altLang="zh-CN" sz="1500">
                  <a:solidFill>
                    <a:srgbClr val="FF0000"/>
                  </a:solidFill>
                </a:rPr>
                <a:t>”</a:t>
              </a:r>
              <a:endParaRPr lang="en-US" altLang="zh-CN" sz="1500">
                <a:solidFill>
                  <a:srgbClr val="FF0000"/>
                </a:solidFill>
              </a:endParaRPr>
            </a:p>
          </p:txBody>
        </p:sp>
        <p:cxnSp>
          <p:nvCxnSpPr>
            <p:cNvPr id="14" name="肘形连接符 13"/>
            <p:cNvCxnSpPr/>
            <p:nvPr/>
          </p:nvCxnSpPr>
          <p:spPr>
            <a:xfrm rot="5400000">
              <a:off x="9328" y="3249"/>
              <a:ext cx="770" cy="1869"/>
            </a:xfrm>
            <a:prstGeom prst="bentConnector2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碎片化</a:t>
            </a:r>
            <a:r>
              <a:rPr lang="zh-CN" altLang="en-US" dirty="0" smtClean="0"/>
              <a:t>治理（</a:t>
            </a:r>
            <a:r>
              <a:rPr lang="en-US" altLang="zh-CN" dirty="0" smtClean="0"/>
              <a:t>2012-2016</a:t>
            </a:r>
            <a:r>
              <a:rPr lang="zh-CN" altLang="en-US" dirty="0" smtClean="0"/>
              <a:t>年）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3823" y="1447709"/>
            <a:ext cx="6882064" cy="730219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4005087" y="3444672"/>
            <a:ext cx="411552" cy="2915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5" name="文本框 4"/>
          <p:cNvSpPr txBox="1"/>
          <p:nvPr/>
        </p:nvSpPr>
        <p:spPr>
          <a:xfrm>
            <a:off x="4701540" y="3268345"/>
            <a:ext cx="2315210" cy="64516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pPr algn="ctr"/>
            <a:r>
              <a:rPr lang="zh-CN" altLang="en-US"/>
              <a:t>碎片化</a:t>
            </a:r>
            <a:r>
              <a:rPr lang="en-US" altLang="zh-CN"/>
              <a:t>“</a:t>
            </a:r>
            <a:r>
              <a:rPr lang="zh-CN" altLang="en-US"/>
              <a:t>应付</a:t>
            </a:r>
            <a:r>
              <a:rPr lang="en-US" altLang="zh-CN"/>
              <a:t>”</a:t>
            </a:r>
            <a:endParaRPr lang="en-US" altLang="zh-CN"/>
          </a:p>
          <a:p>
            <a:pPr algn="ctr"/>
            <a:r>
              <a:rPr lang="zh-CN" altLang="en-US"/>
              <a:t>难见成效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10260" y="3268345"/>
            <a:ext cx="2833370" cy="64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</a:rPr>
              <a:t>环境议题边缘化</a:t>
            </a:r>
            <a:endParaRPr lang="zh-CN" altLang="en-US">
              <a:solidFill>
                <a:schemeClr val="tx1"/>
              </a:solidFill>
            </a:endParaRPr>
          </a:p>
          <a:p>
            <a:pPr algn="l"/>
            <a:r>
              <a:rPr lang="zh-CN" altLang="en-US">
                <a:solidFill>
                  <a:schemeClr val="tx1"/>
                </a:solidFill>
              </a:rPr>
              <a:t>市县镇三级政府走形式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2"/>
                </a:solidFill>
              </a:rPr>
              <a:t>运动化治理走上舞台</a:t>
            </a:r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44" name="组合 43"/>
          <p:cNvGrpSpPr/>
          <p:nvPr>
            <p:custDataLst>
              <p:tags r:id="rId1"/>
            </p:custDataLst>
          </p:nvPr>
        </p:nvGrpSpPr>
        <p:grpSpPr>
          <a:xfrm>
            <a:off x="2686175" y="1175533"/>
            <a:ext cx="4082415" cy="625687"/>
            <a:chOff x="2954204" y="1184769"/>
            <a:chExt cx="4326404" cy="663081"/>
          </a:xfrm>
          <a:solidFill>
            <a:schemeClr val="accent2"/>
          </a:solidFill>
        </p:grpSpPr>
        <p:sp>
          <p:nvSpPr>
            <p:cNvPr id="45" name="任意多边形 44"/>
            <p:cNvSpPr/>
            <p:nvPr>
              <p:custDataLst>
                <p:tags r:id="rId2"/>
              </p:custDataLst>
            </p:nvPr>
          </p:nvSpPr>
          <p:spPr>
            <a:xfrm>
              <a:off x="2954204" y="1184769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68591" tIns="34295" rIns="68591" bIns="34295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  <a:sym typeface="Arial" panose="020B0604020202020204" pitchFamily="34" charset="0"/>
                </a:rPr>
                <a:t>主旋律</a:t>
              </a:r>
              <a:endPara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>
              <p:custDataLst>
                <p:tags r:id="rId3"/>
              </p:custDataLst>
            </p:nvPr>
          </p:nvSpPr>
          <p:spPr>
            <a:xfrm>
              <a:off x="4154076" y="1184769"/>
              <a:ext cx="3126532" cy="662857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rot="0" spcFirstLastPara="0" vertOverflow="overflow" horzOverflow="overflow" vert="horz" wrap="square" lIns="67511" tIns="34295" rIns="135023" bIns="34295" numCol="1" spcCol="0" rtlCol="0" fromWordArt="0" anchor="ctr" anchorCtr="0" forceAA="0" compatLnSpc="1">
              <a:noAutofit/>
            </a:bodyPr>
            <a:p>
              <a:pPr algn="just">
                <a:lnSpc>
                  <a:spcPct val="110000"/>
                </a:lnSpc>
              </a:pPr>
              <a:r>
                <a:rPr lang="en-US" altLang="zh-CN" dirty="0" err="1" smtClean="0">
                  <a:sym typeface="Arial" panose="020B0604020202020204" pitchFamily="34" charset="0"/>
                </a:rPr>
                <a:t>“</a:t>
              </a:r>
              <a:r>
                <a:rPr lang="zh-CN" altLang="en-US" dirty="0" err="1" smtClean="0">
                  <a:sym typeface="Arial" panose="020B0604020202020204" pitchFamily="34" charset="0"/>
                </a:rPr>
                <a:t>共抓大保护，不搞大开发</a:t>
              </a:r>
              <a:r>
                <a:rPr lang="en-US" altLang="zh-CN" dirty="0" err="1" smtClean="0">
                  <a:sym typeface="Arial" panose="020B0604020202020204" pitchFamily="34" charset="0"/>
                </a:rPr>
                <a:t>”</a:t>
              </a:r>
              <a:endParaRPr lang="en-US" altLang="zh-CN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4"/>
            </p:custDataLst>
          </p:nvPr>
        </p:nvGrpSpPr>
        <p:grpSpPr>
          <a:xfrm>
            <a:off x="1068364" y="2120075"/>
            <a:ext cx="3897550" cy="625687"/>
            <a:chOff x="1239704" y="1968994"/>
            <a:chExt cx="4130491" cy="66308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48" name="任意多边形 47"/>
            <p:cNvSpPr/>
            <p:nvPr>
              <p:custDataLst>
                <p:tags r:id="rId5"/>
              </p:custDataLst>
            </p:nvPr>
          </p:nvSpPr>
          <p:spPr>
            <a:xfrm flipH="1">
              <a:off x="4161468" y="1968994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square" lIns="68591" tIns="34295" rIns="68591" bIns="34295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  <a:sym typeface="Arial" panose="020B0604020202020204" pitchFamily="34" charset="0"/>
                </a:rPr>
                <a:t>加压</a:t>
              </a:r>
              <a:endParaRPr lang="zh-CN" alt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>
              <p:custDataLst>
                <p:tags r:id="rId6"/>
              </p:custDataLst>
            </p:nvPr>
          </p:nvSpPr>
          <p:spPr>
            <a:xfrm flipH="1">
              <a:off x="1239704" y="1968994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square" lIns="135023" tIns="34295" rIns="67511" bIns="34295" numCol="1" spcCol="0" rtlCol="0" fromWordArt="0" anchor="ctr" anchorCtr="0" forceAA="0" compatLnSpc="1">
              <a:normAutofit/>
            </a:bodyPr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中央环保督察组进驻湖北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7"/>
            </p:custDataLst>
          </p:nvPr>
        </p:nvGrpSpPr>
        <p:grpSpPr>
          <a:xfrm>
            <a:off x="2686175" y="3064617"/>
            <a:ext cx="3897550" cy="625687"/>
            <a:chOff x="2954204" y="2753219"/>
            <a:chExt cx="4130491" cy="663081"/>
          </a:xfrm>
          <a:solidFill>
            <a:schemeClr val="accent2"/>
          </a:solidFill>
        </p:grpSpPr>
        <p:sp>
          <p:nvSpPr>
            <p:cNvPr id="51" name="任意多边形 50"/>
            <p:cNvSpPr/>
            <p:nvPr>
              <p:custDataLst>
                <p:tags r:id="rId8"/>
              </p:custDataLst>
            </p:nvPr>
          </p:nvSpPr>
          <p:spPr>
            <a:xfrm>
              <a:off x="2954204" y="2753219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68591" tIns="34295" rIns="68591" bIns="34295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  <a:sym typeface="Arial" panose="020B0604020202020204" pitchFamily="34" charset="0"/>
                </a:rPr>
                <a:t>议程升级</a:t>
              </a:r>
              <a:endPara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9"/>
              </p:custDataLst>
            </p:nvPr>
          </p:nvSpPr>
          <p:spPr>
            <a:xfrm>
              <a:off x="4154305" y="2753219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67511" tIns="34295" rIns="135023" bIns="34295" numCol="1" spcCol="0" rtlCol="0" fromWordArt="0" anchor="ctr" anchorCtr="0" forceAA="0" compatLnSpc="1">
              <a:normAutofit/>
            </a:bodyPr>
            <a:p>
              <a:pPr algn="just">
                <a:lnSpc>
                  <a:spcPct val="110000"/>
                </a:lnSpc>
              </a:pPr>
              <a:r>
                <a:rPr lang="en-US" altLang="zh-CN" dirty="0" err="1" smtClean="0">
                  <a:sym typeface="Arial" panose="020B0604020202020204" pitchFamily="34" charset="0"/>
                </a:rPr>
                <a:t>“</a:t>
              </a:r>
              <a:r>
                <a:rPr lang="zh-CN" altLang="en-US" dirty="0" err="1" smtClean="0">
                  <a:sym typeface="Arial" panose="020B0604020202020204" pitchFamily="34" charset="0"/>
                </a:rPr>
                <a:t>雷霆行动</a:t>
              </a:r>
              <a:r>
                <a:rPr lang="en-US" altLang="zh-CN" dirty="0" err="1" smtClean="0">
                  <a:sym typeface="Arial" panose="020B0604020202020204" pitchFamily="34" charset="0"/>
                </a:rPr>
                <a:t>”</a:t>
              </a:r>
              <a:r>
                <a:rPr lang="zh-CN" altLang="en-US" dirty="0" err="1" smtClean="0">
                  <a:sym typeface="Arial" panose="020B0604020202020204" pitchFamily="34" charset="0"/>
                </a:rPr>
                <a:t>开始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4435" y="1591324"/>
            <a:ext cx="1821975" cy="1821975"/>
          </a:xfrm>
          <a:prstGeom prst="rect">
            <a:avLst/>
          </a:prstGeom>
        </p:spPr>
      </p:pic>
      <p:grpSp>
        <p:nvGrpSpPr>
          <p:cNvPr id="2" name="组合 52"/>
          <p:cNvGrpSpPr/>
          <p:nvPr/>
        </p:nvGrpSpPr>
        <p:grpSpPr>
          <a:xfrm>
            <a:off x="3329546" y="2662309"/>
            <a:ext cx="881159" cy="1164063"/>
            <a:chOff x="6280" y="5821"/>
            <a:chExt cx="2133" cy="2817"/>
          </a:xfrm>
        </p:grpSpPr>
        <p:sp>
          <p:nvSpPr>
            <p:cNvPr id="6" name="椭圆 5"/>
            <p:cNvSpPr/>
            <p:nvPr/>
          </p:nvSpPr>
          <p:spPr>
            <a:xfrm>
              <a:off x="6583" y="5821"/>
              <a:ext cx="1829" cy="18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<a:noAutofit/>
            </a:bodyPr>
            <a:lstStyle/>
            <a:p>
              <a:pPr algn="ctr"/>
              <a:endParaRPr sz="1015"/>
            </a:p>
          </p:txBody>
        </p:sp>
        <p:sp>
          <p:nvSpPr>
            <p:cNvPr id="7" name="椭圆 6"/>
            <p:cNvSpPr/>
            <p:nvPr/>
          </p:nvSpPr>
          <p:spPr>
            <a:xfrm>
              <a:off x="6280" y="8032"/>
              <a:ext cx="606" cy="6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<a:noAutofit/>
            </a:bodyPr>
            <a:lstStyle/>
            <a:p>
              <a:pPr algn="ctr"/>
              <a:endParaRPr sz="1015"/>
            </a:p>
          </p:txBody>
        </p:sp>
      </p:grpSp>
      <p:sp>
        <p:nvSpPr>
          <p:cNvPr id="24" name="椭圆 23"/>
          <p:cNvSpPr/>
          <p:nvPr/>
        </p:nvSpPr>
        <p:spPr>
          <a:xfrm>
            <a:off x="4548876" y="1814963"/>
            <a:ext cx="274628" cy="2746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350" dirty="0" smtClean="0"/>
              <a:t>1</a:t>
            </a:r>
            <a:endParaRPr lang="en-US" altLang="zh-CN" sz="1350" dirty="0"/>
          </a:p>
        </p:txBody>
      </p:sp>
      <p:sp>
        <p:nvSpPr>
          <p:cNvPr id="20" name="椭圆 19"/>
          <p:cNvSpPr/>
          <p:nvPr/>
        </p:nvSpPr>
        <p:spPr>
          <a:xfrm>
            <a:off x="4548876" y="2337396"/>
            <a:ext cx="274628" cy="2746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350" dirty="0" smtClean="0"/>
              <a:t>2</a:t>
            </a:r>
            <a:endParaRPr lang="en-US" altLang="zh-CN" sz="1350" dirty="0"/>
          </a:p>
        </p:txBody>
      </p:sp>
      <p:sp>
        <p:nvSpPr>
          <p:cNvPr id="16" name="椭圆 15"/>
          <p:cNvSpPr/>
          <p:nvPr/>
        </p:nvSpPr>
        <p:spPr>
          <a:xfrm>
            <a:off x="4548876" y="2868760"/>
            <a:ext cx="274628" cy="2746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350" dirty="0" smtClean="0"/>
              <a:t>3</a:t>
            </a:r>
            <a:endParaRPr lang="en-US" altLang="zh-CN" sz="1350" dirty="0"/>
          </a:p>
        </p:txBody>
      </p:sp>
      <p:sp>
        <p:nvSpPr>
          <p:cNvPr id="27" name="iṩḷiďê"/>
          <p:cNvSpPr/>
          <p:nvPr/>
        </p:nvSpPr>
        <p:spPr>
          <a:xfrm>
            <a:off x="5676423" y="1843101"/>
            <a:ext cx="1167047" cy="212655"/>
          </a:xfrm>
          <a:prstGeom prst="rect">
            <a:avLst/>
          </a:prstGeom>
        </p:spPr>
        <p:txBody>
          <a:bodyPr wrap="none" lIns="50633" tIns="26329" rIns="50633" bIns="26329" anchor="ctr" anchorCtr="1">
            <a:noAutofit/>
          </a:bodyPr>
          <a:lstStyle/>
          <a:p>
            <a:pPr algn="ctr"/>
            <a:r>
              <a:rPr lang="en-US" altLang="zh-CN" dirty="0" smtClean="0"/>
              <a:t>   </a:t>
            </a:r>
            <a:r>
              <a:rPr lang="zh-CN" altLang="zh-CN" dirty="0" smtClean="0"/>
              <a:t>自上而下的“会议动员”过程</a:t>
            </a:r>
            <a:endParaRPr lang="zh-CN" altLang="zh-CN" b="1" dirty="0" smtClean="0">
              <a:effectLst/>
            </a:endParaRPr>
          </a:p>
        </p:txBody>
      </p:sp>
      <p:sp>
        <p:nvSpPr>
          <p:cNvPr id="52" name="标题 3"/>
          <p:cNvSpPr>
            <a:spLocks noGrp="1"/>
          </p:cNvSpPr>
          <p:nvPr/>
        </p:nvSpPr>
        <p:spPr>
          <a:xfrm>
            <a:off x="819150" y="643255"/>
            <a:ext cx="6804660" cy="578485"/>
          </a:xfrm>
          <a:prstGeom prst="rect">
            <a:avLst/>
          </a:prstGeom>
        </p:spPr>
        <p:txBody>
          <a:bodyPr vert="horz" lIns="51443" tIns="25721" rIns="51443" bIns="25721" rtlCol="0" anchor="b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/>
              <a:t>“雷霆行动”</a:t>
            </a:r>
            <a:r>
              <a:rPr lang="en-US" altLang="zh-CN" sz="2400" dirty="0" smtClean="0"/>
              <a:t>—— </a:t>
            </a:r>
            <a:r>
              <a:rPr lang="zh-CN" altLang="en-US" sz="2400" dirty="0" smtClean="0"/>
              <a:t>向运动式转变（</a:t>
            </a:r>
            <a:r>
              <a:rPr lang="en-US" altLang="zh-CN" sz="2400" dirty="0" smtClean="0"/>
              <a:t>2016-2018</a:t>
            </a:r>
            <a:r>
              <a:rPr lang="zh-CN" altLang="en-US" sz="2400" dirty="0" smtClean="0"/>
              <a:t>年）</a:t>
            </a:r>
            <a:endParaRPr lang="zh-CN" altLang="en-US" sz="2400" dirty="0" smtClean="0"/>
          </a:p>
        </p:txBody>
      </p:sp>
      <p:sp>
        <p:nvSpPr>
          <p:cNvPr id="19" name="iṩḷiďê"/>
          <p:cNvSpPr/>
          <p:nvPr/>
        </p:nvSpPr>
        <p:spPr>
          <a:xfrm>
            <a:off x="5656615" y="2383854"/>
            <a:ext cx="1167047" cy="212655"/>
          </a:xfrm>
          <a:prstGeom prst="rect">
            <a:avLst/>
          </a:prstGeom>
        </p:spPr>
        <p:txBody>
          <a:bodyPr wrap="none" lIns="50633" tIns="26329" rIns="50633" bIns="26329" anchor="ctr" anchorCtr="1">
            <a:noAutofit/>
          </a:bodyPr>
          <a:lstStyle/>
          <a:p>
            <a:pPr algn="ctr"/>
            <a:r>
              <a:rPr lang="en-US" altLang="zh-CN" dirty="0" smtClean="0">
                <a:effectLst/>
              </a:rPr>
              <a:t>    </a:t>
            </a:r>
            <a:r>
              <a:rPr lang="zh-CN" altLang="en-US" dirty="0" smtClean="0">
                <a:effectLst/>
              </a:rPr>
              <a:t>“雷霆行动”办公室的高位推动</a:t>
            </a:r>
            <a:endParaRPr lang="zh-CN" altLang="en-US" dirty="0" smtClean="0">
              <a:effectLst/>
            </a:endParaRPr>
          </a:p>
        </p:txBody>
      </p:sp>
      <p:sp>
        <p:nvSpPr>
          <p:cNvPr id="22" name="iṩḷiďê"/>
          <p:cNvSpPr/>
          <p:nvPr/>
        </p:nvSpPr>
        <p:spPr>
          <a:xfrm>
            <a:off x="5787885" y="2888243"/>
            <a:ext cx="1167047" cy="212655"/>
          </a:xfrm>
          <a:prstGeom prst="rect">
            <a:avLst/>
          </a:prstGeom>
        </p:spPr>
        <p:txBody>
          <a:bodyPr wrap="none" lIns="50633" tIns="26329" rIns="50633" bIns="26329" anchor="ctr" anchorCtr="1">
            <a:noAutofit/>
          </a:bodyPr>
          <a:lstStyle/>
          <a:p>
            <a:pPr algn="ctr"/>
            <a:r>
              <a:rPr lang="en-US" altLang="zh-CN" dirty="0" smtClean="0">
                <a:effectLst/>
              </a:rPr>
              <a:t>    </a:t>
            </a:r>
            <a:r>
              <a:rPr lang="zh-CN" altLang="en-US" dirty="0" smtClean="0">
                <a:effectLst/>
              </a:rPr>
              <a:t>细化目标、完善考核、明确责任</a:t>
            </a:r>
            <a:endParaRPr lang="zh-CN" altLang="en-US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02969 -3.7037E-7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02969 -3.7037E-7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02969 -3.7037E-7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20" grpId="0" bldLvl="0" animBg="1"/>
      <p:bldP spid="20" grpId="1" bldLvl="0" animBg="1"/>
      <p:bldP spid="16" grpId="0" bldLvl="0" animBg="1"/>
      <p:bldP spid="16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983605" y="293370"/>
            <a:ext cx="1656080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/>
        </p:nvSpPr>
        <p:spPr>
          <a:xfrm>
            <a:off x="5996305" y="293370"/>
            <a:ext cx="1677670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75">
                <a:latin typeface="Adobe 宋体 Std L" panose="02020300000000000000" charset="-122"/>
                <a:ea typeface="Adobe 宋体 Std L" panose="02020300000000000000" charset="-122"/>
              </a:rPr>
              <a:t>碎片化治理</a:t>
            </a:r>
            <a:endParaRPr lang="zh-CN" altLang="en-US" sz="2175">
              <a:latin typeface="Adobe 宋体 Std L" panose="02020300000000000000" charset="-122"/>
              <a:ea typeface="Adobe 宋体 Std L" panose="020203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6695" y="293370"/>
            <a:ext cx="5363210" cy="1723390"/>
            <a:chOff x="2357" y="462"/>
            <a:chExt cx="8446" cy="2714"/>
          </a:xfrm>
        </p:grpSpPr>
        <p:sp>
          <p:nvSpPr>
            <p:cNvPr id="2" name="文本框 1"/>
            <p:cNvSpPr txBox="1"/>
            <p:nvPr/>
          </p:nvSpPr>
          <p:spPr>
            <a:xfrm>
              <a:off x="2545" y="462"/>
              <a:ext cx="1425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</a:rPr>
                <a:t>跨域性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357" y="1335"/>
              <a:ext cx="1800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不确定性</a:t>
              </a:r>
              <a:endParaRPr lang="zh-CN" altLang="en-US"/>
            </a:p>
          </p:txBody>
        </p:sp>
        <p:cxnSp>
          <p:nvCxnSpPr>
            <p:cNvPr id="6" name="肘形连接符 5"/>
            <p:cNvCxnSpPr>
              <a:stCxn id="2" idx="3"/>
              <a:endCxn id="5" idx="3"/>
            </p:cNvCxnSpPr>
            <p:nvPr/>
          </p:nvCxnSpPr>
          <p:spPr>
            <a:xfrm>
              <a:off x="3970" y="752"/>
              <a:ext cx="187" cy="873"/>
            </a:xfrm>
            <a:prstGeom prst="bentConnector3">
              <a:avLst>
                <a:gd name="adj1" fmla="val 356684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4617" y="1140"/>
              <a:ext cx="540" cy="15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3"/>
            <p:cNvCxnSpPr/>
            <p:nvPr/>
          </p:nvCxnSpPr>
          <p:spPr>
            <a:xfrm>
              <a:off x="6472" y="1140"/>
              <a:ext cx="5" cy="1521"/>
            </a:xfrm>
            <a:prstGeom prst="bentConnector3">
              <a:avLst>
                <a:gd name="adj1" fmla="val 7500000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137" y="857"/>
              <a:ext cx="1440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复杂性</a:t>
              </a: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07" y="2160"/>
              <a:ext cx="1770" cy="1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地方环境政治</a:t>
              </a:r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6827" y="1905"/>
              <a:ext cx="945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7772" y="1392"/>
              <a:ext cx="1395" cy="1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碎片化治理</a:t>
              </a:r>
              <a:endParaRPr lang="zh-CN" altLang="en-US"/>
            </a:p>
          </p:txBody>
        </p:sp>
        <p:cxnSp>
          <p:nvCxnSpPr>
            <p:cNvPr id="17" name="直接箭头连接符 16"/>
            <p:cNvCxnSpPr>
              <a:endCxn id="18" idx="1"/>
            </p:cNvCxnSpPr>
            <p:nvPr/>
          </p:nvCxnSpPr>
          <p:spPr>
            <a:xfrm flipV="1">
              <a:off x="9167" y="1870"/>
              <a:ext cx="600" cy="45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9767" y="1580"/>
              <a:ext cx="1036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失败</a:t>
              </a: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02715" y="2358390"/>
            <a:ext cx="6361430" cy="2113280"/>
            <a:chOff x="2209" y="3714"/>
            <a:chExt cx="10018" cy="3328"/>
          </a:xfrm>
        </p:grpSpPr>
        <p:sp>
          <p:nvSpPr>
            <p:cNvPr id="20" name="文本框 19"/>
            <p:cNvSpPr txBox="1"/>
            <p:nvPr/>
          </p:nvSpPr>
          <p:spPr>
            <a:xfrm>
              <a:off x="2209" y="5509"/>
              <a:ext cx="1762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/>
                <a:t>议程升级</a:t>
              </a:r>
              <a:endParaRPr lang="zh-CN" altLang="en-US"/>
            </a:p>
          </p:txBody>
        </p:sp>
        <p:sp>
          <p:nvSpPr>
            <p:cNvPr id="23" name="左中括号 22"/>
            <p:cNvSpPr/>
            <p:nvPr/>
          </p:nvSpPr>
          <p:spPr>
            <a:xfrm>
              <a:off x="4182" y="4996"/>
              <a:ext cx="625" cy="1606"/>
            </a:xfrm>
            <a:prstGeom prst="leftBracket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右中括号 25"/>
            <p:cNvSpPr/>
            <p:nvPr/>
          </p:nvSpPr>
          <p:spPr>
            <a:xfrm>
              <a:off x="6832" y="4883"/>
              <a:ext cx="583" cy="1666"/>
            </a:xfrm>
            <a:prstGeom prst="rightBracket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711" y="4719"/>
              <a:ext cx="2115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降低复杂性</a:t>
              </a: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565" y="6026"/>
              <a:ext cx="2583" cy="1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改变地方环境政治结构</a:t>
              </a:r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772" y="5208"/>
              <a:ext cx="1375" cy="1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/>
                <a:t>运动式整合</a:t>
              </a:r>
              <a:endParaRPr lang="zh-CN" altLang="en-US"/>
            </a:p>
          </p:txBody>
        </p:sp>
        <p:sp>
          <p:nvSpPr>
            <p:cNvPr id="28" name="左中括号 27"/>
            <p:cNvSpPr/>
            <p:nvPr/>
          </p:nvSpPr>
          <p:spPr>
            <a:xfrm>
              <a:off x="9625" y="4944"/>
              <a:ext cx="372" cy="1605"/>
            </a:xfrm>
            <a:prstGeom prst="leftBracket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973" y="4639"/>
              <a:ext cx="2230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阶段性成功</a:t>
              </a:r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997" y="6264"/>
              <a:ext cx="2230" cy="5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复杂的结果</a:t>
              </a:r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561" y="3714"/>
              <a:ext cx="2642" cy="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175">
                  <a:latin typeface="Adobe 宋体 Std L" panose="02020300000000000000" charset="-122"/>
                  <a:ea typeface="Adobe 宋体 Std L" panose="02020300000000000000" charset="-122"/>
                </a:rPr>
                <a:t>运动式治理</a:t>
              </a:r>
              <a:endParaRPr lang="zh-CN" altLang="en-US" sz="2175">
                <a:latin typeface="Adobe 宋体 Std L" panose="02020300000000000000" charset="-122"/>
                <a:ea typeface="Adobe 宋体 Std L" panose="02020300000000000000" charset="-122"/>
              </a:endParaRPr>
            </a:p>
          </p:txBody>
        </p:sp>
        <p:cxnSp>
          <p:nvCxnSpPr>
            <p:cNvPr id="33" name="直接连接符 32"/>
            <p:cNvCxnSpPr>
              <a:stCxn id="20" idx="3"/>
              <a:endCxn id="23" idx="1"/>
            </p:cNvCxnSpPr>
            <p:nvPr/>
          </p:nvCxnSpPr>
          <p:spPr>
            <a:xfrm>
              <a:off x="3971" y="5799"/>
              <a:ext cx="211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26" idx="2"/>
            </p:cNvCxnSpPr>
            <p:nvPr/>
          </p:nvCxnSpPr>
          <p:spPr>
            <a:xfrm>
              <a:off x="7415" y="5716"/>
              <a:ext cx="355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27" idx="3"/>
            </p:cNvCxnSpPr>
            <p:nvPr/>
          </p:nvCxnSpPr>
          <p:spPr>
            <a:xfrm>
              <a:off x="9147" y="5716"/>
              <a:ext cx="478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建议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19298" y="3086772"/>
            <a:ext cx="4573158" cy="73736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</a:pPr>
            <a:r>
              <a:rPr lang="en-US" altLang="zh-CN" sz="1800" dirty="0" smtClean="0"/>
              <a:t>1.在“乡镇”层次提升环境治理的议程层次</a:t>
            </a:r>
            <a:endParaRPr lang="en-US" altLang="zh-CN" sz="1800" dirty="0" smtClean="0"/>
          </a:p>
          <a:p>
            <a:r>
              <a:rPr lang="en-US" altLang="zh-CN" sz="1800" dirty="0" smtClean="0"/>
              <a:t>2.在县乡（镇）层次打通府际关系</a:t>
            </a:r>
            <a:endParaRPr lang="en-US" altLang="zh-CN" sz="1800" dirty="0" smtClean="0"/>
          </a:p>
          <a:p>
            <a:r>
              <a:rPr lang="en-US" altLang="zh-CN" sz="1800" dirty="0" smtClean="0"/>
              <a:t>3.构建跨社会部门协调整合机制</a:t>
            </a:r>
            <a:endParaRPr lang="en-US" altLang="zh-CN" sz="1800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3823" y="1447709"/>
            <a:ext cx="6882064" cy="730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121087" y="-150090"/>
            <a:ext cx="5545718" cy="5545718"/>
            <a:chOff x="1739583" y="-1410016"/>
            <a:chExt cx="9857330" cy="985733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667" b="-16667"/>
            <a:stretch>
              <a:fillRect/>
            </a:stretch>
          </p:blipFill>
          <p:spPr>
            <a:xfrm>
              <a:off x="1739583" y="-1410016"/>
              <a:ext cx="9857330" cy="9857330"/>
            </a:xfrm>
            <a:prstGeom prst="diamond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18915578">
              <a:off x="2344969" y="859067"/>
              <a:ext cx="5401444" cy="49774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9" name="任意多边形 28"/>
          <p:cNvSpPr/>
          <p:nvPr/>
        </p:nvSpPr>
        <p:spPr>
          <a:xfrm rot="2700000">
            <a:off x="6391652" y="1158887"/>
            <a:ext cx="799276" cy="803268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2700000">
            <a:off x="4573427" y="2043298"/>
            <a:ext cx="2449306" cy="2380853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4108218" y="887176"/>
            <a:ext cx="2647902" cy="266112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7180207" y="3980888"/>
            <a:ext cx="518862" cy="52145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2427" y="2220915"/>
            <a:ext cx="3543920" cy="558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04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THANKS</a:t>
            </a:r>
            <a:endParaRPr lang="zh-CN" altLang="en-US" sz="304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任意多边形 31"/>
          <p:cNvSpPr/>
          <p:nvPr/>
        </p:nvSpPr>
        <p:spPr>
          <a:xfrm rot="2700000">
            <a:off x="1874575" y="3713605"/>
            <a:ext cx="397799" cy="39978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2" grpId="0" bldLvl="0" animBg="1"/>
      <p:bldP spid="20" grpId="0" bldLvl="0" animBg="1"/>
      <p:bldP spid="30" grpId="0" bldLvl="0" animBg="1"/>
      <p:bldP spid="14" grpId="0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148592" y="1302904"/>
            <a:ext cx="6859200" cy="57160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148592" y="1371020"/>
            <a:ext cx="68582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148592" y="1598707"/>
            <a:ext cx="68582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5"/>
          <p:cNvGrpSpPr/>
          <p:nvPr/>
        </p:nvGrpSpPr>
        <p:grpSpPr>
          <a:xfrm rot="0" flipV="1">
            <a:off x="1142400" y="596978"/>
            <a:ext cx="626855" cy="707831"/>
            <a:chOff x="1381424" y="696895"/>
            <a:chExt cx="1477389" cy="1667713"/>
          </a:xfrm>
        </p:grpSpPr>
        <p:sp>
          <p:nvSpPr>
            <p:cNvPr id="20" name="任意多边形 19"/>
            <p:cNvSpPr/>
            <p:nvPr/>
          </p:nvSpPr>
          <p:spPr>
            <a:xfrm rot="2700000">
              <a:off x="1513322" y="1019117"/>
              <a:ext cx="1667713" cy="1023269"/>
            </a:xfrm>
            <a:custGeom>
              <a:avLst/>
              <a:gdLst>
                <a:gd name="connsiteX0" fmla="*/ 0 w 1667713"/>
                <a:gd name="connsiteY0" fmla="*/ 456881 h 1023269"/>
                <a:gd name="connsiteX1" fmla="*/ 412332 w 1667713"/>
                <a:gd name="connsiteY1" fmla="*/ 44549 h 1023269"/>
                <a:gd name="connsiteX2" fmla="*/ 412333 w 1667713"/>
                <a:gd name="connsiteY2" fmla="*/ 44549 h 1023269"/>
                <a:gd name="connsiteX3" fmla="*/ 456882 w 1667713"/>
                <a:gd name="connsiteY3" fmla="*/ 0 h 1023269"/>
                <a:gd name="connsiteX4" fmla="*/ 1514743 w 1667713"/>
                <a:gd name="connsiteY4" fmla="*/ 0 h 1023269"/>
                <a:gd name="connsiteX5" fmla="*/ 1667713 w 1667713"/>
                <a:gd name="connsiteY5" fmla="*/ 152970 h 1023269"/>
                <a:gd name="connsiteX6" fmla="*/ 1667713 w 1667713"/>
                <a:gd name="connsiteY6" fmla="*/ 704806 h 1023269"/>
                <a:gd name="connsiteX7" fmla="*/ 1349251 w 1667713"/>
                <a:gd name="connsiteY7" fmla="*/ 1023269 h 1023269"/>
                <a:gd name="connsiteX8" fmla="*/ 1349251 w 1667713"/>
                <a:gd name="connsiteY8" fmla="*/ 318462 h 1023269"/>
                <a:gd name="connsiteX9" fmla="*/ 138420 w 1667713"/>
                <a:gd name="connsiteY9" fmla="*/ 318462 h 1023269"/>
                <a:gd name="connsiteX10" fmla="*/ 1 w 1667713"/>
                <a:gd name="connsiteY10" fmla="*/ 456881 h 102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7713" h="1023269">
                  <a:moveTo>
                    <a:pt x="0" y="456881"/>
                  </a:moveTo>
                  <a:lnTo>
                    <a:pt x="412332" y="44549"/>
                  </a:lnTo>
                  <a:lnTo>
                    <a:pt x="412333" y="44549"/>
                  </a:lnTo>
                  <a:lnTo>
                    <a:pt x="456882" y="0"/>
                  </a:lnTo>
                  <a:lnTo>
                    <a:pt x="1514743" y="0"/>
                  </a:lnTo>
                  <a:cubicBezTo>
                    <a:pt x="1599226" y="1"/>
                    <a:pt x="1667713" y="68487"/>
                    <a:pt x="1667713" y="152970"/>
                  </a:cubicBezTo>
                  <a:lnTo>
                    <a:pt x="1667713" y="704806"/>
                  </a:lnTo>
                  <a:lnTo>
                    <a:pt x="1349251" y="1023269"/>
                  </a:lnTo>
                  <a:lnTo>
                    <a:pt x="1349251" y="318462"/>
                  </a:lnTo>
                  <a:lnTo>
                    <a:pt x="138420" y="318462"/>
                  </a:lnTo>
                  <a:lnTo>
                    <a:pt x="1" y="456881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2700000">
              <a:off x="1245384" y="1172018"/>
              <a:ext cx="1228628" cy="956548"/>
            </a:xfrm>
            <a:custGeom>
              <a:avLst/>
              <a:gdLst>
                <a:gd name="connsiteX0" fmla="*/ 303771 w 1228628"/>
                <a:gd name="connsiteY0" fmla="*/ 32819 h 956548"/>
                <a:gd name="connsiteX1" fmla="*/ 303771 w 1228628"/>
                <a:gd name="connsiteY1" fmla="*/ 32820 h 956548"/>
                <a:gd name="connsiteX2" fmla="*/ 336591 w 1228628"/>
                <a:gd name="connsiteY2" fmla="*/ 0 h 956548"/>
                <a:gd name="connsiteX3" fmla="*/ 1115933 w 1228628"/>
                <a:gd name="connsiteY3" fmla="*/ 0 h 956548"/>
                <a:gd name="connsiteX4" fmla="*/ 1228628 w 1228628"/>
                <a:gd name="connsiteY4" fmla="*/ 112695 h 956548"/>
                <a:gd name="connsiteX5" fmla="*/ 1228628 w 1228628"/>
                <a:gd name="connsiteY5" fmla="*/ 721932 h 956548"/>
                <a:gd name="connsiteX6" fmla="*/ 994013 w 1228628"/>
                <a:gd name="connsiteY6" fmla="*/ 956548 h 956548"/>
                <a:gd name="connsiteX7" fmla="*/ 994013 w 1228628"/>
                <a:gd name="connsiteY7" fmla="*/ 234616 h 956548"/>
                <a:gd name="connsiteX8" fmla="*/ 101975 w 1228628"/>
                <a:gd name="connsiteY8" fmla="*/ 234616 h 956548"/>
                <a:gd name="connsiteX9" fmla="*/ 0 w 1228628"/>
                <a:gd name="connsiteY9" fmla="*/ 336591 h 95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8628" h="956548">
                  <a:moveTo>
                    <a:pt x="303771" y="32819"/>
                  </a:moveTo>
                  <a:lnTo>
                    <a:pt x="303771" y="32820"/>
                  </a:lnTo>
                  <a:lnTo>
                    <a:pt x="336591" y="0"/>
                  </a:lnTo>
                  <a:lnTo>
                    <a:pt x="1115933" y="0"/>
                  </a:lnTo>
                  <a:cubicBezTo>
                    <a:pt x="1178173" y="0"/>
                    <a:pt x="1228628" y="50456"/>
                    <a:pt x="1228628" y="112695"/>
                  </a:cubicBezTo>
                  <a:lnTo>
                    <a:pt x="1228628" y="721932"/>
                  </a:lnTo>
                  <a:lnTo>
                    <a:pt x="994013" y="956548"/>
                  </a:lnTo>
                  <a:lnTo>
                    <a:pt x="994013" y="234616"/>
                  </a:lnTo>
                  <a:lnTo>
                    <a:pt x="101975" y="234616"/>
                  </a:lnTo>
                  <a:lnTo>
                    <a:pt x="0" y="336591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54518" y="696055"/>
            <a:ext cx="2543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/>
                </a:solidFill>
                <a:latin typeface="+mj-ea"/>
                <a:ea typeface="+mj-ea"/>
              </a:rPr>
              <a:t>养殖污染实拍图</a:t>
            </a:r>
            <a:endParaRPr lang="zh-CN" altLang="en-US" b="1" dirty="0" smtClean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64200" y="1493520"/>
            <a:ext cx="2225675" cy="3155315"/>
            <a:chOff x="2170" y="2352"/>
            <a:chExt cx="3505" cy="49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0" y="2352"/>
              <a:ext cx="3272" cy="436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492" y="6838"/>
              <a:ext cx="318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tx1"/>
                  </a:solidFill>
                </a:rPr>
                <a:t>图</a:t>
              </a:r>
              <a:r>
                <a:rPr lang="en-US" altLang="zh-CN" sz="1400">
                  <a:solidFill>
                    <a:schemeClr val="tx1"/>
                  </a:solidFill>
                </a:rPr>
                <a:t>2</a:t>
              </a:r>
              <a:r>
                <a:rPr lang="en-US" altLang="zh-CN" sz="1400">
                  <a:solidFill>
                    <a:schemeClr val="tx1"/>
                  </a:solidFill>
                </a:rPr>
                <a:t> </a:t>
              </a:r>
              <a:r>
                <a:rPr lang="zh-CN" altLang="en-US" sz="1400">
                  <a:solidFill>
                    <a:schemeClr val="tx1"/>
                  </a:solidFill>
                </a:rPr>
                <a:t>村里某条河流</a:t>
              </a: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48715" y="1493520"/>
            <a:ext cx="3304540" cy="2922270"/>
            <a:chOff x="7405" y="2352"/>
            <a:chExt cx="5204" cy="460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05" y="2352"/>
              <a:ext cx="5204" cy="390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8563" y="6471"/>
              <a:ext cx="318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tx1"/>
                  </a:solidFill>
                </a:rPr>
                <a:t>图</a:t>
              </a:r>
              <a:r>
                <a:rPr lang="en-US" altLang="zh-CN" sz="1400">
                  <a:solidFill>
                    <a:schemeClr val="tx1"/>
                  </a:solidFill>
                </a:rPr>
                <a:t>1</a:t>
              </a:r>
              <a:r>
                <a:rPr lang="en-US" altLang="zh-CN" sz="1400">
                  <a:solidFill>
                    <a:schemeClr val="tx1"/>
                  </a:solidFill>
                </a:rPr>
                <a:t> </a:t>
              </a:r>
              <a:r>
                <a:rPr lang="zh-CN" altLang="en-US" sz="1400">
                  <a:solidFill>
                    <a:schemeClr val="tx1"/>
                  </a:solidFill>
                </a:rPr>
                <a:t>村里某养殖场</a:t>
              </a:r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121087" y="-150090"/>
            <a:ext cx="5545718" cy="5545718"/>
            <a:chOff x="1739583" y="-1410016"/>
            <a:chExt cx="9857330" cy="985733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667" b="-16667"/>
            <a:stretch>
              <a:fillRect/>
            </a:stretch>
          </p:blipFill>
          <p:spPr>
            <a:xfrm>
              <a:off x="1739583" y="-1410016"/>
              <a:ext cx="9857330" cy="9857330"/>
            </a:xfrm>
            <a:prstGeom prst="diamond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18915578">
              <a:off x="2344969" y="859067"/>
              <a:ext cx="5401444" cy="49774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9" name="任意多边形 28"/>
          <p:cNvSpPr/>
          <p:nvPr/>
        </p:nvSpPr>
        <p:spPr>
          <a:xfrm rot="2700000">
            <a:off x="6391652" y="1158887"/>
            <a:ext cx="799276" cy="803268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2700000">
            <a:off x="4573427" y="2043298"/>
            <a:ext cx="2449306" cy="2380853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4108218" y="887176"/>
            <a:ext cx="2647902" cy="266112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3720" y="1755775"/>
            <a:ext cx="4560570" cy="7835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摇号能否</a:t>
            </a: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“</a:t>
            </a: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摇</a:t>
            </a: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”</a:t>
            </a: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出公平来</a:t>
            </a: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——</a:t>
            </a: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从福州</a:t>
            </a: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“</a:t>
            </a:r>
            <a:r>
              <a:rPr lang="zh-CN" altLang="en-US" sz="2250" b="1" dirty="0" smtClean="0">
                <a:solidFill>
                  <a:schemeClr val="accent2"/>
                </a:solidFill>
                <a:latin typeface="+mn-ea"/>
                <a:sym typeface="+mn-ea"/>
              </a:rPr>
              <a:t>摇号升学</a:t>
            </a:r>
            <a:r>
              <a:rPr lang="en-US" altLang="zh-CN" sz="2250" b="1" dirty="0" smtClean="0">
                <a:solidFill>
                  <a:schemeClr val="accent2"/>
                </a:solidFill>
                <a:latin typeface="+mn-ea"/>
              </a:rPr>
              <a:t>”</a:t>
            </a:r>
            <a:r>
              <a:rPr lang="zh-CN" altLang="en-US" sz="2250" b="1" dirty="0" smtClean="0">
                <a:solidFill>
                  <a:schemeClr val="accent2"/>
                </a:solidFill>
                <a:latin typeface="+mn-ea"/>
              </a:rPr>
              <a:t>说开去</a:t>
            </a:r>
            <a:endParaRPr lang="zh-CN" altLang="en-US" sz="2250" b="1" dirty="0" smtClean="0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1191895" y="2882900"/>
            <a:ext cx="2635885" cy="445245"/>
            <a:chOff x="1244534" y="3522134"/>
            <a:chExt cx="1765300" cy="316802"/>
          </a:xfrm>
        </p:grpSpPr>
        <p:sp>
          <p:nvSpPr>
            <p:cNvPr id="27" name="矩形 26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50329" y="3560533"/>
              <a:ext cx="1553651" cy="2399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分析人：定海神针团队</a:t>
              </a:r>
              <a:endPara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2700000">
            <a:off x="7180207" y="3980888"/>
            <a:ext cx="518862" cy="52145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2" grpId="0" bldLvl="0" animBg="1"/>
      <p:bldP spid="20" grpId="0" bldLvl="0" animBg="1"/>
      <p:bldP spid="24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2"/>
                </a:solidFill>
              </a:rPr>
              <a:t>教育公平的过程</a:t>
            </a:r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072855" y="2918705"/>
            <a:ext cx="2837165" cy="446065"/>
            <a:chOff x="1344387" y="2772814"/>
            <a:chExt cx="2520287" cy="484736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1344387" y="2772814"/>
              <a:ext cx="2520287" cy="48473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rgbClr val="549E39">
                <a:shade val="50000"/>
              </a:srgbClr>
            </a:lnRef>
            <a:fillRef idx="1">
              <a:srgbClr val="549E39"/>
            </a:fillRef>
            <a:effectRef idx="0">
              <a:srgbClr val="549E39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500"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>
              <a:off x="1973587" y="2828865"/>
              <a:ext cx="1261884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>
                  <a:solidFill>
                    <a:schemeClr val="tx1"/>
                  </a:solidFill>
                  <a:sym typeface="Arial" panose="020B0604020202020204" pitchFamily="34" charset="0"/>
                </a:rPr>
                <a:t>机会公平</a:t>
              </a:r>
              <a:endParaRPr lang="zh-CN" altLang="en-US" sz="200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3072855" y="3427082"/>
            <a:ext cx="2837165" cy="446065"/>
            <a:chOff x="1344387" y="3325264"/>
            <a:chExt cx="2520287" cy="484736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1344387" y="3325264"/>
              <a:ext cx="2520287" cy="484736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rgbClr val="549E39">
                <a:shade val="50000"/>
              </a:srgbClr>
            </a:lnRef>
            <a:fillRef idx="1">
              <a:srgbClr val="549E39"/>
            </a:fillRef>
            <a:effectRef idx="0">
              <a:srgbClr val="549E39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500"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1973587" y="3381315"/>
              <a:ext cx="1261884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>
                  <a:solidFill>
                    <a:schemeClr val="tx1"/>
                  </a:solidFill>
                  <a:sym typeface="Arial" panose="020B0604020202020204" pitchFamily="34" charset="0"/>
                </a:rPr>
                <a:t>过程公平</a:t>
              </a:r>
              <a:endParaRPr lang="zh-CN" altLang="en-US" sz="200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3072855" y="3935459"/>
            <a:ext cx="2837165" cy="446065"/>
            <a:chOff x="1344387" y="3877714"/>
            <a:chExt cx="2520287" cy="484736"/>
          </a:xfrm>
        </p:grpSpPr>
        <p:sp>
          <p:nvSpPr>
            <p:cNvPr id="11" name="矩形 10"/>
            <p:cNvSpPr/>
            <p:nvPr>
              <p:custDataLst>
                <p:tags r:id="rId8"/>
              </p:custDataLst>
            </p:nvPr>
          </p:nvSpPr>
          <p:spPr>
            <a:xfrm>
              <a:off x="1344387" y="3877714"/>
              <a:ext cx="2520287" cy="484736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rgbClr val="549E39">
                <a:shade val="50000"/>
              </a:srgbClr>
            </a:lnRef>
            <a:fillRef idx="1">
              <a:srgbClr val="549E39"/>
            </a:fillRef>
            <a:effectRef idx="0">
              <a:srgbClr val="549E39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500"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9"/>
              </p:custDataLst>
            </p:nvPr>
          </p:nvSpPr>
          <p:spPr>
            <a:xfrm>
              <a:off x="1973587" y="3933765"/>
              <a:ext cx="1261884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>
                  <a:solidFill>
                    <a:schemeClr val="tx1"/>
                  </a:solidFill>
                  <a:sym typeface="Arial" panose="020B0604020202020204" pitchFamily="34" charset="0"/>
                </a:rPr>
                <a:t>结果公平</a:t>
              </a:r>
              <a:endParaRPr lang="zh-CN" altLang="en-US" sz="200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0"/>
            </p:custDataLst>
          </p:nvPr>
        </p:nvGrpSpPr>
        <p:grpSpPr>
          <a:xfrm>
            <a:off x="2202791" y="1042013"/>
            <a:ext cx="4599990" cy="1814381"/>
            <a:chOff x="571499" y="733424"/>
            <a:chExt cx="4086225" cy="1971676"/>
          </a:xfrm>
          <a:solidFill>
            <a:schemeClr val="accent2"/>
          </a:solidFill>
        </p:grpSpPr>
        <p:sp>
          <p:nvSpPr>
            <p:cNvPr id="21" name="上箭头 1"/>
            <p:cNvSpPr/>
            <p:nvPr>
              <p:custDataLst>
                <p:tags r:id="rId11"/>
              </p:custDataLst>
            </p:nvPr>
          </p:nvSpPr>
          <p:spPr>
            <a:xfrm>
              <a:off x="571499" y="733424"/>
              <a:ext cx="4086225" cy="1971676"/>
            </a:xfrm>
            <a:prstGeom prst="upArrow">
              <a:avLst>
                <a:gd name="adj1" fmla="val 61514"/>
                <a:gd name="adj2" fmla="val 83131"/>
              </a:avLst>
            </a:prstGeom>
            <a:grpFill/>
            <a:ln w="19050">
              <a:solidFill>
                <a:schemeClr val="accent2"/>
              </a:solidFill>
            </a:ln>
          </p:spPr>
          <p:style>
            <a:lnRef idx="2">
              <a:srgbClr val="549E39">
                <a:shade val="50000"/>
              </a:srgbClr>
            </a:lnRef>
            <a:fillRef idx="1">
              <a:srgbClr val="549E39"/>
            </a:fillRef>
            <a:effectRef idx="0">
              <a:srgbClr val="549E39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500" dirty="0">
                <a:sym typeface="Arial" panose="020B0604020202020204" pitchFamily="34" charset="0"/>
              </a:endParaRPr>
            </a:p>
          </p:txBody>
        </p:sp>
        <p:sp>
          <p:nvSpPr>
            <p:cNvPr id="22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1833400" y="1556727"/>
              <a:ext cx="1557500" cy="69527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zh-CN" altLang="en-US" sz="2700">
                  <a:solidFill>
                    <a:sysClr val="window" lastClr="FFFFFF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教育公平</a:t>
              </a:r>
              <a:endParaRPr lang="zh-CN" altLang="en-US" sz="2700">
                <a:solidFill>
                  <a:sysClr val="window" lastClr="FFFFF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2"/>
                </a:solidFill>
              </a:rPr>
              <a:t>教育公平</a:t>
            </a:r>
            <a:endParaRPr lang="zh-CN" altLang="en-US">
              <a:solidFill>
                <a:schemeClr val="accent2"/>
              </a:solidFill>
            </a:endParaRPr>
          </a:p>
        </p:txBody>
      </p:sp>
      <p:cxnSp>
        <p:nvCxnSpPr>
          <p:cNvPr id="49" name="直接连接符 48"/>
          <p:cNvCxnSpPr/>
          <p:nvPr>
            <p:custDataLst>
              <p:tags r:id="rId1"/>
            </p:custDataLst>
          </p:nvPr>
        </p:nvCxnSpPr>
        <p:spPr>
          <a:xfrm>
            <a:off x="595098" y="1584794"/>
            <a:ext cx="7848297" cy="0"/>
          </a:xfrm>
          <a:prstGeom prst="line">
            <a:avLst/>
          </a:prstGeom>
          <a:ln>
            <a:solidFill>
              <a:srgbClr val="1F74AD">
                <a:lumMod val="40000"/>
                <a:lumOff val="60000"/>
              </a:srgbClr>
            </a:solidFill>
            <a:prstDash val="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6173525" y="1747139"/>
            <a:ext cx="1823640" cy="310092"/>
          </a:xfrm>
          <a:custGeom>
            <a:avLst/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0000"/>
          </a:bodyPr>
          <a:p>
            <a:pPr algn="ctr"/>
            <a:r>
              <a:rPr lang="en-US" altLang="zh-CN" sz="1350" dirty="0">
                <a:solidFill>
                  <a:sysClr val="window" lastClr="FFFFFF"/>
                </a:solidFill>
                <a:sym typeface="Arial" panose="020B0604020202020204" pitchFamily="34" charset="0"/>
              </a:rPr>
              <a:t>结果公平</a:t>
            </a:r>
            <a:endParaRPr lang="en-US" altLang="zh-CN" sz="135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3"/>
            </p:custDataLst>
          </p:nvPr>
        </p:nvSpPr>
        <p:spPr>
          <a:xfrm>
            <a:off x="6173525" y="2057231"/>
            <a:ext cx="1823640" cy="926432"/>
          </a:xfrm>
          <a:prstGeom prst="rect">
            <a:avLst/>
          </a:prstGeom>
          <a:solidFill>
            <a:srgbClr val="1AA3AA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bIns="35100" rtlCol="0" anchor="ctr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1200" spc="15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接受同等水平的教育后都能达到基本素质标准甚至能全面发展</a:t>
            </a:r>
            <a:endParaRPr lang="zh-CN" altLang="en-US" sz="1200" spc="15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>
            <p:custDataLst>
              <p:tags r:id="rId4"/>
            </p:custDataLst>
          </p:nvPr>
        </p:nvSpPr>
        <p:spPr>
          <a:xfrm>
            <a:off x="6443012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1AA3AA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>
            <p:custDataLst>
              <p:tags r:id="rId5"/>
            </p:custDataLst>
          </p:nvPr>
        </p:nvSpPr>
        <p:spPr>
          <a:xfrm>
            <a:off x="7594785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1AA3AA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6"/>
            </p:custDataLst>
          </p:nvPr>
        </p:nvSpPr>
        <p:spPr>
          <a:xfrm>
            <a:off x="3522972" y="1747139"/>
            <a:ext cx="1823640" cy="310092"/>
          </a:xfrm>
          <a:custGeom>
            <a:avLst/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0000"/>
          </a:bodyPr>
          <a:p>
            <a:pPr algn="ctr"/>
            <a:r>
              <a:rPr lang="zh-CN" altLang="en-US" sz="1350" dirty="0">
                <a:solidFill>
                  <a:sysClr val="window" lastClr="FFFFFF"/>
                </a:solidFill>
                <a:sym typeface="Arial" panose="020B0604020202020204" pitchFamily="34" charset="0"/>
              </a:rPr>
              <a:t>过程公平</a:t>
            </a:r>
            <a:endParaRPr lang="zh-CN" altLang="en-US" sz="135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>
            <p:custDataLst>
              <p:tags r:id="rId7"/>
            </p:custDataLst>
          </p:nvPr>
        </p:nvSpPr>
        <p:spPr>
          <a:xfrm>
            <a:off x="3522972" y="2057231"/>
            <a:ext cx="1823640" cy="926432"/>
          </a:xfrm>
          <a:prstGeom prst="rect">
            <a:avLst/>
          </a:prstGeom>
          <a:solidFill>
            <a:srgbClr val="3498DB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bIns="351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参与教育分配的过程公开透明</a:t>
            </a:r>
            <a:endParaRPr lang="zh-CN" altLang="en-US" sz="1400" spc="15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圆角矩形 52"/>
          <p:cNvSpPr/>
          <p:nvPr>
            <p:custDataLst>
              <p:tags r:id="rId8"/>
            </p:custDataLst>
          </p:nvPr>
        </p:nvSpPr>
        <p:spPr>
          <a:xfrm>
            <a:off x="3792459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3498DB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  <p:sp>
        <p:nvSpPr>
          <p:cNvPr id="54" name="圆角矩形 53"/>
          <p:cNvSpPr/>
          <p:nvPr>
            <p:custDataLst>
              <p:tags r:id="rId9"/>
            </p:custDataLst>
          </p:nvPr>
        </p:nvSpPr>
        <p:spPr>
          <a:xfrm>
            <a:off x="4944231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3498DB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>
            <p:custDataLst>
              <p:tags r:id="rId10"/>
            </p:custDataLst>
          </p:nvPr>
        </p:nvSpPr>
        <p:spPr>
          <a:xfrm>
            <a:off x="872418" y="1747139"/>
            <a:ext cx="1823640" cy="310092"/>
          </a:xfrm>
          <a:custGeom>
            <a:avLst/>
            <a:gdLst>
              <a:gd name="connsiteX0" fmla="*/ 1738223 w 2130725"/>
              <a:gd name="connsiteY0" fmla="*/ 60387 h 362309"/>
              <a:gd name="connsiteX1" fmla="*/ 1621767 w 2130725"/>
              <a:gd name="connsiteY1" fmla="*/ 176843 h 362309"/>
              <a:gd name="connsiteX2" fmla="*/ 1738223 w 2130725"/>
              <a:gd name="connsiteY2" fmla="*/ 293299 h 362309"/>
              <a:gd name="connsiteX3" fmla="*/ 1854679 w 2130725"/>
              <a:gd name="connsiteY3" fmla="*/ 176843 h 362309"/>
              <a:gd name="connsiteX4" fmla="*/ 1738223 w 2130725"/>
              <a:gd name="connsiteY4" fmla="*/ 60387 h 362309"/>
              <a:gd name="connsiteX5" fmla="*/ 392502 w 2130725"/>
              <a:gd name="connsiteY5" fmla="*/ 60387 h 362309"/>
              <a:gd name="connsiteX6" fmla="*/ 276046 w 2130725"/>
              <a:gd name="connsiteY6" fmla="*/ 176843 h 362309"/>
              <a:gd name="connsiteX7" fmla="*/ 392502 w 2130725"/>
              <a:gd name="connsiteY7" fmla="*/ 293299 h 362309"/>
              <a:gd name="connsiteX8" fmla="*/ 508958 w 2130725"/>
              <a:gd name="connsiteY8" fmla="*/ 176843 h 362309"/>
              <a:gd name="connsiteX9" fmla="*/ 392502 w 2130725"/>
              <a:gd name="connsiteY9" fmla="*/ 60387 h 362309"/>
              <a:gd name="connsiteX10" fmla="*/ 0 w 2130725"/>
              <a:gd name="connsiteY10" fmla="*/ 0 h 362309"/>
              <a:gd name="connsiteX11" fmla="*/ 2130725 w 2130725"/>
              <a:gd name="connsiteY11" fmla="*/ 0 h 362309"/>
              <a:gd name="connsiteX12" fmla="*/ 2130725 w 2130725"/>
              <a:gd name="connsiteY12" fmla="*/ 362309 h 362309"/>
              <a:gd name="connsiteX13" fmla="*/ 0 w 2130725"/>
              <a:gd name="connsiteY13" fmla="*/ 362309 h 362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30725" h="362309">
                <a:moveTo>
                  <a:pt x="1738223" y="60387"/>
                </a:moveTo>
                <a:cubicBezTo>
                  <a:pt x="1673906" y="60387"/>
                  <a:pt x="1621767" y="112526"/>
                  <a:pt x="1621767" y="176843"/>
                </a:cubicBezTo>
                <a:cubicBezTo>
                  <a:pt x="1621767" y="241160"/>
                  <a:pt x="1673906" y="293299"/>
                  <a:pt x="1738223" y="293299"/>
                </a:cubicBezTo>
                <a:cubicBezTo>
                  <a:pt x="1802540" y="293299"/>
                  <a:pt x="1854679" y="241160"/>
                  <a:pt x="1854679" y="176843"/>
                </a:cubicBezTo>
                <a:cubicBezTo>
                  <a:pt x="1854679" y="112526"/>
                  <a:pt x="1802540" y="60387"/>
                  <a:pt x="1738223" y="60387"/>
                </a:cubicBezTo>
                <a:close/>
                <a:moveTo>
                  <a:pt x="392502" y="60387"/>
                </a:moveTo>
                <a:cubicBezTo>
                  <a:pt x="328185" y="60387"/>
                  <a:pt x="276046" y="112526"/>
                  <a:pt x="276046" y="176843"/>
                </a:cubicBezTo>
                <a:cubicBezTo>
                  <a:pt x="276046" y="241160"/>
                  <a:pt x="328185" y="293299"/>
                  <a:pt x="392502" y="293299"/>
                </a:cubicBezTo>
                <a:cubicBezTo>
                  <a:pt x="456819" y="293299"/>
                  <a:pt x="508958" y="241160"/>
                  <a:pt x="508958" y="176843"/>
                </a:cubicBezTo>
                <a:cubicBezTo>
                  <a:pt x="508958" y="112526"/>
                  <a:pt x="456819" y="60387"/>
                  <a:pt x="392502" y="60387"/>
                </a:cubicBezTo>
                <a:close/>
                <a:moveTo>
                  <a:pt x="0" y="0"/>
                </a:moveTo>
                <a:lnTo>
                  <a:pt x="2130725" y="0"/>
                </a:lnTo>
                <a:lnTo>
                  <a:pt x="2130725" y="362309"/>
                </a:lnTo>
                <a:lnTo>
                  <a:pt x="0" y="362309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0000"/>
          </a:bodyPr>
          <a:p>
            <a:pPr algn="ctr"/>
            <a:r>
              <a:rPr lang="zh-CN" altLang="en-US" sz="1350" dirty="0">
                <a:solidFill>
                  <a:sysClr val="window" lastClr="FFFFFF"/>
                </a:solidFill>
                <a:sym typeface="Arial" panose="020B0604020202020204" pitchFamily="34" charset="0"/>
              </a:rPr>
              <a:t>机会公平</a:t>
            </a:r>
            <a:endParaRPr lang="zh-CN" altLang="en-US" sz="135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>
            <p:custDataLst>
              <p:tags r:id="rId11"/>
            </p:custDataLst>
          </p:nvPr>
        </p:nvSpPr>
        <p:spPr>
          <a:xfrm>
            <a:off x="872418" y="2057231"/>
            <a:ext cx="1823640" cy="926432"/>
          </a:xfrm>
          <a:prstGeom prst="rect">
            <a:avLst/>
          </a:prstGeom>
          <a:solidFill>
            <a:srgbClr val="1F74AD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bIns="3510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平等受教育权利</a:t>
            </a:r>
            <a:endParaRPr lang="zh-CN" altLang="en-US" sz="1400" spc="15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和机会</a:t>
            </a:r>
            <a:endParaRPr lang="zh-CN" altLang="en-US" sz="1400" spc="15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圆角矩形 62"/>
          <p:cNvSpPr/>
          <p:nvPr>
            <p:custDataLst>
              <p:tags r:id="rId12"/>
            </p:custDataLst>
          </p:nvPr>
        </p:nvSpPr>
        <p:spPr>
          <a:xfrm>
            <a:off x="1141905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1F74AD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  <p:sp>
        <p:nvSpPr>
          <p:cNvPr id="64" name="圆角矩形 63"/>
          <p:cNvSpPr/>
          <p:nvPr>
            <p:custDataLst>
              <p:tags r:id="rId13"/>
            </p:custDataLst>
          </p:nvPr>
        </p:nvSpPr>
        <p:spPr>
          <a:xfrm>
            <a:off x="2293677" y="1584707"/>
            <a:ext cx="132897" cy="383924"/>
          </a:xfrm>
          <a:prstGeom prst="roundRect">
            <a:avLst>
              <a:gd name="adj" fmla="val 50000"/>
            </a:avLst>
          </a:prstGeom>
          <a:solidFill>
            <a:srgbClr val="1F74AD">
              <a:lumMod val="60000"/>
              <a:lumOff val="40000"/>
            </a:srgbClr>
          </a:solidFill>
          <a:ln>
            <a:solidFill>
              <a:sysClr val="window" lastClr="FFFFFF"/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 sz="1350"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2"/>
                </a:solidFill>
              </a:rPr>
              <a:t>教育公平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1"/>
            </p:custDataLst>
          </p:nvPr>
        </p:nvSpPr>
        <p:spPr>
          <a:xfrm>
            <a:off x="464737" y="3524789"/>
            <a:ext cx="8050695" cy="3428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>
            <p:custDataLst>
              <p:tags r:id="rId2"/>
            </p:custDataLst>
          </p:nvPr>
        </p:nvSpPr>
        <p:spPr>
          <a:xfrm>
            <a:off x="464737" y="2670023"/>
            <a:ext cx="2550162" cy="99392"/>
          </a:xfrm>
          <a:prstGeom prst="roundRect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ounded Rectangle 21"/>
          <p:cNvSpPr/>
          <p:nvPr>
            <p:custDataLst>
              <p:tags r:id="rId3"/>
            </p:custDataLst>
          </p:nvPr>
        </p:nvSpPr>
        <p:spPr>
          <a:xfrm>
            <a:off x="2606509" y="2539448"/>
            <a:ext cx="3505208" cy="99392"/>
          </a:xfrm>
          <a:prstGeom prst="roundRect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Straight Connector 4"/>
          <p:cNvCxnSpPr>
            <a:endCxn id="15" idx="0"/>
          </p:cNvCxnSpPr>
          <p:nvPr>
            <p:custDataLst>
              <p:tags r:id="rId4"/>
            </p:custDataLst>
          </p:nvPr>
        </p:nvCxnSpPr>
        <p:spPr>
          <a:xfrm>
            <a:off x="1211799" y="2765294"/>
            <a:ext cx="0" cy="697126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5" name="Oval 14"/>
          <p:cNvSpPr/>
          <p:nvPr>
            <p:custDataLst>
              <p:tags r:id="rId5"/>
            </p:custDataLst>
          </p:nvPr>
        </p:nvSpPr>
        <p:spPr>
          <a:xfrm>
            <a:off x="1132286" y="3462419"/>
            <a:ext cx="159026" cy="159026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>
            <p:custDataLst>
              <p:tags r:id="rId6"/>
            </p:custDataLst>
          </p:nvPr>
        </p:nvSpPr>
        <p:spPr>
          <a:xfrm>
            <a:off x="662305" y="3683635"/>
            <a:ext cx="1114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id-ID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摇号前</a:t>
            </a:r>
            <a:endParaRPr lang="zh-CN" altLang="id-ID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Straight Connector 5"/>
          <p:cNvCxnSpPr/>
          <p:nvPr>
            <p:custDataLst>
              <p:tags r:id="rId7"/>
            </p:custDataLst>
          </p:nvPr>
        </p:nvCxnSpPr>
        <p:spPr>
          <a:xfrm flipH="1">
            <a:off x="4308094" y="2638839"/>
            <a:ext cx="5143" cy="811943"/>
          </a:xfrm>
          <a:prstGeom prst="line">
            <a:avLst/>
          </a:prstGeom>
          <a:ln w="28575">
            <a:solidFill>
              <a:sysClr val="window" lastClr="FFFFFF">
                <a:lumMod val="8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" name="Oval 15"/>
          <p:cNvSpPr/>
          <p:nvPr>
            <p:custDataLst>
              <p:tags r:id="rId8"/>
            </p:custDataLst>
          </p:nvPr>
        </p:nvSpPr>
        <p:spPr>
          <a:xfrm>
            <a:off x="4231343" y="3462419"/>
            <a:ext cx="159026" cy="159026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>
            <p:custDataLst>
              <p:tags r:id="rId9"/>
            </p:custDataLst>
          </p:nvPr>
        </p:nvSpPr>
        <p:spPr>
          <a:xfrm>
            <a:off x="3776345" y="3683635"/>
            <a:ext cx="1067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id-ID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摇号后</a:t>
            </a:r>
            <a:endParaRPr lang="zh-CN" altLang="id-ID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3"/>
          <p:cNvSpPr txBox="1"/>
          <p:nvPr>
            <p:custDataLst>
              <p:tags r:id="rId10"/>
            </p:custDataLst>
          </p:nvPr>
        </p:nvSpPr>
        <p:spPr>
          <a:xfrm>
            <a:off x="662305" y="1318895"/>
            <a:ext cx="2200275" cy="622935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学区房、成绩、财富</a:t>
            </a:r>
            <a:endParaRPr lang="zh-CN" altLang="en-US" sz="16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影响教育资源分配</a:t>
            </a:r>
            <a:endParaRPr lang="zh-CN" altLang="en-US" sz="16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Straight Connector 36"/>
          <p:cNvCxnSpPr/>
          <p:nvPr>
            <p:custDataLst>
              <p:tags r:id="rId11"/>
            </p:custDataLst>
          </p:nvPr>
        </p:nvCxnSpPr>
        <p:spPr>
          <a:xfrm flipV="1">
            <a:off x="622648" y="1358058"/>
            <a:ext cx="0" cy="1361661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8" name="Oval 37"/>
          <p:cNvSpPr/>
          <p:nvPr>
            <p:custDataLst>
              <p:tags r:id="rId12"/>
            </p:custDataLst>
          </p:nvPr>
        </p:nvSpPr>
        <p:spPr>
          <a:xfrm>
            <a:off x="586326" y="1308353"/>
            <a:ext cx="76259" cy="76259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val 38"/>
          <p:cNvSpPr/>
          <p:nvPr>
            <p:custDataLst>
              <p:tags r:id="rId13"/>
            </p:custDataLst>
          </p:nvPr>
        </p:nvSpPr>
        <p:spPr>
          <a:xfrm>
            <a:off x="590144" y="2688296"/>
            <a:ext cx="65007" cy="65007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9"/>
          <p:cNvSpPr txBox="1"/>
          <p:nvPr>
            <p:custDataLst>
              <p:tags r:id="rId14"/>
            </p:custDataLst>
          </p:nvPr>
        </p:nvSpPr>
        <p:spPr>
          <a:xfrm>
            <a:off x="3354070" y="1230630"/>
            <a:ext cx="2663825" cy="622935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实现了教育机会公平</a:t>
            </a:r>
            <a:endParaRPr lang="zh-CN" altLang="en-US" sz="16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带来了过程公平</a:t>
            </a:r>
            <a:endParaRPr lang="zh-CN" altLang="en-US" sz="16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有更大可能获得结果公平</a:t>
            </a:r>
            <a:endParaRPr lang="zh-CN" altLang="en-US" sz="16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3" name="Straight Connector 42"/>
          <p:cNvCxnSpPr/>
          <p:nvPr>
            <p:custDataLst>
              <p:tags r:id="rId15"/>
            </p:custDataLst>
          </p:nvPr>
        </p:nvCxnSpPr>
        <p:spPr>
          <a:xfrm flipV="1">
            <a:off x="3314220" y="1230523"/>
            <a:ext cx="0" cy="1361661"/>
          </a:xfrm>
          <a:prstGeom prst="line">
            <a:avLst/>
          </a:prstGeom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4" name="Oval 43"/>
          <p:cNvSpPr/>
          <p:nvPr>
            <p:custDataLst>
              <p:tags r:id="rId16"/>
            </p:custDataLst>
          </p:nvPr>
        </p:nvSpPr>
        <p:spPr>
          <a:xfrm>
            <a:off x="3277898" y="1180818"/>
            <a:ext cx="76259" cy="76259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Oval 44"/>
          <p:cNvSpPr/>
          <p:nvPr>
            <p:custDataLst>
              <p:tags r:id="rId17"/>
            </p:custDataLst>
          </p:nvPr>
        </p:nvSpPr>
        <p:spPr>
          <a:xfrm>
            <a:off x="3281717" y="2560760"/>
            <a:ext cx="65007" cy="65007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id-ID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34" grpId="0"/>
      <p:bldP spid="3" grpId="0" bldLvl="0" animBg="1"/>
      <p:bldP spid="4" grpId="0"/>
      <p:bldP spid="4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摇号优势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02285" y="906145"/>
            <a:ext cx="6355080" cy="856615"/>
            <a:chOff x="973" y="4848"/>
            <a:chExt cx="10008" cy="1349"/>
          </a:xfrm>
        </p:grpSpPr>
        <p:sp>
          <p:nvSpPr>
            <p:cNvPr id="7" name="文本框 6"/>
            <p:cNvSpPr txBox="1"/>
            <p:nvPr/>
          </p:nvSpPr>
          <p:spPr>
            <a:xfrm>
              <a:off x="973" y="4848"/>
              <a:ext cx="1775" cy="58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从短期看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2" y="5617"/>
              <a:ext cx="996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摇号可能使</a:t>
              </a:r>
              <a:r>
                <a:rPr 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运气</a:t>
              </a:r>
              <a:r>
                <a:rPr lang="en-US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取代“成绩”。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2285" y="1844040"/>
            <a:ext cx="6355080" cy="856615"/>
            <a:chOff x="973" y="4848"/>
            <a:chExt cx="10008" cy="1349"/>
          </a:xfrm>
        </p:grpSpPr>
        <p:sp>
          <p:nvSpPr>
            <p:cNvPr id="12" name="文本框 11"/>
            <p:cNvSpPr txBox="1"/>
            <p:nvPr/>
          </p:nvSpPr>
          <p:spPr>
            <a:xfrm>
              <a:off x="973" y="4848"/>
              <a:ext cx="1775" cy="58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/>
                <a:t>从长期看</a:t>
              </a:r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2" y="5617"/>
              <a:ext cx="996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摇号更有利于教育分配均等化。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2285" y="2755265"/>
            <a:ext cx="7536180" cy="368300"/>
            <a:chOff x="791" y="4339"/>
            <a:chExt cx="11430" cy="580"/>
          </a:xfrm>
        </p:grpSpPr>
        <p:sp>
          <p:nvSpPr>
            <p:cNvPr id="24" name="椭圆 23"/>
            <p:cNvSpPr/>
            <p:nvPr/>
          </p:nvSpPr>
          <p:spPr>
            <a:xfrm>
              <a:off x="791" y="4413"/>
              <a:ext cx="432" cy="4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1350" dirty="0" smtClean="0"/>
                <a:t>1</a:t>
              </a:r>
              <a:endParaRPr lang="en-US" altLang="zh-CN" sz="135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0" y="4339"/>
              <a:ext cx="107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使各个学校的生源随机化</a:t>
              </a:r>
              <a:r>
                <a:rPr lang="zh-CN">
                  <a:ea typeface="宋体" panose="02010600030101010101" pitchFamily="2" charset="-122"/>
                  <a:sym typeface="+mn-ea"/>
                </a:rPr>
                <a:t>。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2285" y="3375660"/>
            <a:ext cx="7536180" cy="368300"/>
            <a:chOff x="791" y="4339"/>
            <a:chExt cx="11868" cy="580"/>
          </a:xfrm>
        </p:grpSpPr>
        <p:sp>
          <p:nvSpPr>
            <p:cNvPr id="20" name="椭圆 19"/>
            <p:cNvSpPr/>
            <p:nvPr/>
          </p:nvSpPr>
          <p:spPr>
            <a:xfrm>
              <a:off x="791" y="4413"/>
              <a:ext cx="432" cy="4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1350" dirty="0" smtClean="0"/>
                <a:t>2</a:t>
              </a:r>
              <a:endParaRPr lang="en-US" altLang="zh-CN" sz="135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20" y="4339"/>
              <a:ext cx="111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有利于</a:t>
              </a:r>
              <a:r>
                <a:rPr lang="zh-CN">
                  <a:ea typeface="宋体" panose="02010600030101010101" pitchFamily="2" charset="-122"/>
                  <a:sym typeface="+mn-ea"/>
                </a:rPr>
                <a:t>实现</a:t>
              </a:r>
              <a:r>
                <a:rPr lang="zh-CN"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各</a:t>
              </a:r>
              <a:r>
                <a:rPr lang="zh-CN">
                  <a:ea typeface="宋体" panose="02010600030101010101" pitchFamily="2" charset="-122"/>
                  <a:sym typeface="+mn-ea"/>
                </a:rPr>
                <a:t>学校之间的</a:t>
              </a:r>
              <a:r>
                <a:rPr lang="zh-CN"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师资和</a:t>
              </a:r>
              <a:r>
                <a:rPr lang="zh-CN">
                  <a:ea typeface="宋体" panose="02010600030101010101" pitchFamily="2" charset="-122"/>
                  <a:sym typeface="+mn-ea"/>
                </a:rPr>
                <a:t>财政</a:t>
              </a:r>
              <a:r>
                <a:rPr lang="zh-CN"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均衡</a:t>
              </a:r>
              <a:r>
                <a:rPr lang="zh-CN" altLang="en-US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2285" y="3996055"/>
            <a:ext cx="7536180" cy="368300"/>
            <a:chOff x="791" y="4339"/>
            <a:chExt cx="11868" cy="580"/>
          </a:xfrm>
        </p:grpSpPr>
        <p:sp>
          <p:nvSpPr>
            <p:cNvPr id="23" name="椭圆 22"/>
            <p:cNvSpPr/>
            <p:nvPr/>
          </p:nvSpPr>
          <p:spPr>
            <a:xfrm>
              <a:off x="791" y="4413"/>
              <a:ext cx="432" cy="4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1350" dirty="0" smtClean="0"/>
                <a:t>3</a:t>
              </a:r>
              <a:endParaRPr lang="en-US" altLang="zh-CN" sz="135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48" y="4339"/>
              <a:ext cx="111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摇号本身提升了社会效率。</a:t>
              </a: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/>
          <p:nvPr>
            <p:ph type="title"/>
          </p:nvPr>
        </p:nvSpPr>
        <p:spPr/>
        <p:txBody>
          <a:bodyPr/>
          <a:p>
            <a:r>
              <a:rPr lang="zh-CN" altLang="en-US" sz="2400">
                <a:solidFill>
                  <a:schemeClr val="accent2"/>
                </a:solidFill>
              </a:rPr>
              <a:t>摇号优势</a:t>
            </a:r>
            <a:endParaRPr lang="zh-CN" altLang="en-US" sz="2400">
              <a:solidFill>
                <a:schemeClr val="accent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2285" y="1470660"/>
            <a:ext cx="8137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从</a:t>
            </a:r>
            <a:r>
              <a:rPr lang="zh-CN" sz="2400" b="0">
                <a:ea typeface="宋体" panose="02010600030101010101" pitchFamily="2" charset="-122"/>
              </a:rPr>
              <a:t>社会总成本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sz="2400" b="0">
                <a:ea typeface="宋体" panose="02010600030101010101" pitchFamily="2" charset="-122"/>
              </a:rPr>
              <a:t>收益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zh-CN" sz="2400" b="0">
                <a:ea typeface="宋体" panose="02010600030101010101" pitchFamily="2" charset="-122"/>
              </a:rPr>
              <a:t>角度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看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对方</a:t>
            </a:r>
            <a:r>
              <a:rPr lang="zh-CN" sz="2400" b="0">
                <a:ea typeface="宋体" panose="02010600030101010101" pitchFamily="2" charset="-122"/>
              </a:rPr>
              <a:t>案例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</a:t>
            </a:r>
            <a:r>
              <a:rPr lang="zh-CN" sz="2400" b="0">
                <a:ea typeface="宋体" panose="02010600030101010101" pitchFamily="2" charset="-122"/>
              </a:rPr>
              <a:t>呈现的只有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成绩好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sz="2400" b="0">
                <a:ea typeface="宋体" panose="02010600030101010101" pitchFamily="2" charset="-122"/>
              </a:rPr>
              <a:t>没摇到号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这一条构成了</a:t>
            </a:r>
            <a:r>
              <a:rPr lang="zh-CN" sz="2400" b="0">
                <a:ea typeface="宋体" panose="02010600030101010101" pitchFamily="2" charset="-122"/>
              </a:rPr>
              <a:t>社会成本，而其他人则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都</a:t>
            </a:r>
            <a:r>
              <a:rPr lang="zh-CN" sz="2400" b="0">
                <a:ea typeface="宋体" panose="02010600030101010101" pitchFamily="2" charset="-122"/>
              </a:rPr>
              <a:t>有正收益，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摇号恰恰实现了</a:t>
            </a:r>
            <a:r>
              <a:rPr lang="zh-CN" sz="2400" b="0">
                <a:ea typeface="宋体" panose="02010600030101010101" pitchFamily="2" charset="-122"/>
              </a:rPr>
              <a:t>卡尔多</a:t>
            </a:r>
            <a:r>
              <a:rPr lang="en-US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sz="2400" b="0">
                <a:ea typeface="宋体" panose="02010600030101010101" pitchFamily="2" charset="-122"/>
              </a:rPr>
              <a:t>希克斯效率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建议</a:t>
            </a:r>
            <a:endParaRPr lang="zh-CN" altLang="en-US" sz="2400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5471898" y="2396213"/>
            <a:ext cx="575828" cy="50066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015" spc="1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015" spc="100" dirty="0" smtClean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en-US" altLang="zh-CN" sz="1015" spc="1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3823" y="1424849"/>
            <a:ext cx="6882064" cy="7302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2285" y="3223895"/>
            <a:ext cx="4355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进一步实现机会公平，完善摇号政策。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建议</a:t>
            </a:r>
            <a:endParaRPr lang="zh-CN" altLang="en-US" sz="2400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5471898" y="2396213"/>
            <a:ext cx="575828" cy="50066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015" spc="1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015" spc="100" dirty="0" smtClean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en-US" altLang="zh-CN" sz="1015" spc="1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3823" y="1447709"/>
            <a:ext cx="6882064" cy="7302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2131" y="3212029"/>
            <a:ext cx="45989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/>
              <a:t>努力保证过程公平</a:t>
            </a:r>
            <a:r>
              <a:rPr lang="zh-CN" altLang="zh-CN" sz="1575" dirty="0" smtClean="0"/>
              <a:t>。</a:t>
            </a:r>
            <a:endParaRPr lang="zh-CN" altLang="zh-CN" sz="1575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建议</a:t>
            </a:r>
            <a:endParaRPr lang="zh-CN" altLang="en-US" sz="2400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5471898" y="2396213"/>
            <a:ext cx="575828" cy="50066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015" spc="1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015" spc="100" dirty="0" smtClean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en-US" altLang="zh-CN" sz="1015" spc="1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3823" y="1447709"/>
            <a:ext cx="6882064" cy="7302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2285" y="3258185"/>
            <a:ext cx="5097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/>
              <a:t>切实追求结果公平，保证学生达到最基本的教育水平。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502920" y="116840"/>
            <a:ext cx="8138160" cy="6565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7393" y="1991365"/>
            <a:ext cx="6096477" cy="603250"/>
          </a:xfrm>
        </p:spPr>
        <p:txBody>
          <a:bodyPr>
            <a:normAutofit/>
          </a:bodyPr>
          <a:p>
            <a:r>
              <a:rPr lang="zh-CN" altLang="en-US" sz="2400" dirty="0" smtClean="0"/>
              <a:t>对于教育而言，公平是最大的正义。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1699339" y="1137752"/>
            <a:ext cx="3466065" cy="620958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rgbClr val="83B40D">
                <a:lumMod val="75000"/>
                <a:alpha val="40000"/>
              </a:srgbClr>
            </a:outerShdw>
          </a:effectLst>
        </p:spPr>
        <p:style>
          <a:lnRef idx="2">
            <a:srgbClr val="83B40D">
              <a:shade val="50000"/>
            </a:srgbClr>
          </a:lnRef>
          <a:fillRef idx="1">
            <a:srgbClr val="83B40D"/>
          </a:fillRef>
          <a:effectRef idx="0">
            <a:srgbClr val="83B40D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364500" tIns="34290" rIns="68580" bIns="34290" numCol="1" spcCol="0" rtlCol="0" fromWordArt="0" anchor="ctr" anchorCtr="0" forceAA="0" compatLnSpc="1">
            <a:normAutofit/>
          </a:bodyPr>
          <a:p>
            <a:r>
              <a:rPr lang="zh-CN" altLang="en-US" sz="2000" dirty="0">
                <a:solidFill>
                  <a:schemeClr val="accent2"/>
                </a:solidFill>
              </a:rPr>
              <a:t>独角戏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1124607" y="987728"/>
            <a:ext cx="922277" cy="922277"/>
            <a:chOff x="2298700" y="1024341"/>
            <a:chExt cx="1365096" cy="1365096"/>
          </a:xfrm>
          <a:solidFill>
            <a:schemeClr val="accent1"/>
          </a:solidFill>
        </p:grpSpPr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srgbClr val="FFFFFF">
                  <a:lumMod val="75000"/>
                  <a:alpha val="40000"/>
                </a:srgbClr>
              </a:outerShdw>
            </a:effectLst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rmAutofit/>
            </a:bodyPr>
            <a:p>
              <a:pPr algn="ctr"/>
              <a:endParaRPr lang="zh-CN" altLang="en-US" sz="1350"/>
            </a:p>
          </p:txBody>
        </p:sp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grpFill/>
            <a:ln>
              <a:solidFill>
                <a:srgbClr val="FFFFFF"/>
              </a:solidFill>
              <a:prstDash val="dash"/>
            </a:ln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+mn-ea"/>
                </a:rPr>
                <a:t>01</a:t>
              </a:r>
              <a:endPara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endParaRPr>
            </a:p>
          </p:txBody>
        </p:sp>
      </p:grpSp>
      <p:sp>
        <p:nvSpPr>
          <p:cNvPr id="24" name="圆角矩形 23"/>
          <p:cNvSpPr/>
          <p:nvPr>
            <p:custDataLst>
              <p:tags r:id="rId5"/>
            </p:custDataLst>
          </p:nvPr>
        </p:nvSpPr>
        <p:spPr>
          <a:xfrm>
            <a:off x="3988768" y="2358419"/>
            <a:ext cx="3466065" cy="620958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rgbClr val="83B40D">
                <a:lumMod val="75000"/>
                <a:alpha val="40000"/>
              </a:srgbClr>
            </a:outerShdw>
          </a:effectLst>
        </p:spPr>
        <p:style>
          <a:lnRef idx="2">
            <a:srgbClr val="83B40D">
              <a:shade val="50000"/>
            </a:srgbClr>
          </a:lnRef>
          <a:fillRef idx="1">
            <a:srgbClr val="83B40D"/>
          </a:fillRef>
          <a:effectRef idx="0">
            <a:srgbClr val="83B40D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364500" tIns="34290" rIns="68580" bIns="34290" numCol="1" spcCol="0" rtlCol="0" fromWordArt="0" anchor="ctr" anchorCtr="0" forceAA="0" compatLnSpc="1">
            <a:normAutofit/>
          </a:bodyPr>
          <a:p>
            <a:r>
              <a:rPr lang="zh-CN" altLang="en-US" sz="2000" dirty="0">
                <a:solidFill>
                  <a:schemeClr val="accent2"/>
                </a:solidFill>
              </a:rPr>
              <a:t>缺乏自身力量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6"/>
            </p:custDataLst>
          </p:nvPr>
        </p:nvGrpSpPr>
        <p:grpSpPr>
          <a:xfrm>
            <a:off x="3442611" y="2207759"/>
            <a:ext cx="922277" cy="922277"/>
            <a:chOff x="2298700" y="1024341"/>
            <a:chExt cx="1365096" cy="136509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6" name="椭圆 25"/>
            <p:cNvSpPr/>
            <p:nvPr>
              <p:custDataLst>
                <p:tags r:id="rId7"/>
              </p:custDataLst>
            </p:nvPr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srgbClr val="FFFFFF">
                  <a:lumMod val="75000"/>
                  <a:alpha val="40000"/>
                </a:srgbClr>
              </a:outerShdw>
            </a:effectLst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rmAutofit/>
            </a:bodyPr>
            <a:p>
              <a:pPr algn="ctr"/>
              <a:endParaRPr lang="zh-CN" altLang="en-US" sz="1350"/>
            </a:p>
          </p:txBody>
        </p:sp>
        <p:sp>
          <p:nvSpPr>
            <p:cNvPr id="27" name="椭圆 26"/>
            <p:cNvSpPr/>
            <p:nvPr>
              <p:custDataLst>
                <p:tags r:id="rId8"/>
              </p:custDataLst>
            </p:nvPr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grpFill/>
            <a:ln>
              <a:solidFill>
                <a:srgbClr val="FFFFFF"/>
              </a:solidFill>
              <a:prstDash val="dash"/>
            </a:ln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+mn-ea"/>
                </a:rPr>
                <a:t>02</a:t>
              </a:r>
              <a:endPara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endParaRPr>
            </a:p>
          </p:txBody>
        </p:sp>
      </p:grpSp>
      <p:sp>
        <p:nvSpPr>
          <p:cNvPr id="29" name="圆角矩形 28"/>
          <p:cNvSpPr/>
          <p:nvPr>
            <p:custDataLst>
              <p:tags r:id="rId9"/>
            </p:custDataLst>
          </p:nvPr>
        </p:nvSpPr>
        <p:spPr>
          <a:xfrm>
            <a:off x="1699406" y="3578450"/>
            <a:ext cx="3466066" cy="620958"/>
          </a:xfrm>
          <a:prstGeom prst="roundRect">
            <a:avLst>
              <a:gd name="adj" fmla="val 50000"/>
            </a:avLst>
          </a:prstGeom>
          <a:solidFill>
            <a:srgbClr val="56B4B6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83B40D">
                <a:lumMod val="75000"/>
                <a:alpha val="40000"/>
              </a:srgbClr>
            </a:outerShdw>
          </a:effectLst>
        </p:spPr>
        <p:style>
          <a:lnRef idx="2">
            <a:srgbClr val="83B40D">
              <a:shade val="50000"/>
            </a:srgbClr>
          </a:lnRef>
          <a:fillRef idx="1">
            <a:srgbClr val="83B40D"/>
          </a:fillRef>
          <a:effectRef idx="0">
            <a:srgbClr val="83B40D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364500" tIns="34290" rIns="68580" bIns="34290" numCol="1" spcCol="0" rtlCol="0" fromWordArt="0" anchor="ctr" anchorCtr="0" forceAA="0" compatLnSpc="1">
            <a:normAutofit/>
          </a:bodyPr>
          <a:p>
            <a:r>
              <a:rPr lang="zh-CN" altLang="en-US" sz="2000" dirty="0">
                <a:solidFill>
                  <a:schemeClr val="accent2"/>
                </a:solidFill>
              </a:rPr>
              <a:t>没有有效衔接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grpSp>
        <p:nvGrpSpPr>
          <p:cNvPr id="30" name="组合 29"/>
          <p:cNvGrpSpPr/>
          <p:nvPr>
            <p:custDataLst>
              <p:tags r:id="rId10"/>
            </p:custDataLst>
          </p:nvPr>
        </p:nvGrpSpPr>
        <p:grpSpPr>
          <a:xfrm>
            <a:off x="1125714" y="3427791"/>
            <a:ext cx="922277" cy="922277"/>
            <a:chOff x="2298700" y="1024341"/>
            <a:chExt cx="1365096" cy="1365096"/>
          </a:xfrm>
        </p:grpSpPr>
        <p:sp>
          <p:nvSpPr>
            <p:cNvPr id="31" name="椭圆 30"/>
            <p:cNvSpPr/>
            <p:nvPr>
              <p:custDataLst>
                <p:tags r:id="rId11"/>
              </p:custDataLst>
            </p:nvPr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solidFill>
              <a:srgbClr val="56B4B6"/>
            </a:solidFill>
            <a:ln>
              <a:noFill/>
            </a:ln>
            <a:effectLst>
              <a:outerShdw blurRad="50800" dist="38100" dir="5400000" algn="t" rotWithShape="0">
                <a:srgbClr val="FFFFFF">
                  <a:lumMod val="75000"/>
                  <a:alpha val="40000"/>
                </a:srgbClr>
              </a:outerShdw>
            </a:effectLst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rmAutofit/>
            </a:bodyPr>
            <a:p>
              <a:pPr algn="ctr"/>
              <a:endParaRPr lang="zh-CN" altLang="en-US" sz="1350"/>
            </a:p>
          </p:txBody>
        </p:sp>
        <p:sp>
          <p:nvSpPr>
            <p:cNvPr id="32" name="椭圆 31"/>
            <p:cNvSpPr/>
            <p:nvPr>
              <p:custDataLst>
                <p:tags r:id="rId12"/>
              </p:custDataLst>
            </p:nvPr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noFill/>
            <a:ln>
              <a:solidFill>
                <a:srgbClr val="FFFFFF"/>
              </a:solidFill>
              <a:prstDash val="dash"/>
            </a:ln>
          </p:spPr>
          <p:style>
            <a:lnRef idx="2">
              <a:srgbClr val="83B40D">
                <a:shade val="50000"/>
              </a:srgbClr>
            </a:lnRef>
            <a:fillRef idx="1">
              <a:srgbClr val="83B40D"/>
            </a:fillRef>
            <a:effectRef idx="0">
              <a:srgbClr val="83B40D"/>
            </a:effectRef>
            <a:fontRef idx="minor">
              <a:srgbClr val="FFFFFF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+mn-ea"/>
                  <a:cs typeface="+mn-ea"/>
                </a:rPr>
                <a:t>03</a:t>
              </a:r>
              <a:endPara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endParaRPr>
            </a:p>
          </p:txBody>
        </p:sp>
      </p:grp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3" cstate="print"/>
          <a:stretch>
            <a:fillRect/>
          </a:stretch>
        </p:blipFill>
        <p:spPr>
          <a:xfrm>
            <a:off x="502920" y="116840"/>
            <a:ext cx="8138160" cy="6565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121087" y="-150090"/>
            <a:ext cx="5545718" cy="5545718"/>
            <a:chOff x="1739583" y="-1410016"/>
            <a:chExt cx="9857330" cy="985733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667" b="-16667"/>
            <a:stretch>
              <a:fillRect/>
            </a:stretch>
          </p:blipFill>
          <p:spPr>
            <a:xfrm>
              <a:off x="1739583" y="-1410016"/>
              <a:ext cx="9857330" cy="9857330"/>
            </a:xfrm>
            <a:prstGeom prst="diamond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18915578">
              <a:off x="2344969" y="859067"/>
              <a:ext cx="5401444" cy="49774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9" name="任意多边形 28"/>
          <p:cNvSpPr/>
          <p:nvPr/>
        </p:nvSpPr>
        <p:spPr>
          <a:xfrm rot="2700000">
            <a:off x="6391652" y="1158887"/>
            <a:ext cx="799276" cy="803268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2700000">
            <a:off x="4573427" y="2043298"/>
            <a:ext cx="2449306" cy="2380853"/>
          </a:xfrm>
          <a:custGeom>
            <a:avLst/>
            <a:gdLst>
              <a:gd name="connsiteX0" fmla="*/ 0 w 4353560"/>
              <a:gd name="connsiteY0" fmla="*/ 1105934 h 4231886"/>
              <a:gd name="connsiteX1" fmla="*/ 1105935 w 4353560"/>
              <a:gd name="connsiteY1" fmla="*/ 0 h 4231886"/>
              <a:gd name="connsiteX2" fmla="*/ 3943273 w 4353560"/>
              <a:gd name="connsiteY2" fmla="*/ 0 h 4231886"/>
              <a:gd name="connsiteX3" fmla="*/ 4353560 w 4353560"/>
              <a:gd name="connsiteY3" fmla="*/ 410287 h 4231886"/>
              <a:gd name="connsiteX4" fmla="*/ 4353560 w 4353560"/>
              <a:gd name="connsiteY4" fmla="*/ 3125951 h 4231886"/>
              <a:gd name="connsiteX5" fmla="*/ 3247625 w 4353560"/>
              <a:gd name="connsiteY5" fmla="*/ 4231886 h 4231886"/>
              <a:gd name="connsiteX6" fmla="*/ 3247625 w 4353560"/>
              <a:gd name="connsiteY6" fmla="*/ 1105934 h 42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3560" h="4231886">
                <a:moveTo>
                  <a:pt x="0" y="1105934"/>
                </a:moveTo>
                <a:lnTo>
                  <a:pt x="1105935" y="0"/>
                </a:lnTo>
                <a:lnTo>
                  <a:pt x="3943273" y="0"/>
                </a:lnTo>
                <a:cubicBezTo>
                  <a:pt x="4169868" y="0"/>
                  <a:pt x="4353560" y="183692"/>
                  <a:pt x="4353560" y="410287"/>
                </a:cubicBezTo>
                <a:lnTo>
                  <a:pt x="4353560" y="3125951"/>
                </a:lnTo>
                <a:lnTo>
                  <a:pt x="3247625" y="4231886"/>
                </a:lnTo>
                <a:lnTo>
                  <a:pt x="3247625" y="110593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4108218" y="887176"/>
            <a:ext cx="2647902" cy="2661127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7180207" y="3980888"/>
            <a:ext cx="518862" cy="521454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2427" y="2220915"/>
            <a:ext cx="3543920" cy="558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04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THANKS</a:t>
            </a:r>
            <a:endParaRPr lang="zh-CN" altLang="en-US" sz="304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任意多边形 31"/>
          <p:cNvSpPr/>
          <p:nvPr/>
        </p:nvSpPr>
        <p:spPr>
          <a:xfrm rot="2700000">
            <a:off x="1874575" y="3713605"/>
            <a:ext cx="397799" cy="39978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2" grpId="0" bldLvl="0" animBg="1"/>
      <p:bldP spid="20" grpId="0" bldLvl="0" animBg="1"/>
      <p:bldP spid="30" grpId="0" bldLvl="0" animBg="1"/>
      <p:bldP spid="14" grpId="0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148592" y="1302904"/>
            <a:ext cx="6859200" cy="60018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148592" y="1371020"/>
            <a:ext cx="68587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148592" y="1598707"/>
            <a:ext cx="68587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35"/>
          <p:cNvGrpSpPr/>
          <p:nvPr/>
        </p:nvGrpSpPr>
        <p:grpSpPr>
          <a:xfrm>
            <a:off x="5591770" y="1850582"/>
            <a:ext cx="2121673" cy="2383075"/>
            <a:chOff x="4669152" y="2204864"/>
            <a:chExt cx="2853697" cy="3161994"/>
          </a:xfrm>
        </p:grpSpPr>
        <p:sp>
          <p:nvSpPr>
            <p:cNvPr id="37" name="矩形: 剪去单角 36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8" name="矩形 37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68591" tIns="34295" rIns="68591" bIns="34295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endParaRPr lang="en-US" altLang="zh-CN" sz="11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27"/>
          <p:cNvGrpSpPr/>
          <p:nvPr/>
        </p:nvGrpSpPr>
        <p:grpSpPr>
          <a:xfrm>
            <a:off x="1280540" y="1850582"/>
            <a:ext cx="2025691" cy="2383075"/>
            <a:chOff x="4669152" y="2204864"/>
            <a:chExt cx="2853697" cy="3161994"/>
          </a:xfrm>
        </p:grpSpPr>
        <p:sp>
          <p:nvSpPr>
            <p:cNvPr id="29" name="矩形: 剪去单角 28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015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68591" tIns="34295" rIns="68591" bIns="34295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endParaRPr lang="en-US" altLang="zh-CN" sz="11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4"/>
          <p:cNvGrpSpPr/>
          <p:nvPr/>
        </p:nvGrpSpPr>
        <p:grpSpPr>
          <a:xfrm>
            <a:off x="1142400" y="596857"/>
            <a:ext cx="4347227" cy="707744"/>
            <a:chOff x="0" y="-82343"/>
            <a:chExt cx="7727051" cy="1257992"/>
          </a:xfrm>
        </p:grpSpPr>
        <p:grpSp>
          <p:nvGrpSpPr>
            <p:cNvPr id="12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68186" y="149792"/>
              <a:ext cx="6158865" cy="6546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压力递增</a:t>
              </a:r>
              <a:endParaRPr lang="zh-CN" altLang="en-US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3" name="矩形: 剪去单角 32"/>
          <p:cNvSpPr/>
          <p:nvPr/>
        </p:nvSpPr>
        <p:spPr>
          <a:xfrm>
            <a:off x="3408841" y="1850581"/>
            <a:ext cx="2080321" cy="2383074"/>
          </a:xfrm>
          <a:prstGeom prst="snip1Rect">
            <a:avLst>
              <a:gd name="adj" fmla="val 29383"/>
            </a:avLst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015"/>
          </a:p>
        </p:txBody>
      </p:sp>
      <p:sp>
        <p:nvSpPr>
          <p:cNvPr id="34" name="矩形 33"/>
          <p:cNvSpPr/>
          <p:nvPr/>
        </p:nvSpPr>
        <p:spPr>
          <a:xfrm>
            <a:off x="3408841" y="4140818"/>
            <a:ext cx="2080321" cy="928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  <a:prstDash val="solid"/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015"/>
          </a:p>
        </p:txBody>
      </p:sp>
      <p:sp>
        <p:nvSpPr>
          <p:cNvPr id="35" name="任意多边形: 形状 34"/>
          <p:cNvSpPr/>
          <p:nvPr/>
        </p:nvSpPr>
        <p:spPr bwMode="auto">
          <a:xfrm>
            <a:off x="4964307" y="1850581"/>
            <a:ext cx="524856" cy="542618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3175">
            <a:noFill/>
            <a:prstDash val="solid"/>
            <a:round/>
          </a:ln>
          <a:effectLst/>
        </p:spPr>
        <p:txBody>
          <a:bodyPr vert="horz" wrap="square" lIns="68591" tIns="34295" rIns="68591" bIns="34295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en-US" altLang="ko-KR" sz="1125" b="1" dirty="0">
              <a:solidFill>
                <a:srgbClr val="FF9409"/>
              </a:solidFill>
            </a:endParaRPr>
          </a:p>
        </p:txBody>
      </p:sp>
      <p:sp>
        <p:nvSpPr>
          <p:cNvPr id="14" name="TextBox 1210"/>
          <p:cNvSpPr/>
          <p:nvPr/>
        </p:nvSpPr>
        <p:spPr>
          <a:xfrm>
            <a:off x="1863822" y="2278195"/>
            <a:ext cx="572770" cy="211455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en-US" altLang="zh-CN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2008</a:t>
            </a:r>
            <a:r>
              <a:rPr lang="zh-CN" altLang="en-US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年</a:t>
            </a:r>
            <a:endParaRPr lang="zh-CN" altLang="en-US" sz="1125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1558241" y="2604741"/>
            <a:ext cx="1183932" cy="808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125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鼓励养殖</a:t>
            </a:r>
            <a:endParaRPr kumimoji="1" lang="en-US" altLang="zh-CN" sz="1125" spc="-1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125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粗放养殖</a:t>
            </a:r>
            <a:endParaRPr kumimoji="1" lang="en-US" altLang="zh-CN" sz="1125" spc="-1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1125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1210"/>
          <p:cNvSpPr/>
          <p:nvPr/>
        </p:nvSpPr>
        <p:spPr>
          <a:xfrm>
            <a:off x="4188091" y="2267121"/>
            <a:ext cx="572770" cy="211455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en-US" altLang="zh-CN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2012</a:t>
            </a:r>
            <a:r>
              <a:rPr lang="zh-CN" altLang="en-US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年</a:t>
            </a:r>
            <a:endParaRPr lang="zh-CN" altLang="en-US" sz="1125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706026" y="2593666"/>
            <a:ext cx="1360415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125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“四级行动”走形式</a:t>
            </a:r>
            <a:endParaRPr kumimoji="1" lang="zh-CN" altLang="en-US" sz="1125" spc="-1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125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碎片化治理难见效</a:t>
            </a: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6366958" y="2278195"/>
            <a:ext cx="572770" cy="211455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38582" tIns="19291" rIns="38582" bIns="19291">
            <a:spAutoFit/>
          </a:bodyPr>
          <a:lstStyle/>
          <a:p>
            <a:pPr algn="ctr" defTabSz="685800"/>
            <a:r>
              <a:rPr lang="en-US" altLang="zh-CN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2016</a:t>
            </a:r>
            <a:r>
              <a:rPr lang="zh-CN" altLang="en-US" sz="112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年</a:t>
            </a:r>
            <a:endParaRPr lang="zh-CN" altLang="en-US" sz="1125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5926692" y="2604741"/>
            <a:ext cx="1517598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38582" tIns="19291" rIns="38582" bIns="19291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sz="1125" dirty="0" smtClean="0"/>
              <a:t>长江经济带发展座谈会</a:t>
            </a:r>
            <a:endParaRPr lang="en-US" altLang="zh-CN" sz="1125" dirty="0" smtClean="0"/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125" spc="-15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中央环保督察组进驻</a:t>
            </a:r>
            <a:endParaRPr kumimoji="1" lang="zh-CN" altLang="en-US" sz="790" spc="-1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kumimoji="1" lang="zh-CN" altLang="en-US" sz="790" spc="-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2" name="下箭头 31"/>
          <p:cNvSpPr/>
          <p:nvPr/>
        </p:nvSpPr>
        <p:spPr>
          <a:xfrm>
            <a:off x="2016948" y="3078198"/>
            <a:ext cx="274368" cy="19720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5" dirty="0" smtClean="0"/>
              <a:t>    </a:t>
            </a:r>
            <a:endParaRPr lang="zh-CN" altLang="en-US" sz="1015" dirty="0"/>
          </a:p>
        </p:txBody>
      </p:sp>
      <p:sp>
        <p:nvSpPr>
          <p:cNvPr id="36" name="TextBox 35"/>
          <p:cNvSpPr txBox="1"/>
          <p:nvPr/>
        </p:nvSpPr>
        <p:spPr>
          <a:xfrm>
            <a:off x="1734006" y="3343992"/>
            <a:ext cx="1011732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dirty="0" smtClean="0"/>
              <a:t>生态环境污染</a:t>
            </a:r>
            <a:endParaRPr lang="zh-CN" altLang="en-US" sz="1015" dirty="0"/>
          </a:p>
        </p:txBody>
      </p:sp>
      <p:sp>
        <p:nvSpPr>
          <p:cNvPr id="40" name="下箭头 39"/>
          <p:cNvSpPr/>
          <p:nvPr/>
        </p:nvSpPr>
        <p:spPr>
          <a:xfrm>
            <a:off x="4340502" y="3073435"/>
            <a:ext cx="274368" cy="19720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5" dirty="0" smtClean="0"/>
              <a:t>    </a:t>
            </a:r>
            <a:endParaRPr lang="zh-CN" altLang="en-US" sz="1015" dirty="0"/>
          </a:p>
        </p:txBody>
      </p:sp>
      <p:sp>
        <p:nvSpPr>
          <p:cNvPr id="44" name="TextBox 43"/>
          <p:cNvSpPr txBox="1"/>
          <p:nvPr/>
        </p:nvSpPr>
        <p:spPr>
          <a:xfrm>
            <a:off x="3871595" y="3318510"/>
            <a:ext cx="1343025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dirty="0" smtClean="0"/>
              <a:t>治理工作原地踏步</a:t>
            </a:r>
            <a:endParaRPr lang="zh-CN" altLang="en-US" sz="1015" dirty="0"/>
          </a:p>
        </p:txBody>
      </p:sp>
      <p:sp>
        <p:nvSpPr>
          <p:cNvPr id="45" name="下箭头 44"/>
          <p:cNvSpPr/>
          <p:nvPr/>
        </p:nvSpPr>
        <p:spPr>
          <a:xfrm>
            <a:off x="6561168" y="3061050"/>
            <a:ext cx="274368" cy="19720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5" dirty="0" smtClean="0"/>
              <a:t>    </a:t>
            </a:r>
            <a:endParaRPr lang="zh-CN" altLang="en-US" sz="1015" dirty="0"/>
          </a:p>
        </p:txBody>
      </p:sp>
      <p:sp>
        <p:nvSpPr>
          <p:cNvPr id="46" name="TextBox 45"/>
          <p:cNvSpPr txBox="1"/>
          <p:nvPr/>
        </p:nvSpPr>
        <p:spPr>
          <a:xfrm>
            <a:off x="6201060" y="3318270"/>
            <a:ext cx="1200360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dirty="0" smtClean="0"/>
              <a:t>环保压力促行动</a:t>
            </a:r>
            <a:endParaRPr lang="zh-CN" altLang="en-US" sz="1015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iSḻïḋè"/>
          <p:cNvSpPr/>
          <p:nvPr/>
        </p:nvSpPr>
        <p:spPr>
          <a:xfrm>
            <a:off x="4527344" y="2792398"/>
            <a:ext cx="2368925" cy="315809"/>
          </a:xfrm>
          <a:prstGeom prst="rect">
            <a:avLst/>
          </a:prstGeom>
        </p:spPr>
        <p:txBody>
          <a:bodyPr wrap="square" lIns="50633" tIns="26329" rIns="50633" bIns="26329" anchor="ctr" anchorCtr="1">
            <a:noAutofit/>
          </a:bodyPr>
          <a:lstStyle/>
          <a:p>
            <a:pPr>
              <a:lnSpc>
                <a:spcPct val="120000"/>
              </a:lnSpc>
            </a:pPr>
            <a:endParaRPr lang="en-US" altLang="zh-CN" sz="1350" dirty="0"/>
          </a:p>
        </p:txBody>
      </p:sp>
      <p:grpSp>
        <p:nvGrpSpPr>
          <p:cNvPr id="4" name="组合 30"/>
          <p:cNvGrpSpPr/>
          <p:nvPr/>
        </p:nvGrpSpPr>
        <p:grpSpPr>
          <a:xfrm>
            <a:off x="1142365" y="1190625"/>
            <a:ext cx="6859270" cy="883920"/>
            <a:chOff x="6400800" y="4236720"/>
            <a:chExt cx="4178946" cy="609600"/>
          </a:xfrm>
        </p:grpSpPr>
        <p:sp>
          <p:nvSpPr>
            <p:cNvPr id="30" name="矩形 29"/>
            <p:cNvSpPr/>
            <p:nvPr/>
          </p:nvSpPr>
          <p:spPr>
            <a:xfrm>
              <a:off x="6400800" y="4236720"/>
              <a:ext cx="4038600" cy="60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9" name="矩形 28"/>
            <p:cNvSpPr/>
            <p:nvPr/>
          </p:nvSpPr>
          <p:spPr>
            <a:xfrm>
              <a:off x="6525906" y="4382452"/>
              <a:ext cx="4053840" cy="3175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dirty="0" smtClean="0">
                  <a:solidFill>
                    <a:schemeClr val="bg1"/>
                  </a:solidFill>
                </a:rPr>
                <a:t>将长江环境保护提到了前所未有的高度</a:t>
              </a:r>
              <a:endParaRPr lang="zh-CN" altLang="zh-CN" sz="24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142365" y="2506345"/>
            <a:ext cx="6628765" cy="7562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47556" y="2617349"/>
            <a:ext cx="5669280" cy="53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短时间内迅速确立了环境保护的话语权威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600268" y="3671570"/>
            <a:ext cx="7171497" cy="807720"/>
            <a:chOff x="6070557" y="4236720"/>
            <a:chExt cx="4368843" cy="609600"/>
          </a:xfrm>
        </p:grpSpPr>
        <p:sp>
          <p:nvSpPr>
            <p:cNvPr id="37" name="矩形 36"/>
            <p:cNvSpPr/>
            <p:nvPr/>
          </p:nvSpPr>
          <p:spPr>
            <a:xfrm>
              <a:off x="6400800" y="4236720"/>
              <a:ext cx="4038600" cy="60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8" name="矩形 37"/>
            <p:cNvSpPr/>
            <p:nvPr/>
          </p:nvSpPr>
          <p:spPr>
            <a:xfrm>
              <a:off x="6070557" y="4368072"/>
              <a:ext cx="3835959" cy="347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重塑了基层政府对环境议程的认识</a:t>
              </a:r>
              <a:endParaRPr lang="zh-CN" altLang="en-US" sz="24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142400" y="878491"/>
            <a:ext cx="6859200" cy="60018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148592" y="1302904"/>
            <a:ext cx="6859200" cy="57160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148592" y="1371020"/>
            <a:ext cx="68582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148592" y="1598707"/>
            <a:ext cx="68582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5"/>
          <p:cNvGrpSpPr/>
          <p:nvPr/>
        </p:nvGrpSpPr>
        <p:grpSpPr>
          <a:xfrm rot="0" flipV="1">
            <a:off x="1142400" y="596978"/>
            <a:ext cx="626855" cy="707831"/>
            <a:chOff x="1381424" y="696895"/>
            <a:chExt cx="1477389" cy="1667713"/>
          </a:xfrm>
        </p:grpSpPr>
        <p:sp>
          <p:nvSpPr>
            <p:cNvPr id="20" name="任意多边形 19"/>
            <p:cNvSpPr/>
            <p:nvPr/>
          </p:nvSpPr>
          <p:spPr>
            <a:xfrm rot="2700000">
              <a:off x="1513322" y="1019117"/>
              <a:ext cx="1667713" cy="1023269"/>
            </a:xfrm>
            <a:custGeom>
              <a:avLst/>
              <a:gdLst>
                <a:gd name="connsiteX0" fmla="*/ 0 w 1667713"/>
                <a:gd name="connsiteY0" fmla="*/ 456881 h 1023269"/>
                <a:gd name="connsiteX1" fmla="*/ 412332 w 1667713"/>
                <a:gd name="connsiteY1" fmla="*/ 44549 h 1023269"/>
                <a:gd name="connsiteX2" fmla="*/ 412333 w 1667713"/>
                <a:gd name="connsiteY2" fmla="*/ 44549 h 1023269"/>
                <a:gd name="connsiteX3" fmla="*/ 456882 w 1667713"/>
                <a:gd name="connsiteY3" fmla="*/ 0 h 1023269"/>
                <a:gd name="connsiteX4" fmla="*/ 1514743 w 1667713"/>
                <a:gd name="connsiteY4" fmla="*/ 0 h 1023269"/>
                <a:gd name="connsiteX5" fmla="*/ 1667713 w 1667713"/>
                <a:gd name="connsiteY5" fmla="*/ 152970 h 1023269"/>
                <a:gd name="connsiteX6" fmla="*/ 1667713 w 1667713"/>
                <a:gd name="connsiteY6" fmla="*/ 704806 h 1023269"/>
                <a:gd name="connsiteX7" fmla="*/ 1349251 w 1667713"/>
                <a:gd name="connsiteY7" fmla="*/ 1023269 h 1023269"/>
                <a:gd name="connsiteX8" fmla="*/ 1349251 w 1667713"/>
                <a:gd name="connsiteY8" fmla="*/ 318462 h 1023269"/>
                <a:gd name="connsiteX9" fmla="*/ 138420 w 1667713"/>
                <a:gd name="connsiteY9" fmla="*/ 318462 h 1023269"/>
                <a:gd name="connsiteX10" fmla="*/ 1 w 1667713"/>
                <a:gd name="connsiteY10" fmla="*/ 456881 h 102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7713" h="1023269">
                  <a:moveTo>
                    <a:pt x="0" y="456881"/>
                  </a:moveTo>
                  <a:lnTo>
                    <a:pt x="412332" y="44549"/>
                  </a:lnTo>
                  <a:lnTo>
                    <a:pt x="412333" y="44549"/>
                  </a:lnTo>
                  <a:lnTo>
                    <a:pt x="456882" y="0"/>
                  </a:lnTo>
                  <a:lnTo>
                    <a:pt x="1514743" y="0"/>
                  </a:lnTo>
                  <a:cubicBezTo>
                    <a:pt x="1599226" y="1"/>
                    <a:pt x="1667713" y="68487"/>
                    <a:pt x="1667713" y="152970"/>
                  </a:cubicBezTo>
                  <a:lnTo>
                    <a:pt x="1667713" y="704806"/>
                  </a:lnTo>
                  <a:lnTo>
                    <a:pt x="1349251" y="1023269"/>
                  </a:lnTo>
                  <a:lnTo>
                    <a:pt x="1349251" y="318462"/>
                  </a:lnTo>
                  <a:lnTo>
                    <a:pt x="138420" y="318462"/>
                  </a:lnTo>
                  <a:lnTo>
                    <a:pt x="1" y="456881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2700000">
              <a:off x="1245384" y="1172018"/>
              <a:ext cx="1228628" cy="956548"/>
            </a:xfrm>
            <a:custGeom>
              <a:avLst/>
              <a:gdLst>
                <a:gd name="connsiteX0" fmla="*/ 303771 w 1228628"/>
                <a:gd name="connsiteY0" fmla="*/ 32819 h 956548"/>
                <a:gd name="connsiteX1" fmla="*/ 303771 w 1228628"/>
                <a:gd name="connsiteY1" fmla="*/ 32820 h 956548"/>
                <a:gd name="connsiteX2" fmla="*/ 336591 w 1228628"/>
                <a:gd name="connsiteY2" fmla="*/ 0 h 956548"/>
                <a:gd name="connsiteX3" fmla="*/ 1115933 w 1228628"/>
                <a:gd name="connsiteY3" fmla="*/ 0 h 956548"/>
                <a:gd name="connsiteX4" fmla="*/ 1228628 w 1228628"/>
                <a:gd name="connsiteY4" fmla="*/ 112695 h 956548"/>
                <a:gd name="connsiteX5" fmla="*/ 1228628 w 1228628"/>
                <a:gd name="connsiteY5" fmla="*/ 721932 h 956548"/>
                <a:gd name="connsiteX6" fmla="*/ 994013 w 1228628"/>
                <a:gd name="connsiteY6" fmla="*/ 956548 h 956548"/>
                <a:gd name="connsiteX7" fmla="*/ 994013 w 1228628"/>
                <a:gd name="connsiteY7" fmla="*/ 234616 h 956548"/>
                <a:gd name="connsiteX8" fmla="*/ 101975 w 1228628"/>
                <a:gd name="connsiteY8" fmla="*/ 234616 h 956548"/>
                <a:gd name="connsiteX9" fmla="*/ 0 w 1228628"/>
                <a:gd name="connsiteY9" fmla="*/ 336591 h 95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8628" h="956548">
                  <a:moveTo>
                    <a:pt x="303771" y="32819"/>
                  </a:moveTo>
                  <a:lnTo>
                    <a:pt x="303771" y="32820"/>
                  </a:lnTo>
                  <a:lnTo>
                    <a:pt x="336591" y="0"/>
                  </a:lnTo>
                  <a:lnTo>
                    <a:pt x="1115933" y="0"/>
                  </a:lnTo>
                  <a:cubicBezTo>
                    <a:pt x="1178173" y="0"/>
                    <a:pt x="1228628" y="50456"/>
                    <a:pt x="1228628" y="112695"/>
                  </a:cubicBezTo>
                  <a:lnTo>
                    <a:pt x="1228628" y="721932"/>
                  </a:lnTo>
                  <a:lnTo>
                    <a:pt x="994013" y="956548"/>
                  </a:lnTo>
                  <a:lnTo>
                    <a:pt x="994013" y="234616"/>
                  </a:lnTo>
                  <a:lnTo>
                    <a:pt x="101975" y="234616"/>
                  </a:lnTo>
                  <a:lnTo>
                    <a:pt x="0" y="336591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54518" y="696055"/>
            <a:ext cx="2543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/>
                </a:solidFill>
                <a:latin typeface="+mj-ea"/>
                <a:ea typeface="+mj-ea"/>
              </a:rPr>
              <a:t>“</a:t>
            </a:r>
            <a:r>
              <a:rPr lang="zh-CN" altLang="en-US" b="1" dirty="0" smtClean="0">
                <a:solidFill>
                  <a:schemeClr val="accent3"/>
                </a:solidFill>
                <a:latin typeface="+mj-ea"/>
              </a:rPr>
              <a:t>雷霆行动</a:t>
            </a:r>
            <a:r>
              <a:rPr lang="zh-CN" altLang="en-US" b="1" dirty="0" smtClean="0">
                <a:solidFill>
                  <a:schemeClr val="accent3"/>
                </a:solidFill>
                <a:latin typeface="+mj-ea"/>
                <a:ea typeface="+mj-ea"/>
              </a:rPr>
              <a:t>”及其升级</a:t>
            </a:r>
            <a:endParaRPr lang="zh-CN" altLang="en-US" b="1" dirty="0" smtClean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5243789" y="3314989"/>
            <a:ext cx="2461214" cy="137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15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打破部门壁垒</a:t>
            </a:r>
            <a:endParaRPr lang="en-US" altLang="zh-CN" sz="1400" kern="0" spc="15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r>
              <a:rPr lang="zh-CN" altLang="en-US" sz="1400" kern="0" spc="15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明确责任范围</a:t>
            </a:r>
            <a:endParaRPr lang="zh-CN" altLang="en-US" sz="1400" kern="0" spc="15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r>
              <a:rPr lang="zh-CN" altLang="en-US" sz="1400" kern="0" spc="15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实行清零销号</a:t>
            </a:r>
            <a:endParaRPr lang="zh-CN" altLang="en-US" sz="1400" kern="0" spc="15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r>
              <a:rPr lang="zh-CN" altLang="en-US" sz="1400" kern="0" spc="15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加强督导问责</a:t>
            </a:r>
            <a:endParaRPr lang="zh-CN" altLang="en-US" sz="1400" kern="0" spc="15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r>
              <a:rPr lang="zh-CN" altLang="en-US" sz="1400" kern="0" spc="15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滚动增加强度</a:t>
            </a:r>
            <a:endParaRPr kumimoji="0" lang="en-US" altLang="zh-CN" sz="1400" b="0" i="0" u="none" strike="noStrike" kern="0" cap="none" spc="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endParaRPr kumimoji="0" lang="en-US" altLang="zh-CN" sz="675" b="0" i="0" u="none" strike="noStrike" kern="0" cap="none" spc="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endParaRPr kumimoji="0" lang="en-US" altLang="zh-CN" sz="675" b="0" i="0" u="none" strike="noStrike" kern="0" cap="none" spc="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3970" y="3619789"/>
            <a:ext cx="3285747" cy="5587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9" name="文本框 18"/>
          <p:cNvSpPr txBox="1"/>
          <p:nvPr/>
        </p:nvSpPr>
        <p:spPr>
          <a:xfrm>
            <a:off x="1692089" y="3714103"/>
            <a:ext cx="3074255" cy="30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endParaRPr kumimoji="0" lang="zh-CN" altLang="en-US" sz="675" b="0" i="0" u="none" strike="noStrike" cap="none" normalizeH="0" baseline="0" dirty="0">
              <a:solidFill>
                <a:schemeClr val="bg1"/>
              </a:solidFill>
              <a:sym typeface="+mn-ea"/>
            </a:endParaRPr>
          </a:p>
          <a:p>
            <a:pPr algn="ctr">
              <a:buNone/>
            </a:pPr>
            <a:endParaRPr kumimoji="0" lang="zh-CN" altLang="en-US" sz="675" b="0" i="0" u="none" strike="noStrike" cap="none" normalizeH="0" baseline="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22" name="图片 21" descr="微信图片_2019050713402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94114" y="1714932"/>
            <a:ext cx="2357850" cy="1768388"/>
          </a:xfrm>
          <a:prstGeom prst="rect">
            <a:avLst/>
          </a:prstGeom>
        </p:spPr>
      </p:pic>
      <p:pic>
        <p:nvPicPr>
          <p:cNvPr id="23" name="图片 22" descr="微信图片_20190507134055.jpg"/>
          <p:cNvPicPr>
            <a:picLocks noChangeAspect="1"/>
          </p:cNvPicPr>
          <p:nvPr/>
        </p:nvPicPr>
        <p:blipFill>
          <a:blip r:embed="rId2" cstate="print"/>
          <a:srcRect b="18333"/>
          <a:stretch>
            <a:fillRect/>
          </a:stretch>
        </p:blipFill>
        <p:spPr>
          <a:xfrm>
            <a:off x="5312536" y="1715419"/>
            <a:ext cx="2323554" cy="1423177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81947" y="3656422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</a:rPr>
              <a:t>成立畜禽污染整治领导小组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明确各部门职责分工</a:t>
            </a:r>
            <a:endParaRPr lang="zh-CN" altLang="en-US" sz="1400" dirty="0" smtClean="0">
              <a:solidFill>
                <a:schemeClr val="bg1"/>
              </a:solidFill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42614" y="3747561"/>
            <a:ext cx="505570" cy="301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未标题-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2400" y="857533"/>
            <a:ext cx="3335287" cy="3335287"/>
          </a:xfrm>
          <a:prstGeom prst="rect">
            <a:avLst/>
          </a:prstGeom>
        </p:spPr>
      </p:pic>
      <p:sp>
        <p:nvSpPr>
          <p:cNvPr id="27" name="iṩḷiďê"/>
          <p:cNvSpPr/>
          <p:nvPr/>
        </p:nvSpPr>
        <p:spPr>
          <a:xfrm>
            <a:off x="4320540" y="1132205"/>
            <a:ext cx="1269365" cy="212725"/>
          </a:xfrm>
          <a:prstGeom prst="rect">
            <a:avLst/>
          </a:prstGeom>
        </p:spPr>
        <p:txBody>
          <a:bodyPr wrap="none" lIns="50633" tIns="26329" rIns="50633" bIns="26329" anchor="ctr" anchorCtr="1">
            <a:noAutofit/>
          </a:bodyPr>
          <a:lstStyle/>
          <a:p>
            <a:pPr algn="ctr"/>
            <a:r>
              <a:rPr lang="zh-CN" altLang="en-US" sz="1600" b="1" dirty="0" smtClean="0">
                <a:effectLst/>
              </a:rPr>
              <a:t>截止</a:t>
            </a:r>
            <a:r>
              <a:rPr lang="en-US" altLang="zh-CN" sz="1600" b="1" dirty="0" smtClean="0">
                <a:effectLst/>
              </a:rPr>
              <a:t>2018</a:t>
            </a:r>
            <a:r>
              <a:rPr lang="zh-CN" altLang="en-US" sz="1600" b="1" dirty="0" smtClean="0">
                <a:effectLst/>
              </a:rPr>
              <a:t>年底</a:t>
            </a:r>
            <a:endParaRPr lang="zh-CN" altLang="en-US" sz="1600" b="1" dirty="0" smtClean="0">
              <a:effectLst/>
            </a:endParaRPr>
          </a:p>
        </p:txBody>
      </p:sp>
      <p:sp>
        <p:nvSpPr>
          <p:cNvPr id="28" name="iSḻïḋè"/>
          <p:cNvSpPr/>
          <p:nvPr/>
        </p:nvSpPr>
        <p:spPr>
          <a:xfrm>
            <a:off x="4527344" y="2792398"/>
            <a:ext cx="2368925" cy="315809"/>
          </a:xfrm>
          <a:prstGeom prst="rect">
            <a:avLst/>
          </a:prstGeom>
        </p:spPr>
        <p:txBody>
          <a:bodyPr wrap="square" lIns="50633" tIns="26329" rIns="50633" bIns="26329" anchor="ctr" anchorCtr="1">
            <a:noAutofit/>
          </a:bodyPr>
          <a:lstStyle/>
          <a:p>
            <a:pPr>
              <a:lnSpc>
                <a:spcPct val="120000"/>
              </a:lnSpc>
            </a:pPr>
            <a:endParaRPr lang="en-US" altLang="zh-CN" sz="1350" dirty="0"/>
          </a:p>
        </p:txBody>
      </p:sp>
      <p:sp>
        <p:nvSpPr>
          <p:cNvPr id="52" name="标题 3"/>
          <p:cNvSpPr>
            <a:spLocks noGrp="1"/>
          </p:cNvSpPr>
          <p:nvPr/>
        </p:nvSpPr>
        <p:spPr>
          <a:xfrm>
            <a:off x="1519775" y="278788"/>
            <a:ext cx="6104509" cy="578744"/>
          </a:xfrm>
          <a:prstGeom prst="rect">
            <a:avLst/>
          </a:prstGeom>
        </p:spPr>
        <p:txBody>
          <a:bodyPr vert="horz" lIns="51443" tIns="25721" rIns="51443" bIns="25721" rtlCol="0" anchor="b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 smtClean="0">
                <a:solidFill>
                  <a:schemeClr val="accent2"/>
                </a:solidFill>
              </a:rPr>
              <a:t>成果</a:t>
            </a:r>
            <a:endParaRPr lang="zh-CN" altLang="en-US" sz="1800" dirty="0" smtClean="0">
              <a:solidFill>
                <a:schemeClr val="accent2"/>
              </a:solidFill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3329546" y="2662309"/>
            <a:ext cx="881159" cy="1164063"/>
            <a:chOff x="3887579" y="3588930"/>
            <a:chExt cx="1566230" cy="2069082"/>
          </a:xfrm>
        </p:grpSpPr>
        <p:grpSp>
          <p:nvGrpSpPr>
            <p:cNvPr id="3" name="组合 52"/>
            <p:cNvGrpSpPr/>
            <p:nvPr/>
          </p:nvGrpSpPr>
          <p:grpSpPr>
            <a:xfrm>
              <a:off x="3887579" y="3588930"/>
              <a:ext cx="1566230" cy="2069082"/>
              <a:chOff x="6280" y="5821"/>
              <a:chExt cx="2133" cy="281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83" y="5821"/>
                <a:ext cx="1829" cy="18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1015" dirty="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280" y="8032"/>
                <a:ext cx="606" cy="60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1443" tIns="25721" rIns="51443" bIns="25721" numCol="1" spcCol="0" rtlCol="0" fromWordArt="0" anchor="ctr" anchorCtr="0" forceAA="0" compatLnSpc="1">
                <a:noAutofit/>
              </a:bodyPr>
              <a:lstStyle/>
              <a:p>
                <a:pPr algn="ctr"/>
                <a:endParaRPr sz="1015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243615" y="3764280"/>
              <a:ext cx="694145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350" b="1" dirty="0" smtClean="0">
                  <a:solidFill>
                    <a:schemeClr val="bg1"/>
                  </a:solidFill>
                </a:rPr>
                <a:t>成</a:t>
              </a:r>
              <a:endParaRPr lang="zh-CN" altLang="en-US" sz="135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02695" y="4297680"/>
              <a:ext cx="694145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350" b="1" dirty="0" smtClean="0">
                  <a:solidFill>
                    <a:schemeClr val="bg1"/>
                  </a:solidFill>
                </a:rPr>
                <a:t>果</a:t>
              </a:r>
              <a:endParaRPr lang="zh-CN" altLang="en-US" sz="13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0"/>
          <p:cNvGrpSpPr/>
          <p:nvPr/>
        </p:nvGrpSpPr>
        <p:grpSpPr>
          <a:xfrm>
            <a:off x="4323715" y="1620520"/>
            <a:ext cx="3385818" cy="453831"/>
            <a:chOff x="6400800" y="4236720"/>
            <a:chExt cx="4179333" cy="609600"/>
          </a:xfrm>
        </p:grpSpPr>
        <p:sp>
          <p:nvSpPr>
            <p:cNvPr id="30" name="矩形 29"/>
            <p:cNvSpPr/>
            <p:nvPr/>
          </p:nvSpPr>
          <p:spPr>
            <a:xfrm>
              <a:off x="6400800" y="4236720"/>
              <a:ext cx="4038600" cy="60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9" name="矩形 28"/>
            <p:cNvSpPr/>
            <p:nvPr/>
          </p:nvSpPr>
          <p:spPr>
            <a:xfrm>
              <a:off x="6526293" y="4325521"/>
              <a:ext cx="4053840" cy="432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500" dirty="0" smtClean="0">
                  <a:solidFill>
                    <a:schemeClr val="bg1"/>
                  </a:solidFill>
                </a:rPr>
                <a:t>禁养区关停任务和重点河湖库周边</a:t>
              </a:r>
              <a:endParaRPr lang="zh-CN" altLang="zh-CN" sz="15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323715" y="2447290"/>
            <a:ext cx="3284220" cy="4273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48311" y="2477014"/>
            <a:ext cx="208851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500" dirty="0" smtClean="0">
                <a:solidFill>
                  <a:schemeClr val="bg1"/>
                </a:solidFill>
              </a:rPr>
              <a:t>关停任务完成了近</a:t>
            </a:r>
            <a:r>
              <a:rPr lang="en-US" altLang="zh-CN" sz="1500" dirty="0" smtClean="0">
                <a:solidFill>
                  <a:schemeClr val="bg1"/>
                </a:solidFill>
              </a:rPr>
              <a:t>80%</a:t>
            </a:r>
            <a:endParaRPr lang="en-US" altLang="zh-CN" sz="1500" dirty="0" smtClean="0">
              <a:solidFill>
                <a:schemeClr val="bg1"/>
              </a:solidFill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4320540" y="3172460"/>
            <a:ext cx="3275330" cy="471170"/>
            <a:chOff x="6400800" y="4236720"/>
            <a:chExt cx="4038600" cy="609600"/>
          </a:xfrm>
        </p:grpSpPr>
        <p:sp>
          <p:nvSpPr>
            <p:cNvPr id="37" name="矩形 36"/>
            <p:cNvSpPr/>
            <p:nvPr/>
          </p:nvSpPr>
          <p:spPr>
            <a:xfrm>
              <a:off x="6400800" y="4236720"/>
              <a:ext cx="4038600" cy="60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21420" y="4353215"/>
              <a:ext cx="3835959" cy="4165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</a:rPr>
                <a:t>整治工作取得阶段性胜利</a:t>
              </a:r>
              <a:endParaRPr lang="zh-CN" altLang="en-US" sz="15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142400" y="878491"/>
            <a:ext cx="6859200" cy="60018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148473" y="1303023"/>
            <a:ext cx="6859200" cy="348319"/>
            <a:chOff x="0" y="945099"/>
            <a:chExt cx="12192000" cy="926614"/>
          </a:xfrm>
        </p:grpSpPr>
        <p:sp>
          <p:nvSpPr>
            <p:cNvPr id="41" name="矩形 40"/>
            <p:cNvSpPr/>
            <p:nvPr/>
          </p:nvSpPr>
          <p:spPr>
            <a:xfrm>
              <a:off x="0" y="945099"/>
              <a:ext cx="12192000" cy="926614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1015" dirty="0">
                <a:ea typeface="微软雅黑" panose="020B050302020402020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0" y="1125979"/>
              <a:ext cx="1219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732086"/>
              <a:ext cx="1219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4"/>
          <p:cNvGrpSpPr/>
          <p:nvPr/>
        </p:nvGrpSpPr>
        <p:grpSpPr>
          <a:xfrm>
            <a:off x="1142400" y="596857"/>
            <a:ext cx="4360564" cy="707744"/>
            <a:chOff x="0" y="-82343"/>
            <a:chExt cx="7750758" cy="1257992"/>
          </a:xfrm>
        </p:grpSpPr>
        <p:grpSp>
          <p:nvGrpSpPr>
            <p:cNvPr id="5" name="组合 15"/>
            <p:cNvGrpSpPr/>
            <p:nvPr/>
          </p:nvGrpSpPr>
          <p:grpSpPr>
            <a:xfrm flipV="1">
              <a:off x="0" y="-82343"/>
              <a:ext cx="1114426" cy="1257992"/>
              <a:chOff x="1381424" y="696895"/>
              <a:chExt cx="1477389" cy="1667713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1513322" y="1019117"/>
                <a:ext cx="1667713" cy="1023269"/>
              </a:xfrm>
              <a:custGeom>
                <a:avLst/>
                <a:gdLst>
                  <a:gd name="connsiteX0" fmla="*/ 0 w 1667713"/>
                  <a:gd name="connsiteY0" fmla="*/ 456881 h 1023269"/>
                  <a:gd name="connsiteX1" fmla="*/ 412332 w 1667713"/>
                  <a:gd name="connsiteY1" fmla="*/ 44549 h 1023269"/>
                  <a:gd name="connsiteX2" fmla="*/ 412333 w 1667713"/>
                  <a:gd name="connsiteY2" fmla="*/ 44549 h 1023269"/>
                  <a:gd name="connsiteX3" fmla="*/ 456882 w 1667713"/>
                  <a:gd name="connsiteY3" fmla="*/ 0 h 1023269"/>
                  <a:gd name="connsiteX4" fmla="*/ 1514743 w 1667713"/>
                  <a:gd name="connsiteY4" fmla="*/ 0 h 1023269"/>
                  <a:gd name="connsiteX5" fmla="*/ 1667713 w 1667713"/>
                  <a:gd name="connsiteY5" fmla="*/ 152970 h 1023269"/>
                  <a:gd name="connsiteX6" fmla="*/ 1667713 w 1667713"/>
                  <a:gd name="connsiteY6" fmla="*/ 704806 h 1023269"/>
                  <a:gd name="connsiteX7" fmla="*/ 1349251 w 1667713"/>
                  <a:gd name="connsiteY7" fmla="*/ 1023269 h 1023269"/>
                  <a:gd name="connsiteX8" fmla="*/ 1349251 w 1667713"/>
                  <a:gd name="connsiteY8" fmla="*/ 318462 h 1023269"/>
                  <a:gd name="connsiteX9" fmla="*/ 138420 w 1667713"/>
                  <a:gd name="connsiteY9" fmla="*/ 318462 h 1023269"/>
                  <a:gd name="connsiteX10" fmla="*/ 1 w 1667713"/>
                  <a:gd name="connsiteY10" fmla="*/ 456881 h 102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713" h="1023269">
                    <a:moveTo>
                      <a:pt x="0" y="456881"/>
                    </a:moveTo>
                    <a:lnTo>
                      <a:pt x="412332" y="44549"/>
                    </a:lnTo>
                    <a:lnTo>
                      <a:pt x="412333" y="44549"/>
                    </a:lnTo>
                    <a:lnTo>
                      <a:pt x="456882" y="0"/>
                    </a:lnTo>
                    <a:lnTo>
                      <a:pt x="1514743" y="0"/>
                    </a:lnTo>
                    <a:cubicBezTo>
                      <a:pt x="1599226" y="1"/>
                      <a:pt x="1667713" y="68487"/>
                      <a:pt x="1667713" y="152970"/>
                    </a:cubicBezTo>
                    <a:lnTo>
                      <a:pt x="1667713" y="704806"/>
                    </a:lnTo>
                    <a:lnTo>
                      <a:pt x="1349251" y="1023269"/>
                    </a:lnTo>
                    <a:lnTo>
                      <a:pt x="1349251" y="318462"/>
                    </a:lnTo>
                    <a:lnTo>
                      <a:pt x="138420" y="318462"/>
                    </a:lnTo>
                    <a:lnTo>
                      <a:pt x="1" y="456881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>
                <a:off x="1245384" y="1172018"/>
                <a:ext cx="1228628" cy="956548"/>
              </a:xfrm>
              <a:custGeom>
                <a:avLst/>
                <a:gdLst>
                  <a:gd name="connsiteX0" fmla="*/ 303771 w 1228628"/>
                  <a:gd name="connsiteY0" fmla="*/ 32819 h 956548"/>
                  <a:gd name="connsiteX1" fmla="*/ 303771 w 1228628"/>
                  <a:gd name="connsiteY1" fmla="*/ 32820 h 956548"/>
                  <a:gd name="connsiteX2" fmla="*/ 336591 w 1228628"/>
                  <a:gd name="connsiteY2" fmla="*/ 0 h 956548"/>
                  <a:gd name="connsiteX3" fmla="*/ 1115933 w 1228628"/>
                  <a:gd name="connsiteY3" fmla="*/ 0 h 956548"/>
                  <a:gd name="connsiteX4" fmla="*/ 1228628 w 1228628"/>
                  <a:gd name="connsiteY4" fmla="*/ 112695 h 956548"/>
                  <a:gd name="connsiteX5" fmla="*/ 1228628 w 1228628"/>
                  <a:gd name="connsiteY5" fmla="*/ 721932 h 956548"/>
                  <a:gd name="connsiteX6" fmla="*/ 994013 w 1228628"/>
                  <a:gd name="connsiteY6" fmla="*/ 956548 h 956548"/>
                  <a:gd name="connsiteX7" fmla="*/ 994013 w 1228628"/>
                  <a:gd name="connsiteY7" fmla="*/ 234616 h 956548"/>
                  <a:gd name="connsiteX8" fmla="*/ 101975 w 1228628"/>
                  <a:gd name="connsiteY8" fmla="*/ 234616 h 956548"/>
                  <a:gd name="connsiteX9" fmla="*/ 0 w 1228628"/>
                  <a:gd name="connsiteY9" fmla="*/ 336591 h 95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8628" h="956548">
                    <a:moveTo>
                      <a:pt x="303771" y="32819"/>
                    </a:moveTo>
                    <a:lnTo>
                      <a:pt x="303771" y="32820"/>
                    </a:lnTo>
                    <a:lnTo>
                      <a:pt x="336591" y="0"/>
                    </a:lnTo>
                    <a:lnTo>
                      <a:pt x="1115933" y="0"/>
                    </a:lnTo>
                    <a:cubicBezTo>
                      <a:pt x="1178173" y="0"/>
                      <a:pt x="1228628" y="50456"/>
                      <a:pt x="1228628" y="112695"/>
                    </a:cubicBezTo>
                    <a:lnTo>
                      <a:pt x="1228628" y="721932"/>
                    </a:lnTo>
                    <a:lnTo>
                      <a:pt x="994013" y="956548"/>
                    </a:lnTo>
                    <a:lnTo>
                      <a:pt x="994013" y="234616"/>
                    </a:lnTo>
                    <a:lnTo>
                      <a:pt x="101975" y="234616"/>
                    </a:lnTo>
                    <a:lnTo>
                      <a:pt x="0" y="336591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91893" y="323359"/>
              <a:ext cx="6158865" cy="7088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>
                <a:lnSpc>
                  <a:spcPct val="10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微软雅黑" panose="020B0503020204020204" charset="-122"/>
                  <a:sym typeface="+mn-ea"/>
                </a:rPr>
                <a:t>思考</a:t>
              </a:r>
              <a:endParaRPr lang="zh-CN" altLang="en-US" sz="20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70867" y="1328089"/>
            <a:ext cx="6098603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“一地鸡粪”变为“一地鸡毛”</a:t>
            </a:r>
            <a:endParaRPr lang="zh-CN" altLang="en-US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3" name="ïŝľiďê"/>
          <p:cNvSpPr/>
          <p:nvPr/>
        </p:nvSpPr>
        <p:spPr bwMode="auto">
          <a:xfrm>
            <a:off x="1508700" y="2306062"/>
            <a:ext cx="1139389" cy="1348023"/>
          </a:xfrm>
          <a:custGeom>
            <a:avLst/>
            <a:gdLst/>
            <a:ahLst/>
            <a:cxnLst>
              <a:cxn ang="0">
                <a:pos x="1032" y="692"/>
              </a:cxn>
              <a:cxn ang="0">
                <a:pos x="1034" y="692"/>
              </a:cxn>
              <a:cxn ang="0">
                <a:pos x="693" y="631"/>
              </a:cxn>
              <a:cxn ang="0">
                <a:pos x="1034" y="692"/>
              </a:cxn>
              <a:cxn ang="0">
                <a:pos x="1030" y="688"/>
              </a:cxn>
              <a:cxn ang="0">
                <a:pos x="1311" y="688"/>
              </a:cxn>
              <a:cxn ang="0">
                <a:pos x="797" y="352"/>
              </a:cxn>
              <a:cxn ang="0">
                <a:pos x="1070" y="423"/>
              </a:cxn>
              <a:cxn ang="0">
                <a:pos x="1430" y="958"/>
              </a:cxn>
              <a:cxn ang="0">
                <a:pos x="1258" y="1420"/>
              </a:cxn>
              <a:cxn ang="0">
                <a:pos x="709" y="1686"/>
              </a:cxn>
              <a:cxn ang="0">
                <a:pos x="320" y="1465"/>
              </a:cxn>
              <a:cxn ang="0">
                <a:pos x="0" y="516"/>
              </a:cxn>
              <a:cxn ang="0">
                <a:pos x="1108" y="159"/>
              </a:cxn>
              <a:cxn ang="0">
                <a:pos x="1127" y="950"/>
              </a:cxn>
              <a:cxn ang="0">
                <a:pos x="1258" y="1420"/>
              </a:cxn>
              <a:cxn ang="0">
                <a:pos x="1430" y="958"/>
              </a:cxn>
              <a:cxn ang="0">
                <a:pos x="543" y="218"/>
              </a:cxn>
              <a:cxn ang="0">
                <a:pos x="797" y="352"/>
              </a:cxn>
              <a:cxn ang="0">
                <a:pos x="370" y="444"/>
              </a:cxn>
              <a:cxn ang="0">
                <a:pos x="800" y="355"/>
              </a:cxn>
              <a:cxn ang="0">
                <a:pos x="800" y="355"/>
              </a:cxn>
              <a:cxn ang="0">
                <a:pos x="370" y="447"/>
              </a:cxn>
              <a:cxn ang="0">
                <a:pos x="424" y="673"/>
              </a:cxn>
              <a:cxn ang="0">
                <a:pos x="361" y="450"/>
              </a:cxn>
              <a:cxn ang="0">
                <a:pos x="213" y="694"/>
              </a:cxn>
              <a:cxn ang="0">
                <a:pos x="364" y="450"/>
              </a:cxn>
              <a:cxn ang="0">
                <a:pos x="372" y="448"/>
              </a:cxn>
              <a:cxn ang="0">
                <a:pos x="372" y="448"/>
              </a:cxn>
              <a:cxn ang="0">
                <a:pos x="453" y="901"/>
              </a:cxn>
              <a:cxn ang="0">
                <a:pos x="244" y="124"/>
              </a:cxn>
              <a:cxn ang="0">
                <a:pos x="774" y="1179"/>
              </a:cxn>
              <a:cxn ang="0">
                <a:pos x="564" y="1180"/>
              </a:cxn>
              <a:cxn ang="0">
                <a:pos x="744" y="1453"/>
              </a:cxn>
              <a:cxn ang="0">
                <a:pos x="774" y="1179"/>
              </a:cxn>
              <a:cxn ang="0">
                <a:pos x="805" y="941"/>
              </a:cxn>
              <a:cxn ang="0">
                <a:pos x="564" y="1180"/>
              </a:cxn>
              <a:cxn ang="0">
                <a:pos x="454" y="904"/>
              </a:cxn>
              <a:cxn ang="0">
                <a:pos x="446" y="915"/>
              </a:cxn>
              <a:cxn ang="0">
                <a:pos x="744" y="1459"/>
              </a:cxn>
              <a:cxn ang="0">
                <a:pos x="744" y="1459"/>
              </a:cxn>
              <a:cxn ang="0">
                <a:pos x="456" y="903"/>
              </a:cxn>
              <a:cxn ang="0">
                <a:pos x="442" y="904"/>
              </a:cxn>
              <a:cxn ang="0">
                <a:pos x="506" y="1416"/>
              </a:cxn>
              <a:cxn ang="0">
                <a:pos x="501" y="1686"/>
              </a:cxn>
              <a:cxn ang="0">
                <a:pos x="805" y="941"/>
              </a:cxn>
            </a:cxnLst>
            <a:rect l="0" t="0" r="r" b="b"/>
            <a:pathLst>
              <a:path w="1430" h="1692">
                <a:moveTo>
                  <a:pt x="1032" y="694"/>
                </a:moveTo>
                <a:lnTo>
                  <a:pt x="1034" y="692"/>
                </a:lnTo>
                <a:lnTo>
                  <a:pt x="1032" y="692"/>
                </a:lnTo>
                <a:lnTo>
                  <a:pt x="1032" y="694"/>
                </a:lnTo>
                <a:lnTo>
                  <a:pt x="1127" y="950"/>
                </a:lnTo>
                <a:moveTo>
                  <a:pt x="1034" y="692"/>
                </a:moveTo>
                <a:lnTo>
                  <a:pt x="1030" y="688"/>
                </a:lnTo>
                <a:lnTo>
                  <a:pt x="1032" y="692"/>
                </a:lnTo>
                <a:lnTo>
                  <a:pt x="693" y="631"/>
                </a:lnTo>
                <a:lnTo>
                  <a:pt x="803" y="358"/>
                </a:lnTo>
                <a:lnTo>
                  <a:pt x="1030" y="688"/>
                </a:lnTo>
                <a:moveTo>
                  <a:pt x="1034" y="692"/>
                </a:moveTo>
                <a:lnTo>
                  <a:pt x="1290" y="451"/>
                </a:lnTo>
                <a:lnTo>
                  <a:pt x="1070" y="423"/>
                </a:lnTo>
                <a:lnTo>
                  <a:pt x="1030" y="688"/>
                </a:lnTo>
                <a:lnTo>
                  <a:pt x="1030" y="688"/>
                </a:lnTo>
                <a:moveTo>
                  <a:pt x="1034" y="692"/>
                </a:moveTo>
                <a:lnTo>
                  <a:pt x="1311" y="688"/>
                </a:lnTo>
                <a:lnTo>
                  <a:pt x="1290" y="451"/>
                </a:lnTo>
                <a:moveTo>
                  <a:pt x="1108" y="159"/>
                </a:moveTo>
                <a:lnTo>
                  <a:pt x="797" y="352"/>
                </a:lnTo>
                <a:lnTo>
                  <a:pt x="799" y="352"/>
                </a:lnTo>
                <a:lnTo>
                  <a:pt x="805" y="354"/>
                </a:lnTo>
                <a:lnTo>
                  <a:pt x="1070" y="423"/>
                </a:lnTo>
                <a:lnTo>
                  <a:pt x="1108" y="159"/>
                </a:lnTo>
                <a:moveTo>
                  <a:pt x="1311" y="688"/>
                </a:moveTo>
                <a:lnTo>
                  <a:pt x="1430" y="958"/>
                </a:lnTo>
                <a:lnTo>
                  <a:pt x="1311" y="1035"/>
                </a:lnTo>
                <a:lnTo>
                  <a:pt x="1300" y="1234"/>
                </a:lnTo>
                <a:lnTo>
                  <a:pt x="1258" y="1420"/>
                </a:lnTo>
                <a:lnTo>
                  <a:pt x="1049" y="1421"/>
                </a:lnTo>
                <a:lnTo>
                  <a:pt x="948" y="1688"/>
                </a:lnTo>
                <a:lnTo>
                  <a:pt x="709" y="1686"/>
                </a:lnTo>
                <a:lnTo>
                  <a:pt x="501" y="1686"/>
                </a:lnTo>
                <a:lnTo>
                  <a:pt x="309" y="1692"/>
                </a:lnTo>
                <a:lnTo>
                  <a:pt x="320" y="1465"/>
                </a:lnTo>
                <a:lnTo>
                  <a:pt x="276" y="1180"/>
                </a:lnTo>
                <a:lnTo>
                  <a:pt x="61" y="932"/>
                </a:lnTo>
                <a:lnTo>
                  <a:pt x="0" y="516"/>
                </a:lnTo>
                <a:lnTo>
                  <a:pt x="244" y="124"/>
                </a:lnTo>
                <a:lnTo>
                  <a:pt x="745" y="0"/>
                </a:lnTo>
                <a:lnTo>
                  <a:pt x="1108" y="159"/>
                </a:lnTo>
                <a:lnTo>
                  <a:pt x="1290" y="451"/>
                </a:lnTo>
                <a:moveTo>
                  <a:pt x="1311" y="1035"/>
                </a:moveTo>
                <a:lnTo>
                  <a:pt x="1127" y="950"/>
                </a:lnTo>
                <a:lnTo>
                  <a:pt x="1300" y="1234"/>
                </a:lnTo>
                <a:lnTo>
                  <a:pt x="1008" y="1179"/>
                </a:lnTo>
                <a:lnTo>
                  <a:pt x="1258" y="1420"/>
                </a:lnTo>
                <a:moveTo>
                  <a:pt x="1311" y="688"/>
                </a:moveTo>
                <a:lnTo>
                  <a:pt x="1127" y="950"/>
                </a:lnTo>
                <a:lnTo>
                  <a:pt x="1430" y="958"/>
                </a:lnTo>
                <a:moveTo>
                  <a:pt x="244" y="124"/>
                </a:moveTo>
                <a:lnTo>
                  <a:pt x="541" y="220"/>
                </a:lnTo>
                <a:lnTo>
                  <a:pt x="543" y="218"/>
                </a:lnTo>
                <a:lnTo>
                  <a:pt x="745" y="0"/>
                </a:lnTo>
                <a:lnTo>
                  <a:pt x="797" y="352"/>
                </a:lnTo>
                <a:moveTo>
                  <a:pt x="797" y="352"/>
                </a:moveTo>
                <a:lnTo>
                  <a:pt x="797" y="352"/>
                </a:lnTo>
                <a:lnTo>
                  <a:pt x="541" y="220"/>
                </a:lnTo>
                <a:lnTo>
                  <a:pt x="370" y="444"/>
                </a:lnTo>
                <a:lnTo>
                  <a:pt x="370" y="447"/>
                </a:lnTo>
                <a:lnTo>
                  <a:pt x="372" y="447"/>
                </a:lnTo>
                <a:lnTo>
                  <a:pt x="800" y="355"/>
                </a:lnTo>
                <a:lnTo>
                  <a:pt x="799" y="352"/>
                </a:lnTo>
                <a:lnTo>
                  <a:pt x="803" y="354"/>
                </a:lnTo>
                <a:lnTo>
                  <a:pt x="800" y="355"/>
                </a:lnTo>
                <a:lnTo>
                  <a:pt x="803" y="358"/>
                </a:lnTo>
                <a:lnTo>
                  <a:pt x="805" y="354"/>
                </a:lnTo>
                <a:moveTo>
                  <a:pt x="370" y="447"/>
                </a:moveTo>
                <a:lnTo>
                  <a:pt x="372" y="448"/>
                </a:lnTo>
                <a:lnTo>
                  <a:pt x="372" y="448"/>
                </a:lnTo>
                <a:lnTo>
                  <a:pt x="424" y="673"/>
                </a:lnTo>
                <a:lnTo>
                  <a:pt x="693" y="631"/>
                </a:lnTo>
                <a:lnTo>
                  <a:pt x="372" y="447"/>
                </a:lnTo>
                <a:moveTo>
                  <a:pt x="361" y="450"/>
                </a:moveTo>
                <a:lnTo>
                  <a:pt x="0" y="516"/>
                </a:lnTo>
                <a:lnTo>
                  <a:pt x="212" y="695"/>
                </a:lnTo>
                <a:lnTo>
                  <a:pt x="213" y="694"/>
                </a:lnTo>
                <a:lnTo>
                  <a:pt x="366" y="450"/>
                </a:lnTo>
                <a:lnTo>
                  <a:pt x="366" y="448"/>
                </a:lnTo>
                <a:lnTo>
                  <a:pt x="364" y="450"/>
                </a:lnTo>
                <a:lnTo>
                  <a:pt x="367" y="448"/>
                </a:lnTo>
                <a:lnTo>
                  <a:pt x="370" y="447"/>
                </a:lnTo>
                <a:moveTo>
                  <a:pt x="372" y="448"/>
                </a:moveTo>
                <a:lnTo>
                  <a:pt x="367" y="448"/>
                </a:lnTo>
                <a:moveTo>
                  <a:pt x="366" y="448"/>
                </a:moveTo>
                <a:lnTo>
                  <a:pt x="372" y="448"/>
                </a:lnTo>
                <a:moveTo>
                  <a:pt x="213" y="694"/>
                </a:moveTo>
                <a:lnTo>
                  <a:pt x="424" y="673"/>
                </a:lnTo>
                <a:lnTo>
                  <a:pt x="453" y="901"/>
                </a:lnTo>
                <a:lnTo>
                  <a:pt x="212" y="695"/>
                </a:lnTo>
                <a:lnTo>
                  <a:pt x="61" y="932"/>
                </a:lnTo>
                <a:moveTo>
                  <a:pt x="244" y="124"/>
                </a:moveTo>
                <a:lnTo>
                  <a:pt x="370" y="444"/>
                </a:lnTo>
                <a:moveTo>
                  <a:pt x="744" y="1453"/>
                </a:moveTo>
                <a:lnTo>
                  <a:pt x="774" y="1179"/>
                </a:lnTo>
                <a:lnTo>
                  <a:pt x="564" y="1180"/>
                </a:lnTo>
                <a:lnTo>
                  <a:pt x="744" y="1453"/>
                </a:lnTo>
                <a:moveTo>
                  <a:pt x="564" y="1180"/>
                </a:moveTo>
                <a:lnTo>
                  <a:pt x="506" y="1416"/>
                </a:lnTo>
                <a:lnTo>
                  <a:pt x="744" y="1459"/>
                </a:lnTo>
                <a:lnTo>
                  <a:pt x="744" y="1453"/>
                </a:lnTo>
                <a:moveTo>
                  <a:pt x="1008" y="1179"/>
                </a:moveTo>
                <a:lnTo>
                  <a:pt x="805" y="941"/>
                </a:lnTo>
                <a:lnTo>
                  <a:pt x="774" y="1179"/>
                </a:lnTo>
                <a:lnTo>
                  <a:pt x="1008" y="1179"/>
                </a:lnTo>
                <a:lnTo>
                  <a:pt x="1127" y="950"/>
                </a:lnTo>
                <a:lnTo>
                  <a:pt x="805" y="941"/>
                </a:lnTo>
                <a:lnTo>
                  <a:pt x="454" y="904"/>
                </a:lnTo>
                <a:lnTo>
                  <a:pt x="446" y="915"/>
                </a:lnTo>
                <a:lnTo>
                  <a:pt x="564" y="1180"/>
                </a:lnTo>
                <a:lnTo>
                  <a:pt x="805" y="941"/>
                </a:lnTo>
                <a:lnTo>
                  <a:pt x="693" y="631"/>
                </a:lnTo>
                <a:lnTo>
                  <a:pt x="454" y="904"/>
                </a:lnTo>
                <a:lnTo>
                  <a:pt x="454" y="903"/>
                </a:lnTo>
                <a:lnTo>
                  <a:pt x="442" y="904"/>
                </a:lnTo>
                <a:lnTo>
                  <a:pt x="446" y="915"/>
                </a:lnTo>
                <a:lnTo>
                  <a:pt x="276" y="1180"/>
                </a:lnTo>
                <a:lnTo>
                  <a:pt x="564" y="1180"/>
                </a:lnTo>
                <a:moveTo>
                  <a:pt x="744" y="1459"/>
                </a:moveTo>
                <a:lnTo>
                  <a:pt x="1049" y="1421"/>
                </a:lnTo>
                <a:lnTo>
                  <a:pt x="1008" y="1179"/>
                </a:lnTo>
                <a:lnTo>
                  <a:pt x="744" y="1459"/>
                </a:lnTo>
                <a:lnTo>
                  <a:pt x="948" y="1688"/>
                </a:lnTo>
                <a:moveTo>
                  <a:pt x="454" y="903"/>
                </a:moveTo>
                <a:lnTo>
                  <a:pt x="456" y="903"/>
                </a:lnTo>
                <a:lnTo>
                  <a:pt x="453" y="901"/>
                </a:lnTo>
                <a:lnTo>
                  <a:pt x="454" y="903"/>
                </a:lnTo>
                <a:moveTo>
                  <a:pt x="442" y="904"/>
                </a:moveTo>
                <a:lnTo>
                  <a:pt x="61" y="932"/>
                </a:lnTo>
                <a:moveTo>
                  <a:pt x="276" y="1180"/>
                </a:moveTo>
                <a:lnTo>
                  <a:pt x="506" y="1416"/>
                </a:lnTo>
                <a:moveTo>
                  <a:pt x="709" y="1686"/>
                </a:moveTo>
                <a:lnTo>
                  <a:pt x="744" y="1459"/>
                </a:lnTo>
                <a:lnTo>
                  <a:pt x="501" y="1686"/>
                </a:lnTo>
                <a:lnTo>
                  <a:pt x="506" y="1416"/>
                </a:lnTo>
                <a:lnTo>
                  <a:pt x="309" y="1692"/>
                </a:lnTo>
                <a:moveTo>
                  <a:pt x="805" y="941"/>
                </a:moveTo>
                <a:lnTo>
                  <a:pt x="1032" y="694"/>
                </a:lnTo>
              </a:path>
            </a:pathLst>
          </a:custGeom>
          <a:noFill/>
          <a:ln w="6350" cap="rnd">
            <a:solidFill>
              <a:schemeClr val="bg1">
                <a:lumMod val="85000"/>
              </a:schemeClr>
            </a:solidFill>
            <a:prstDash val="dash"/>
            <a:round/>
          </a:ln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grpSp>
        <p:nvGrpSpPr>
          <p:cNvPr id="7" name="ïšḻïḑè"/>
          <p:cNvGrpSpPr/>
          <p:nvPr/>
        </p:nvGrpSpPr>
        <p:grpSpPr>
          <a:xfrm rot="0">
            <a:off x="1470594" y="2266526"/>
            <a:ext cx="1203694" cy="1417568"/>
            <a:chOff x="3371851" y="1649413"/>
            <a:chExt cx="2398713" cy="2824162"/>
          </a:xfrm>
        </p:grpSpPr>
        <p:sp>
          <p:nvSpPr>
            <p:cNvPr id="61" name="îṩľîḓe"/>
            <p:cNvSpPr/>
            <p:nvPr/>
          </p:nvSpPr>
          <p:spPr bwMode="auto">
            <a:xfrm>
              <a:off x="3775076" y="1862138"/>
              <a:ext cx="130175" cy="130175"/>
            </a:xfrm>
            <a:custGeom>
              <a:avLst/>
              <a:gdLst/>
              <a:ahLst/>
              <a:cxnLst>
                <a:cxn ang="0">
                  <a:pos x="46" y="46"/>
                </a:cxn>
                <a:cxn ang="0">
                  <a:pos x="27" y="54"/>
                </a:cxn>
                <a:cxn ang="0">
                  <a:pos x="8" y="46"/>
                </a:cxn>
                <a:cxn ang="0">
                  <a:pos x="0" y="27"/>
                </a:cxn>
                <a:cxn ang="0">
                  <a:pos x="8" y="8"/>
                </a:cxn>
                <a:cxn ang="0">
                  <a:pos x="27" y="0"/>
                </a:cxn>
                <a:cxn ang="0">
                  <a:pos x="46" y="8"/>
                </a:cxn>
                <a:cxn ang="0">
                  <a:pos x="54" y="27"/>
                </a:cxn>
                <a:cxn ang="0">
                  <a:pos x="46" y="46"/>
                </a:cxn>
              </a:cxnLst>
              <a:rect l="0" t="0" r="r" b="b"/>
              <a:pathLst>
                <a:path w="54" h="54">
                  <a:moveTo>
                    <a:pt x="46" y="46"/>
                  </a:moveTo>
                  <a:cubicBezTo>
                    <a:pt x="41" y="51"/>
                    <a:pt x="34" y="54"/>
                    <a:pt x="27" y="54"/>
                  </a:cubicBezTo>
                  <a:cubicBezTo>
                    <a:pt x="20" y="54"/>
                    <a:pt x="13" y="51"/>
                    <a:pt x="8" y="46"/>
                  </a:cubicBezTo>
                  <a:cubicBezTo>
                    <a:pt x="3" y="41"/>
                    <a:pt x="0" y="34"/>
                    <a:pt x="0" y="27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34" y="0"/>
                    <a:pt x="41" y="3"/>
                    <a:pt x="46" y="8"/>
                  </a:cubicBezTo>
                  <a:cubicBezTo>
                    <a:pt x="51" y="13"/>
                    <a:pt x="54" y="20"/>
                    <a:pt x="54" y="27"/>
                  </a:cubicBezTo>
                  <a:cubicBezTo>
                    <a:pt x="54" y="34"/>
                    <a:pt x="51" y="41"/>
                    <a:pt x="46" y="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2" name="íṥḷídé"/>
            <p:cNvSpPr/>
            <p:nvPr/>
          </p:nvSpPr>
          <p:spPr bwMode="auto">
            <a:xfrm>
              <a:off x="4518026" y="1649413"/>
              <a:ext cx="188913" cy="188912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39" y="0"/>
                </a:cxn>
                <a:cxn ang="0">
                  <a:pos x="66" y="11"/>
                </a:cxn>
                <a:cxn ang="0">
                  <a:pos x="78" y="39"/>
                </a:cxn>
                <a:cxn ang="0">
                  <a:pos x="66" y="66"/>
                </a:cxn>
                <a:cxn ang="0">
                  <a:pos x="39" y="78"/>
                </a:cxn>
                <a:cxn ang="0">
                  <a:pos x="11" y="66"/>
                </a:cxn>
                <a:cxn ang="0">
                  <a:pos x="0" y="39"/>
                </a:cxn>
                <a:cxn ang="0">
                  <a:pos x="11" y="11"/>
                </a:cxn>
              </a:cxnLst>
              <a:rect l="0" t="0" r="r" b="b"/>
              <a:pathLst>
                <a:path w="78" h="78">
                  <a:moveTo>
                    <a:pt x="11" y="11"/>
                  </a:moveTo>
                  <a:cubicBezTo>
                    <a:pt x="19" y="4"/>
                    <a:pt x="28" y="0"/>
                    <a:pt x="39" y="0"/>
                  </a:cubicBezTo>
                  <a:cubicBezTo>
                    <a:pt x="50" y="0"/>
                    <a:pt x="59" y="4"/>
                    <a:pt x="66" y="11"/>
                  </a:cubicBezTo>
                  <a:cubicBezTo>
                    <a:pt x="74" y="19"/>
                    <a:pt x="78" y="28"/>
                    <a:pt x="78" y="39"/>
                  </a:cubicBezTo>
                  <a:cubicBezTo>
                    <a:pt x="78" y="50"/>
                    <a:pt x="74" y="59"/>
                    <a:pt x="66" y="66"/>
                  </a:cubicBezTo>
                  <a:cubicBezTo>
                    <a:pt x="59" y="74"/>
                    <a:pt x="50" y="78"/>
                    <a:pt x="39" y="78"/>
                  </a:cubicBezTo>
                  <a:cubicBezTo>
                    <a:pt x="28" y="78"/>
                    <a:pt x="19" y="74"/>
                    <a:pt x="11" y="66"/>
                  </a:cubicBezTo>
                  <a:cubicBezTo>
                    <a:pt x="4" y="59"/>
                    <a:pt x="0" y="50"/>
                    <a:pt x="0" y="39"/>
                  </a:cubicBezTo>
                  <a:cubicBezTo>
                    <a:pt x="0" y="28"/>
                    <a:pt x="4" y="19"/>
                    <a:pt x="11" y="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3" name="ïŝļïḍe"/>
            <p:cNvSpPr/>
            <p:nvPr/>
          </p:nvSpPr>
          <p:spPr bwMode="auto">
            <a:xfrm>
              <a:off x="4252913" y="2024063"/>
              <a:ext cx="107950" cy="106362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</a:cxnLst>
              <a:rect l="0" t="0" r="r" b="b"/>
              <a:pathLst>
                <a:path w="44" h="44">
                  <a:moveTo>
                    <a:pt x="6" y="6"/>
                  </a:move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4" name="íṣlíďê"/>
            <p:cNvSpPr/>
            <p:nvPr/>
          </p:nvSpPr>
          <p:spPr bwMode="auto">
            <a:xfrm>
              <a:off x="5154613" y="1927225"/>
              <a:ext cx="106363" cy="106362"/>
            </a:xfrm>
            <a:custGeom>
              <a:avLst/>
              <a:gdLst/>
              <a:ahLst/>
              <a:cxnLst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5" name="îSliḋé"/>
            <p:cNvSpPr/>
            <p:nvPr/>
          </p:nvSpPr>
          <p:spPr bwMode="auto">
            <a:xfrm>
              <a:off x="5095876" y="2333625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6" name="isliḋe"/>
            <p:cNvSpPr/>
            <p:nvPr/>
          </p:nvSpPr>
          <p:spPr bwMode="auto">
            <a:xfrm>
              <a:off x="5483226" y="2774950"/>
              <a:ext cx="106363" cy="10636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7" name="iṧliḓé"/>
            <p:cNvSpPr/>
            <p:nvPr/>
          </p:nvSpPr>
          <p:spPr bwMode="auto">
            <a:xfrm>
              <a:off x="5035551" y="2774950"/>
              <a:ext cx="106363" cy="106362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</a:cxnLst>
              <a:rect l="0" t="0" r="r" b="b"/>
              <a:pathLst>
                <a:path w="44" h="44">
                  <a:moveTo>
                    <a:pt x="6" y="6"/>
                  </a:move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8" name="ís1îḑe"/>
            <p:cNvSpPr/>
            <p:nvPr/>
          </p:nvSpPr>
          <p:spPr bwMode="auto">
            <a:xfrm>
              <a:off x="3730626" y="2779713"/>
              <a:ext cx="106363" cy="106362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</a:cxnLst>
              <a:rect l="0" t="0" r="r" b="b"/>
              <a:pathLst>
                <a:path w="44" h="44">
                  <a:moveTo>
                    <a:pt x="38" y="6"/>
                  </a:move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69" name="isliḑè"/>
            <p:cNvSpPr/>
            <p:nvPr/>
          </p:nvSpPr>
          <p:spPr bwMode="auto">
            <a:xfrm>
              <a:off x="4067176" y="2743200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0" name="îśľídé"/>
            <p:cNvSpPr/>
            <p:nvPr/>
          </p:nvSpPr>
          <p:spPr bwMode="auto">
            <a:xfrm>
              <a:off x="4638676" y="3135313"/>
              <a:ext cx="174625" cy="17462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1" y="10"/>
                </a:cxn>
                <a:cxn ang="0">
                  <a:pos x="36" y="0"/>
                </a:cxn>
                <a:cxn ang="0">
                  <a:pos x="62" y="10"/>
                </a:cxn>
                <a:cxn ang="0">
                  <a:pos x="72" y="36"/>
                </a:cxn>
                <a:cxn ang="0">
                  <a:pos x="62" y="61"/>
                </a:cxn>
                <a:cxn ang="0">
                  <a:pos x="36" y="72"/>
                </a:cxn>
                <a:cxn ang="0">
                  <a:pos x="11" y="61"/>
                </a:cxn>
                <a:cxn ang="0">
                  <a:pos x="0" y="36"/>
                </a:cxn>
              </a:cxnLst>
              <a:rect l="0" t="0" r="r" b="b"/>
              <a:pathLst>
                <a:path w="72" h="72">
                  <a:moveTo>
                    <a:pt x="0" y="36"/>
                  </a:moveTo>
                  <a:cubicBezTo>
                    <a:pt x="0" y="26"/>
                    <a:pt x="4" y="17"/>
                    <a:pt x="11" y="10"/>
                  </a:cubicBezTo>
                  <a:cubicBezTo>
                    <a:pt x="18" y="3"/>
                    <a:pt x="26" y="0"/>
                    <a:pt x="36" y="0"/>
                  </a:cubicBezTo>
                  <a:cubicBezTo>
                    <a:pt x="46" y="0"/>
                    <a:pt x="55" y="3"/>
                    <a:pt x="62" y="10"/>
                  </a:cubicBezTo>
                  <a:cubicBezTo>
                    <a:pt x="69" y="17"/>
                    <a:pt x="72" y="26"/>
                    <a:pt x="72" y="36"/>
                  </a:cubicBezTo>
                  <a:cubicBezTo>
                    <a:pt x="72" y="46"/>
                    <a:pt x="69" y="54"/>
                    <a:pt x="62" y="61"/>
                  </a:cubicBezTo>
                  <a:cubicBezTo>
                    <a:pt x="55" y="68"/>
                    <a:pt x="46" y="72"/>
                    <a:pt x="36" y="72"/>
                  </a:cubicBezTo>
                  <a:cubicBezTo>
                    <a:pt x="26" y="72"/>
                    <a:pt x="18" y="68"/>
                    <a:pt x="11" y="61"/>
                  </a:cubicBezTo>
                  <a:cubicBezTo>
                    <a:pt x="4" y="54"/>
                    <a:pt x="0" y="46"/>
                    <a:pt x="0" y="3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1" name="ïṡľiḋê"/>
            <p:cNvSpPr/>
            <p:nvPr/>
          </p:nvSpPr>
          <p:spPr bwMode="auto">
            <a:xfrm>
              <a:off x="5183188" y="3182938"/>
              <a:ext cx="106363" cy="107950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</a:cxnLst>
              <a:rect l="0" t="0" r="r" b="b"/>
              <a:pathLst>
                <a:path w="44" h="44">
                  <a:moveTo>
                    <a:pt x="38" y="6"/>
                  </a:move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2" name="íṧľíḓé"/>
            <p:cNvSpPr/>
            <p:nvPr/>
          </p:nvSpPr>
          <p:spPr bwMode="auto">
            <a:xfrm>
              <a:off x="5491163" y="3333750"/>
              <a:ext cx="76200" cy="77787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0" y="16"/>
                </a:cxn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</a:cxnLst>
              <a:rect l="0" t="0" r="r" b="b"/>
              <a:pathLst>
                <a:path w="32" h="32">
                  <a:moveTo>
                    <a:pt x="5" y="27"/>
                  </a:move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3" name="ïśḻîdê"/>
            <p:cNvSpPr/>
            <p:nvPr/>
          </p:nvSpPr>
          <p:spPr bwMode="auto">
            <a:xfrm>
              <a:off x="3490913" y="3154363"/>
              <a:ext cx="106363" cy="10636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4" name="ïSľïďe"/>
            <p:cNvSpPr/>
            <p:nvPr/>
          </p:nvSpPr>
          <p:spPr bwMode="auto">
            <a:xfrm>
              <a:off x="3810001" y="3529013"/>
              <a:ext cx="147638" cy="1476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2" y="9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  <a:cxn ang="0">
                  <a:pos x="0" y="30"/>
                </a:cxn>
                <a:cxn ang="0">
                  <a:pos x="9" y="9"/>
                </a:cxn>
                <a:cxn ang="0">
                  <a:pos x="31" y="0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39" y="0"/>
                    <a:pt x="46" y="3"/>
                    <a:pt x="52" y="9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5" y="3"/>
                    <a:pt x="22" y="0"/>
                    <a:pt x="3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5" name="íSľïḑê"/>
            <p:cNvSpPr/>
            <p:nvPr/>
          </p:nvSpPr>
          <p:spPr bwMode="auto">
            <a:xfrm>
              <a:off x="4268788" y="3529013"/>
              <a:ext cx="147638" cy="1476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2" y="9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  <a:cxn ang="0">
                  <a:pos x="0" y="30"/>
                </a:cxn>
                <a:cxn ang="0">
                  <a:pos x="9" y="9"/>
                </a:cxn>
                <a:cxn ang="0">
                  <a:pos x="31" y="0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39" y="0"/>
                    <a:pt x="46" y="3"/>
                    <a:pt x="52" y="9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5" y="3"/>
                    <a:pt x="22" y="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6" name="îṣļîḋè"/>
            <p:cNvSpPr/>
            <p:nvPr/>
          </p:nvSpPr>
          <p:spPr bwMode="auto">
            <a:xfrm>
              <a:off x="4081463" y="3079750"/>
              <a:ext cx="171450" cy="171450"/>
            </a:xfrm>
            <a:custGeom>
              <a:avLst/>
              <a:gdLst/>
              <a:ahLst/>
              <a:cxnLst>
                <a:cxn ang="0">
                  <a:pos x="61" y="10"/>
                </a:cxn>
                <a:cxn ang="0">
                  <a:pos x="71" y="35"/>
                </a:cxn>
                <a:cxn ang="0">
                  <a:pos x="61" y="60"/>
                </a:cxn>
                <a:cxn ang="0">
                  <a:pos x="36" y="71"/>
                </a:cxn>
                <a:cxn ang="0">
                  <a:pos x="10" y="60"/>
                </a:cxn>
                <a:cxn ang="0">
                  <a:pos x="0" y="35"/>
                </a:cxn>
                <a:cxn ang="0">
                  <a:pos x="10" y="10"/>
                </a:cxn>
                <a:cxn ang="0">
                  <a:pos x="36" y="0"/>
                </a:cxn>
                <a:cxn ang="0">
                  <a:pos x="61" y="10"/>
                </a:cxn>
              </a:cxnLst>
              <a:rect l="0" t="0" r="r" b="b"/>
              <a:pathLst>
                <a:path w="71" h="71">
                  <a:moveTo>
                    <a:pt x="61" y="10"/>
                  </a:moveTo>
                  <a:cubicBezTo>
                    <a:pt x="68" y="17"/>
                    <a:pt x="71" y="26"/>
                    <a:pt x="71" y="35"/>
                  </a:cubicBezTo>
                  <a:cubicBezTo>
                    <a:pt x="71" y="45"/>
                    <a:pt x="68" y="54"/>
                    <a:pt x="61" y="60"/>
                  </a:cubicBezTo>
                  <a:cubicBezTo>
                    <a:pt x="54" y="68"/>
                    <a:pt x="45" y="71"/>
                    <a:pt x="36" y="71"/>
                  </a:cubicBezTo>
                  <a:cubicBezTo>
                    <a:pt x="26" y="71"/>
                    <a:pt x="17" y="68"/>
                    <a:pt x="10" y="60"/>
                  </a:cubicBezTo>
                  <a:cubicBezTo>
                    <a:pt x="3" y="54"/>
                    <a:pt x="0" y="45"/>
                    <a:pt x="0" y="35"/>
                  </a:cubicBezTo>
                  <a:cubicBezTo>
                    <a:pt x="0" y="26"/>
                    <a:pt x="3" y="17"/>
                    <a:pt x="10" y="10"/>
                  </a:cubicBezTo>
                  <a:cubicBezTo>
                    <a:pt x="17" y="3"/>
                    <a:pt x="26" y="0"/>
                    <a:pt x="36" y="0"/>
                  </a:cubicBezTo>
                  <a:cubicBezTo>
                    <a:pt x="45" y="0"/>
                    <a:pt x="54" y="3"/>
                    <a:pt x="61" y="1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7" name="i$ḻiḋé"/>
            <p:cNvSpPr/>
            <p:nvPr/>
          </p:nvSpPr>
          <p:spPr bwMode="auto">
            <a:xfrm>
              <a:off x="5405438" y="3943350"/>
              <a:ext cx="77788" cy="77787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  <a:cxn ang="0">
                  <a:pos x="0" y="16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cubicBezTo>
                    <a:pt x="0" y="11"/>
                    <a:pt x="2" y="8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8" name="ïṧľíḋè"/>
            <p:cNvSpPr/>
            <p:nvPr/>
          </p:nvSpPr>
          <p:spPr bwMode="auto">
            <a:xfrm>
              <a:off x="4638676" y="3560763"/>
              <a:ext cx="77788" cy="77787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  <a:cxn ang="0">
                  <a:pos x="0" y="16"/>
                </a:cxn>
                <a:cxn ang="0">
                  <a:pos x="5" y="4"/>
                </a:cxn>
              </a:cxnLst>
              <a:rect l="0" t="0" r="r" b="b"/>
              <a:pathLst>
                <a:path w="32" h="32">
                  <a:moveTo>
                    <a:pt x="5" y="4"/>
                  </a:move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ubicBezTo>
                    <a:pt x="0" y="11"/>
                    <a:pt x="2" y="8"/>
                    <a:pt x="5" y="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79" name="íş1îḍe"/>
            <p:cNvSpPr/>
            <p:nvPr/>
          </p:nvSpPr>
          <p:spPr bwMode="auto">
            <a:xfrm>
              <a:off x="4984751" y="3536950"/>
              <a:ext cx="125413" cy="125412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52" y="26"/>
                </a:cxn>
                <a:cxn ang="0">
                  <a:pos x="44" y="44"/>
                </a:cxn>
                <a:cxn ang="0">
                  <a:pos x="26" y="52"/>
                </a:cxn>
                <a:cxn ang="0">
                  <a:pos x="7" y="44"/>
                </a:cxn>
                <a:cxn ang="0">
                  <a:pos x="0" y="26"/>
                </a:cxn>
                <a:cxn ang="0">
                  <a:pos x="7" y="7"/>
                </a:cxn>
                <a:cxn ang="0">
                  <a:pos x="26" y="0"/>
                </a:cxn>
                <a:cxn ang="0">
                  <a:pos x="44" y="7"/>
                </a:cxn>
              </a:cxnLst>
              <a:rect l="0" t="0" r="r" b="b"/>
              <a:pathLst>
                <a:path w="52" h="52">
                  <a:moveTo>
                    <a:pt x="44" y="7"/>
                  </a:moveTo>
                  <a:cubicBezTo>
                    <a:pt x="49" y="12"/>
                    <a:pt x="52" y="19"/>
                    <a:pt x="52" y="26"/>
                  </a:cubicBezTo>
                  <a:cubicBezTo>
                    <a:pt x="52" y="33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ubicBezTo>
                    <a:pt x="19" y="52"/>
                    <a:pt x="13" y="49"/>
                    <a:pt x="7" y="44"/>
                  </a:cubicBezTo>
                  <a:cubicBezTo>
                    <a:pt x="2" y="39"/>
                    <a:pt x="0" y="33"/>
                    <a:pt x="0" y="26"/>
                  </a:cubicBezTo>
                  <a:cubicBezTo>
                    <a:pt x="0" y="19"/>
                    <a:pt x="2" y="12"/>
                    <a:pt x="7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0" name="išļíḓe"/>
            <p:cNvSpPr/>
            <p:nvPr/>
          </p:nvSpPr>
          <p:spPr bwMode="auto">
            <a:xfrm>
              <a:off x="5049838" y="3921125"/>
              <a:ext cx="125413" cy="127000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26" y="52"/>
                </a:cxn>
                <a:cxn ang="0">
                  <a:pos x="7" y="44"/>
                </a:cxn>
                <a:cxn ang="0">
                  <a:pos x="0" y="26"/>
                </a:cxn>
                <a:cxn ang="0">
                  <a:pos x="7" y="7"/>
                </a:cxn>
                <a:cxn ang="0">
                  <a:pos x="26" y="0"/>
                </a:cxn>
                <a:cxn ang="0">
                  <a:pos x="44" y="7"/>
                </a:cxn>
                <a:cxn ang="0">
                  <a:pos x="52" y="26"/>
                </a:cxn>
                <a:cxn ang="0">
                  <a:pos x="44" y="44"/>
                </a:cxn>
              </a:cxnLst>
              <a:rect l="0" t="0" r="r" b="b"/>
              <a:pathLst>
                <a:path w="52" h="52">
                  <a:moveTo>
                    <a:pt x="44" y="44"/>
                  </a:moveTo>
                  <a:cubicBezTo>
                    <a:pt x="39" y="49"/>
                    <a:pt x="33" y="52"/>
                    <a:pt x="26" y="52"/>
                  </a:cubicBezTo>
                  <a:cubicBezTo>
                    <a:pt x="19" y="52"/>
                    <a:pt x="13" y="49"/>
                    <a:pt x="7" y="44"/>
                  </a:cubicBezTo>
                  <a:cubicBezTo>
                    <a:pt x="2" y="39"/>
                    <a:pt x="0" y="33"/>
                    <a:pt x="0" y="26"/>
                  </a:cubicBezTo>
                  <a:cubicBezTo>
                    <a:pt x="0" y="19"/>
                    <a:pt x="2" y="12"/>
                    <a:pt x="7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3"/>
                    <a:pt x="49" y="39"/>
                    <a:pt x="44" y="4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1" name="íṡlíḓe"/>
            <p:cNvSpPr/>
            <p:nvPr/>
          </p:nvSpPr>
          <p:spPr bwMode="auto">
            <a:xfrm>
              <a:off x="4551363" y="3967163"/>
              <a:ext cx="155575" cy="155575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9" y="54"/>
                </a:cxn>
                <a:cxn ang="0">
                  <a:pos x="0" y="32"/>
                </a:cxn>
                <a:cxn ang="0">
                  <a:pos x="9" y="9"/>
                </a:cxn>
                <a:cxn ang="0">
                  <a:pos x="32" y="0"/>
                </a:cxn>
                <a:cxn ang="0">
                  <a:pos x="54" y="9"/>
                </a:cxn>
                <a:cxn ang="0">
                  <a:pos x="64" y="32"/>
                </a:cxn>
                <a:cxn ang="0">
                  <a:pos x="54" y="54"/>
                </a:cxn>
                <a:cxn ang="0">
                  <a:pos x="32" y="64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23" y="64"/>
                    <a:pt x="16" y="61"/>
                    <a:pt x="9" y="54"/>
                  </a:cubicBezTo>
                  <a:cubicBezTo>
                    <a:pt x="3" y="48"/>
                    <a:pt x="0" y="40"/>
                    <a:pt x="0" y="32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3" y="0"/>
                    <a:pt x="32" y="0"/>
                  </a:cubicBezTo>
                  <a:cubicBezTo>
                    <a:pt x="41" y="0"/>
                    <a:pt x="48" y="3"/>
                    <a:pt x="54" y="9"/>
                  </a:cubicBezTo>
                  <a:cubicBezTo>
                    <a:pt x="61" y="15"/>
                    <a:pt x="64" y="23"/>
                    <a:pt x="64" y="32"/>
                  </a:cubicBezTo>
                  <a:cubicBezTo>
                    <a:pt x="64" y="40"/>
                    <a:pt x="61" y="48"/>
                    <a:pt x="54" y="54"/>
                  </a:cubicBezTo>
                  <a:cubicBezTo>
                    <a:pt x="48" y="61"/>
                    <a:pt x="41" y="64"/>
                    <a:pt x="32" y="6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2" name="iṡḻîḍê"/>
            <p:cNvSpPr/>
            <p:nvPr/>
          </p:nvSpPr>
          <p:spPr bwMode="auto">
            <a:xfrm>
              <a:off x="5451476" y="3625850"/>
              <a:ext cx="120650" cy="122237"/>
            </a:xfrm>
            <a:custGeom>
              <a:avLst/>
              <a:gdLst/>
              <a:ahLst/>
              <a:cxnLst>
                <a:cxn ang="0">
                  <a:pos x="42" y="7"/>
                </a:cxn>
                <a:cxn ang="0">
                  <a:pos x="50" y="25"/>
                </a:cxn>
                <a:cxn ang="0">
                  <a:pos x="42" y="42"/>
                </a:cxn>
                <a:cxn ang="0">
                  <a:pos x="25" y="50"/>
                </a:cxn>
                <a:cxn ang="0">
                  <a:pos x="7" y="42"/>
                </a:cxn>
                <a:cxn ang="0">
                  <a:pos x="0" y="25"/>
                </a:cxn>
                <a:cxn ang="0">
                  <a:pos x="7" y="7"/>
                </a:cxn>
                <a:cxn ang="0">
                  <a:pos x="25" y="0"/>
                </a:cxn>
                <a:cxn ang="0">
                  <a:pos x="42" y="7"/>
                </a:cxn>
              </a:cxnLst>
              <a:rect l="0" t="0" r="r" b="b"/>
              <a:pathLst>
                <a:path w="50" h="50">
                  <a:moveTo>
                    <a:pt x="42" y="7"/>
                  </a:moveTo>
                  <a:cubicBezTo>
                    <a:pt x="47" y="12"/>
                    <a:pt x="50" y="18"/>
                    <a:pt x="50" y="25"/>
                  </a:cubicBezTo>
                  <a:cubicBezTo>
                    <a:pt x="50" y="32"/>
                    <a:pt x="47" y="37"/>
                    <a:pt x="42" y="42"/>
                  </a:cubicBezTo>
                  <a:cubicBezTo>
                    <a:pt x="38" y="47"/>
                    <a:pt x="32" y="50"/>
                    <a:pt x="25" y="50"/>
                  </a:cubicBezTo>
                  <a:cubicBezTo>
                    <a:pt x="18" y="50"/>
                    <a:pt x="12" y="47"/>
                    <a:pt x="7" y="42"/>
                  </a:cubicBezTo>
                  <a:cubicBezTo>
                    <a:pt x="2" y="37"/>
                    <a:pt x="0" y="32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2" y="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3" name="ïşḷïḋe"/>
            <p:cNvSpPr/>
            <p:nvPr/>
          </p:nvSpPr>
          <p:spPr bwMode="auto">
            <a:xfrm>
              <a:off x="4192588" y="3921125"/>
              <a:ext cx="114300" cy="114300"/>
            </a:xfrm>
            <a:custGeom>
              <a:avLst/>
              <a:gdLst/>
              <a:ahLst/>
              <a:cxnLst>
                <a:cxn ang="0">
                  <a:pos x="40" y="6"/>
                </a:cxn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</a:cxnLst>
              <a:rect l="0" t="0" r="r" b="b"/>
              <a:pathLst>
                <a:path w="47" h="47">
                  <a:moveTo>
                    <a:pt x="40" y="6"/>
                  </a:moveTo>
                  <a:cubicBezTo>
                    <a:pt x="45" y="11"/>
                    <a:pt x="47" y="17"/>
                    <a:pt x="47" y="23"/>
                  </a:cubicBezTo>
                  <a:cubicBezTo>
                    <a:pt x="47" y="30"/>
                    <a:pt x="45" y="35"/>
                    <a:pt x="40" y="40"/>
                  </a:cubicBezTo>
                  <a:cubicBezTo>
                    <a:pt x="36" y="45"/>
                    <a:pt x="30" y="47"/>
                    <a:pt x="24" y="47"/>
                  </a:cubicBezTo>
                  <a:cubicBezTo>
                    <a:pt x="17" y="47"/>
                    <a:pt x="12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2" y="2"/>
                    <a:pt x="17" y="0"/>
                    <a:pt x="24" y="0"/>
                  </a:cubicBezTo>
                  <a:cubicBezTo>
                    <a:pt x="30" y="0"/>
                    <a:pt x="36" y="2"/>
                    <a:pt x="40" y="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4" name="îšḻiḑé"/>
            <p:cNvSpPr/>
            <p:nvPr/>
          </p:nvSpPr>
          <p:spPr bwMode="auto">
            <a:xfrm>
              <a:off x="4895851" y="4352925"/>
              <a:ext cx="112713" cy="112712"/>
            </a:xfrm>
            <a:custGeom>
              <a:avLst/>
              <a:gdLst/>
              <a:ahLst/>
              <a:cxnLst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  <a:cxn ang="0">
                  <a:pos x="47" y="23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30"/>
                    <a:pt x="45" y="35"/>
                    <a:pt x="40" y="40"/>
                  </a:cubicBezTo>
                  <a:cubicBezTo>
                    <a:pt x="35" y="45"/>
                    <a:pt x="30" y="47"/>
                    <a:pt x="24" y="47"/>
                  </a:cubicBezTo>
                  <a:cubicBezTo>
                    <a:pt x="17" y="47"/>
                    <a:pt x="11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5" y="2"/>
                    <a:pt x="40" y="6"/>
                  </a:cubicBezTo>
                  <a:cubicBezTo>
                    <a:pt x="45" y="11"/>
                    <a:pt x="47" y="17"/>
                    <a:pt x="47" y="2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5" name="ïšlîḍè"/>
            <p:cNvSpPr/>
            <p:nvPr/>
          </p:nvSpPr>
          <p:spPr bwMode="auto">
            <a:xfrm>
              <a:off x="3905251" y="4006850"/>
              <a:ext cx="98425" cy="98425"/>
            </a:xfrm>
            <a:custGeom>
              <a:avLst/>
              <a:gdLst/>
              <a:ahLst/>
              <a:cxnLst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  <a:cxn ang="0">
                  <a:pos x="41" y="20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39" y="10"/>
                    <a:pt x="41" y="15"/>
                    <a:pt x="41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6" name="ïšľïḑê"/>
            <p:cNvSpPr/>
            <p:nvPr/>
          </p:nvSpPr>
          <p:spPr bwMode="auto">
            <a:xfrm>
              <a:off x="4192588" y="4367213"/>
              <a:ext cx="100013" cy="98425"/>
            </a:xfrm>
            <a:custGeom>
              <a:avLst/>
              <a:gdLst/>
              <a:ahLst/>
              <a:cxnLst>
                <a:cxn ang="0">
                  <a:pos x="35" y="6"/>
                </a:cxn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</a:cxnLst>
              <a:rect l="0" t="0" r="r" b="b"/>
              <a:pathLst>
                <a:path w="41" h="41">
                  <a:moveTo>
                    <a:pt x="35" y="6"/>
                  </a:moveTo>
                  <a:cubicBezTo>
                    <a:pt x="39" y="10"/>
                    <a:pt x="41" y="15"/>
                    <a:pt x="41" y="20"/>
                  </a:cubicBez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7" name="íṡḻíḍê"/>
            <p:cNvSpPr/>
            <p:nvPr/>
          </p:nvSpPr>
          <p:spPr bwMode="auto">
            <a:xfrm>
              <a:off x="4522788" y="4367213"/>
              <a:ext cx="98425" cy="9842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</a:cxnLst>
              <a:rect l="0" t="0" r="r" b="b"/>
              <a:pathLst>
                <a:path w="41" h="41">
                  <a:moveTo>
                    <a:pt x="0" y="20"/>
                  </a:move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39" y="10"/>
                    <a:pt x="41" y="15"/>
                    <a:pt x="41" y="20"/>
                  </a:cubicBez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8" name="íšļiďè"/>
            <p:cNvSpPr/>
            <p:nvPr/>
          </p:nvSpPr>
          <p:spPr bwMode="auto">
            <a:xfrm>
              <a:off x="5664201" y="3195638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89" name="íṡḷíḓê"/>
            <p:cNvSpPr/>
            <p:nvPr/>
          </p:nvSpPr>
          <p:spPr bwMode="auto">
            <a:xfrm>
              <a:off x="5422901" y="2373313"/>
              <a:ext cx="144463" cy="144462"/>
            </a:xfrm>
            <a:custGeom>
              <a:avLst/>
              <a:gdLst/>
              <a:ahLst/>
              <a:cxnLst>
                <a:cxn ang="0">
                  <a:pos x="9" y="51"/>
                </a:cxn>
                <a:cxn ang="0">
                  <a:pos x="0" y="30"/>
                </a:cxn>
                <a:cxn ang="0">
                  <a:pos x="9" y="8"/>
                </a:cxn>
                <a:cxn ang="0">
                  <a:pos x="30" y="0"/>
                </a:cxn>
                <a:cxn ang="0">
                  <a:pos x="51" y="8"/>
                </a:cxn>
                <a:cxn ang="0">
                  <a:pos x="60" y="30"/>
                </a:cxn>
                <a:cxn ang="0">
                  <a:pos x="51" y="51"/>
                </a:cxn>
                <a:cxn ang="0">
                  <a:pos x="30" y="60"/>
                </a:cxn>
                <a:cxn ang="0">
                  <a:pos x="9" y="51"/>
                </a:cxn>
              </a:cxnLst>
              <a:rect l="0" t="0" r="r" b="b"/>
              <a:pathLst>
                <a:path w="60" h="60">
                  <a:moveTo>
                    <a:pt x="9" y="51"/>
                  </a:moveTo>
                  <a:cubicBezTo>
                    <a:pt x="3" y="45"/>
                    <a:pt x="0" y="38"/>
                    <a:pt x="0" y="30"/>
                  </a:cubicBezTo>
                  <a:cubicBezTo>
                    <a:pt x="0" y="22"/>
                    <a:pt x="3" y="14"/>
                    <a:pt x="9" y="8"/>
                  </a:cubicBezTo>
                  <a:cubicBezTo>
                    <a:pt x="15" y="3"/>
                    <a:pt x="22" y="0"/>
                    <a:pt x="30" y="0"/>
                  </a:cubicBezTo>
                  <a:cubicBezTo>
                    <a:pt x="38" y="0"/>
                    <a:pt x="45" y="3"/>
                    <a:pt x="51" y="8"/>
                  </a:cubicBezTo>
                  <a:cubicBezTo>
                    <a:pt x="57" y="14"/>
                    <a:pt x="60" y="22"/>
                    <a:pt x="60" y="30"/>
                  </a:cubicBezTo>
                  <a:cubicBezTo>
                    <a:pt x="60" y="38"/>
                    <a:pt x="57" y="45"/>
                    <a:pt x="51" y="51"/>
                  </a:cubicBezTo>
                  <a:cubicBezTo>
                    <a:pt x="45" y="57"/>
                    <a:pt x="38" y="60"/>
                    <a:pt x="30" y="60"/>
                  </a:cubicBezTo>
                  <a:cubicBezTo>
                    <a:pt x="22" y="60"/>
                    <a:pt x="15" y="57"/>
                    <a:pt x="9" y="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90" name="iśḻîḑê"/>
            <p:cNvSpPr/>
            <p:nvPr/>
          </p:nvSpPr>
          <p:spPr bwMode="auto">
            <a:xfrm>
              <a:off x="4624388" y="2185988"/>
              <a:ext cx="203200" cy="203200"/>
            </a:xfrm>
            <a:custGeom>
              <a:avLst/>
              <a:gdLst/>
              <a:ahLst/>
              <a:cxnLst>
                <a:cxn ang="0">
                  <a:pos x="72" y="12"/>
                </a:cxn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</a:cxnLst>
              <a:rect l="0" t="0" r="r" b="b"/>
              <a:pathLst>
                <a:path w="84" h="84">
                  <a:moveTo>
                    <a:pt x="72" y="12"/>
                  </a:moveTo>
                  <a:cubicBezTo>
                    <a:pt x="80" y="20"/>
                    <a:pt x="84" y="30"/>
                    <a:pt x="84" y="42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91" name="ïṥ1îḓé"/>
            <p:cNvSpPr/>
            <p:nvPr/>
          </p:nvSpPr>
          <p:spPr bwMode="auto">
            <a:xfrm>
              <a:off x="3937001" y="2338388"/>
              <a:ext cx="203200" cy="203200"/>
            </a:xfrm>
            <a:custGeom>
              <a:avLst/>
              <a:gdLst/>
              <a:ahLst/>
              <a:cxnLst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  <a:cxn ang="0">
                  <a:pos x="84" y="42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ubicBezTo>
                    <a:pt x="80" y="20"/>
                    <a:pt x="84" y="30"/>
                    <a:pt x="84" y="4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92" name="íSľïḍê"/>
            <p:cNvSpPr/>
            <p:nvPr/>
          </p:nvSpPr>
          <p:spPr bwMode="auto">
            <a:xfrm>
              <a:off x="3371851" y="2474913"/>
              <a:ext cx="147638" cy="147637"/>
            </a:xfrm>
            <a:custGeom>
              <a:avLst/>
              <a:gdLst/>
              <a:ahLst/>
              <a:cxnLst>
                <a:cxn ang="0">
                  <a:pos x="9" y="52"/>
                </a:cxn>
                <a:cxn ang="0">
                  <a:pos x="0" y="30"/>
                </a:cxn>
                <a:cxn ang="0">
                  <a:pos x="9" y="8"/>
                </a:cxn>
                <a:cxn ang="0">
                  <a:pos x="31" y="0"/>
                </a:cxn>
                <a:cxn ang="0">
                  <a:pos x="52" y="8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</a:cxnLst>
              <a:rect l="0" t="0" r="r" b="b"/>
              <a:pathLst>
                <a:path w="61" h="61">
                  <a:moveTo>
                    <a:pt x="9" y="52"/>
                  </a:move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8"/>
                  </a:cubicBezTo>
                  <a:cubicBezTo>
                    <a:pt x="15" y="3"/>
                    <a:pt x="22" y="0"/>
                    <a:pt x="31" y="0"/>
                  </a:cubicBezTo>
                  <a:cubicBezTo>
                    <a:pt x="39" y="0"/>
                    <a:pt x="46" y="3"/>
                    <a:pt x="52" y="8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93" name="iśľiḓé"/>
            <p:cNvSpPr/>
            <p:nvPr/>
          </p:nvSpPr>
          <p:spPr bwMode="auto">
            <a:xfrm>
              <a:off x="4446588" y="2628900"/>
              <a:ext cx="204788" cy="203200"/>
            </a:xfrm>
            <a:custGeom>
              <a:avLst/>
              <a:gdLst/>
              <a:ahLst/>
              <a:cxnLst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</a:cxnLst>
              <a:rect l="0" t="0" r="r" b="b"/>
              <a:pathLst>
                <a:path w="84" h="84">
                  <a:moveTo>
                    <a:pt x="12" y="71"/>
                  </a:move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ubicBezTo>
                    <a:pt x="80" y="20"/>
                    <a:pt x="84" y="30"/>
                    <a:pt x="84" y="42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94" name="iṣ1ïdê"/>
            <p:cNvSpPr/>
            <p:nvPr/>
          </p:nvSpPr>
          <p:spPr bwMode="auto">
            <a:xfrm>
              <a:off x="3881438" y="4359275"/>
              <a:ext cx="112713" cy="114300"/>
            </a:xfrm>
            <a:custGeom>
              <a:avLst/>
              <a:gdLst/>
              <a:ahLst/>
              <a:cxnLst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  <a:cxn ang="0">
                  <a:pos x="47" y="23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30"/>
                    <a:pt x="45" y="35"/>
                    <a:pt x="40" y="40"/>
                  </a:cubicBezTo>
                  <a:cubicBezTo>
                    <a:pt x="35" y="45"/>
                    <a:pt x="30" y="47"/>
                    <a:pt x="24" y="47"/>
                  </a:cubicBezTo>
                  <a:cubicBezTo>
                    <a:pt x="17" y="47"/>
                    <a:pt x="11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5" y="2"/>
                    <a:pt x="40" y="6"/>
                  </a:cubicBezTo>
                  <a:cubicBezTo>
                    <a:pt x="45" y="11"/>
                    <a:pt x="47" y="17"/>
                    <a:pt x="47" y="23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sp>
        <p:nvSpPr>
          <p:cNvPr id="55" name="ïṩlîḑè"/>
          <p:cNvSpPr/>
          <p:nvPr/>
        </p:nvSpPr>
        <p:spPr>
          <a:xfrm>
            <a:off x="1072855" y="1969771"/>
            <a:ext cx="2100630" cy="2100630"/>
          </a:xfrm>
          <a:prstGeom prst="arc">
            <a:avLst>
              <a:gd name="adj1" fmla="val 17274457"/>
              <a:gd name="adj2" fmla="val 4150422"/>
            </a:avLst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56" name="iṥ1ïḋè"/>
          <p:cNvSpPr/>
          <p:nvPr/>
        </p:nvSpPr>
        <p:spPr>
          <a:xfrm>
            <a:off x="3004387" y="3181086"/>
            <a:ext cx="225782" cy="225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57" name="îṧ1iḓê"/>
          <p:cNvSpPr/>
          <p:nvPr/>
        </p:nvSpPr>
        <p:spPr>
          <a:xfrm>
            <a:off x="3004387" y="2523746"/>
            <a:ext cx="225782" cy="2257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58" name="ïsľiḓè"/>
          <p:cNvSpPr/>
          <p:nvPr/>
        </p:nvSpPr>
        <p:spPr>
          <a:xfrm>
            <a:off x="2418497" y="3876057"/>
            <a:ext cx="225782" cy="2257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59" name="iṧḷiḍê"/>
          <p:cNvSpPr/>
          <p:nvPr/>
        </p:nvSpPr>
        <p:spPr>
          <a:xfrm>
            <a:off x="2366100" y="1935475"/>
            <a:ext cx="225782" cy="225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121565" y="3293977"/>
            <a:ext cx="789284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100606" y="2629969"/>
            <a:ext cx="78452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2539486" y="3988948"/>
            <a:ext cx="1302772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2490900" y="2048366"/>
            <a:ext cx="142757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4107218" y="1862119"/>
            <a:ext cx="3093428" cy="321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500" dirty="0" smtClean="0">
                <a:ea typeface="微软雅黑" panose="020B0503020204020204" charset="-122"/>
              </a:rPr>
              <a:t>想养的，养不了</a:t>
            </a:r>
            <a:endParaRPr lang="zh-CN" altLang="en-US" sz="1500" dirty="0" smtClean="0"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3890" y="2497905"/>
            <a:ext cx="3093428" cy="321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500" dirty="0" smtClean="0">
                <a:ea typeface="微软雅黑" panose="020B0503020204020204" charset="-122"/>
              </a:rPr>
              <a:t>想规范的，规范不了</a:t>
            </a:r>
            <a:endParaRPr lang="zh-CN" altLang="en-US" sz="1500" dirty="0" smtClean="0"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7697" y="3130357"/>
            <a:ext cx="3093428" cy="321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500" dirty="0" smtClean="0">
                <a:ea typeface="微软雅黑" panose="020B0503020204020204" charset="-122"/>
              </a:rPr>
              <a:t>钉子户，拆不掉</a:t>
            </a:r>
            <a:endParaRPr lang="zh-CN" altLang="en-US" sz="1500" dirty="0" smtClean="0"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96739" y="3771383"/>
            <a:ext cx="3093428" cy="321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500" dirty="0" smtClean="0">
                <a:ea typeface="微软雅黑" panose="020B0503020204020204" charset="-122"/>
              </a:rPr>
              <a:t>基层政府该何去何从？</a:t>
            </a:r>
            <a:endParaRPr lang="zh-CN" altLang="en-US" sz="1500" dirty="0" smtClean="0">
              <a:ea typeface="微软雅黑" panose="020B0503020204020204" charset="-122"/>
            </a:endParaRPr>
          </a:p>
        </p:txBody>
      </p:sp>
      <p:pic>
        <p:nvPicPr>
          <p:cNvPr id="95" name="图片 94" descr="QQ截图20190507141109副本.png"/>
          <p:cNvPicPr>
            <a:picLocks noChangeAspect="1"/>
          </p:cNvPicPr>
          <p:nvPr/>
        </p:nvPicPr>
        <p:blipFill>
          <a:blip r:embed="rId1" cstate="print"/>
          <a:srcRect l="1816" t="2171"/>
          <a:stretch>
            <a:fillRect/>
          </a:stretch>
        </p:blipFill>
        <p:spPr>
          <a:xfrm>
            <a:off x="5826186" y="1982155"/>
            <a:ext cx="1886874" cy="1894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148592" y="1302904"/>
            <a:ext cx="6859200" cy="57160"/>
          </a:xfrm>
          <a:prstGeom prst="rect">
            <a:avLst/>
          </a:pr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1015" dirty="0">
              <a:ea typeface="微软雅黑" panose="020B050302020402020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148592" y="1371020"/>
            <a:ext cx="68587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148592" y="1598707"/>
            <a:ext cx="68587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5"/>
          <p:cNvGrpSpPr/>
          <p:nvPr/>
        </p:nvGrpSpPr>
        <p:grpSpPr>
          <a:xfrm rot="0" flipV="1">
            <a:off x="1142400" y="596978"/>
            <a:ext cx="626855" cy="707831"/>
            <a:chOff x="1381424" y="696895"/>
            <a:chExt cx="1477389" cy="1667713"/>
          </a:xfrm>
        </p:grpSpPr>
        <p:sp>
          <p:nvSpPr>
            <p:cNvPr id="20" name="任意多边形 19"/>
            <p:cNvSpPr/>
            <p:nvPr/>
          </p:nvSpPr>
          <p:spPr>
            <a:xfrm rot="2700000">
              <a:off x="1513322" y="1019117"/>
              <a:ext cx="1667713" cy="1023269"/>
            </a:xfrm>
            <a:custGeom>
              <a:avLst/>
              <a:gdLst>
                <a:gd name="connsiteX0" fmla="*/ 0 w 1667713"/>
                <a:gd name="connsiteY0" fmla="*/ 456881 h 1023269"/>
                <a:gd name="connsiteX1" fmla="*/ 412332 w 1667713"/>
                <a:gd name="connsiteY1" fmla="*/ 44549 h 1023269"/>
                <a:gd name="connsiteX2" fmla="*/ 412333 w 1667713"/>
                <a:gd name="connsiteY2" fmla="*/ 44549 h 1023269"/>
                <a:gd name="connsiteX3" fmla="*/ 456882 w 1667713"/>
                <a:gd name="connsiteY3" fmla="*/ 0 h 1023269"/>
                <a:gd name="connsiteX4" fmla="*/ 1514743 w 1667713"/>
                <a:gd name="connsiteY4" fmla="*/ 0 h 1023269"/>
                <a:gd name="connsiteX5" fmla="*/ 1667713 w 1667713"/>
                <a:gd name="connsiteY5" fmla="*/ 152970 h 1023269"/>
                <a:gd name="connsiteX6" fmla="*/ 1667713 w 1667713"/>
                <a:gd name="connsiteY6" fmla="*/ 704806 h 1023269"/>
                <a:gd name="connsiteX7" fmla="*/ 1349251 w 1667713"/>
                <a:gd name="connsiteY7" fmla="*/ 1023269 h 1023269"/>
                <a:gd name="connsiteX8" fmla="*/ 1349251 w 1667713"/>
                <a:gd name="connsiteY8" fmla="*/ 318462 h 1023269"/>
                <a:gd name="connsiteX9" fmla="*/ 138420 w 1667713"/>
                <a:gd name="connsiteY9" fmla="*/ 318462 h 1023269"/>
                <a:gd name="connsiteX10" fmla="*/ 1 w 1667713"/>
                <a:gd name="connsiteY10" fmla="*/ 456881 h 102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7713" h="1023269">
                  <a:moveTo>
                    <a:pt x="0" y="456881"/>
                  </a:moveTo>
                  <a:lnTo>
                    <a:pt x="412332" y="44549"/>
                  </a:lnTo>
                  <a:lnTo>
                    <a:pt x="412333" y="44549"/>
                  </a:lnTo>
                  <a:lnTo>
                    <a:pt x="456882" y="0"/>
                  </a:lnTo>
                  <a:lnTo>
                    <a:pt x="1514743" y="0"/>
                  </a:lnTo>
                  <a:cubicBezTo>
                    <a:pt x="1599226" y="1"/>
                    <a:pt x="1667713" y="68487"/>
                    <a:pt x="1667713" y="152970"/>
                  </a:cubicBezTo>
                  <a:lnTo>
                    <a:pt x="1667713" y="704806"/>
                  </a:lnTo>
                  <a:lnTo>
                    <a:pt x="1349251" y="1023269"/>
                  </a:lnTo>
                  <a:lnTo>
                    <a:pt x="1349251" y="318462"/>
                  </a:lnTo>
                  <a:lnTo>
                    <a:pt x="138420" y="318462"/>
                  </a:lnTo>
                  <a:lnTo>
                    <a:pt x="1" y="456881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2700000">
              <a:off x="1245384" y="1172018"/>
              <a:ext cx="1228628" cy="956548"/>
            </a:xfrm>
            <a:custGeom>
              <a:avLst/>
              <a:gdLst>
                <a:gd name="connsiteX0" fmla="*/ 303771 w 1228628"/>
                <a:gd name="connsiteY0" fmla="*/ 32819 h 956548"/>
                <a:gd name="connsiteX1" fmla="*/ 303771 w 1228628"/>
                <a:gd name="connsiteY1" fmla="*/ 32820 h 956548"/>
                <a:gd name="connsiteX2" fmla="*/ 336591 w 1228628"/>
                <a:gd name="connsiteY2" fmla="*/ 0 h 956548"/>
                <a:gd name="connsiteX3" fmla="*/ 1115933 w 1228628"/>
                <a:gd name="connsiteY3" fmla="*/ 0 h 956548"/>
                <a:gd name="connsiteX4" fmla="*/ 1228628 w 1228628"/>
                <a:gd name="connsiteY4" fmla="*/ 112695 h 956548"/>
                <a:gd name="connsiteX5" fmla="*/ 1228628 w 1228628"/>
                <a:gd name="connsiteY5" fmla="*/ 721932 h 956548"/>
                <a:gd name="connsiteX6" fmla="*/ 994013 w 1228628"/>
                <a:gd name="connsiteY6" fmla="*/ 956548 h 956548"/>
                <a:gd name="connsiteX7" fmla="*/ 994013 w 1228628"/>
                <a:gd name="connsiteY7" fmla="*/ 234616 h 956548"/>
                <a:gd name="connsiteX8" fmla="*/ 101975 w 1228628"/>
                <a:gd name="connsiteY8" fmla="*/ 234616 h 956548"/>
                <a:gd name="connsiteX9" fmla="*/ 0 w 1228628"/>
                <a:gd name="connsiteY9" fmla="*/ 336591 h 95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8628" h="956548">
                  <a:moveTo>
                    <a:pt x="303771" y="32819"/>
                  </a:moveTo>
                  <a:lnTo>
                    <a:pt x="303771" y="32820"/>
                  </a:lnTo>
                  <a:lnTo>
                    <a:pt x="336591" y="0"/>
                  </a:lnTo>
                  <a:lnTo>
                    <a:pt x="1115933" y="0"/>
                  </a:lnTo>
                  <a:cubicBezTo>
                    <a:pt x="1178173" y="0"/>
                    <a:pt x="1228628" y="50456"/>
                    <a:pt x="1228628" y="112695"/>
                  </a:cubicBezTo>
                  <a:lnTo>
                    <a:pt x="1228628" y="721932"/>
                  </a:lnTo>
                  <a:lnTo>
                    <a:pt x="994013" y="956548"/>
                  </a:lnTo>
                  <a:lnTo>
                    <a:pt x="994013" y="234616"/>
                  </a:lnTo>
                  <a:lnTo>
                    <a:pt x="101975" y="234616"/>
                  </a:lnTo>
                  <a:lnTo>
                    <a:pt x="0" y="336591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55977" y="685576"/>
            <a:ext cx="20420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/>
                </a:solidFill>
                <a:latin typeface="+mj-ea"/>
                <a:ea typeface="+mj-ea"/>
              </a:rPr>
              <a:t>事件发展时间轴</a:t>
            </a:r>
            <a:endParaRPr lang="zh-CN" altLang="en-US" b="1" dirty="0" smtClean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16" name="889f072c-72d8-494a-bc60-0a412885ffb5"/>
          <p:cNvGrpSpPr>
            <a:grpSpLocks noChangeAspect="1"/>
          </p:cNvGrpSpPr>
          <p:nvPr/>
        </p:nvGrpSpPr>
        <p:grpSpPr>
          <a:xfrm>
            <a:off x="2037888" y="2196644"/>
            <a:ext cx="5225414" cy="1691186"/>
            <a:chOff x="719138" y="2071616"/>
            <a:chExt cx="9288000" cy="3006026"/>
          </a:xfrm>
        </p:grpSpPr>
        <p:sp>
          <p:nvSpPr>
            <p:cNvPr id="7" name="椭圆 6"/>
            <p:cNvSpPr/>
            <p:nvPr/>
          </p:nvSpPr>
          <p:spPr>
            <a:xfrm>
              <a:off x="2129203" y="2071616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8" name="任意多边形: 形状 72"/>
            <p:cNvSpPr/>
            <p:nvPr/>
          </p:nvSpPr>
          <p:spPr bwMode="auto">
            <a:xfrm>
              <a:off x="2284145" y="2222691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9" name="椭圆 8"/>
            <p:cNvSpPr/>
            <p:nvPr/>
          </p:nvSpPr>
          <p:spPr>
            <a:xfrm>
              <a:off x="4963683" y="2071616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0" name="任意多边形: 形状 157"/>
            <p:cNvSpPr/>
            <p:nvPr/>
          </p:nvSpPr>
          <p:spPr bwMode="auto">
            <a:xfrm>
              <a:off x="5118625" y="2226858"/>
              <a:ext cx="179973" cy="171639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2" name="椭圆 11"/>
            <p:cNvSpPr/>
            <p:nvPr/>
          </p:nvSpPr>
          <p:spPr>
            <a:xfrm>
              <a:off x="7793378" y="2071616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1" name="任意多边形: 形状 158"/>
            <p:cNvSpPr/>
            <p:nvPr/>
          </p:nvSpPr>
          <p:spPr bwMode="auto">
            <a:xfrm>
              <a:off x="7951912" y="2222691"/>
              <a:ext cx="172789" cy="179973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4" name="椭圆 3"/>
            <p:cNvSpPr/>
            <p:nvPr/>
          </p:nvSpPr>
          <p:spPr>
            <a:xfrm>
              <a:off x="719138" y="4569002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7" name="任意多边形: 形状 159"/>
            <p:cNvSpPr/>
            <p:nvPr/>
          </p:nvSpPr>
          <p:spPr bwMode="auto">
            <a:xfrm>
              <a:off x="884700" y="4720077"/>
              <a:ext cx="158733" cy="179973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5" name="椭圆 4"/>
            <p:cNvSpPr/>
            <p:nvPr/>
          </p:nvSpPr>
          <p:spPr>
            <a:xfrm>
              <a:off x="3548834" y="4587784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13" name="任意多边形: 形状 161"/>
            <p:cNvSpPr/>
            <p:nvPr/>
          </p:nvSpPr>
          <p:spPr bwMode="auto">
            <a:xfrm>
              <a:off x="3705502" y="4738859"/>
              <a:ext cx="176520" cy="179973"/>
            </a:xfrm>
            <a:custGeom>
              <a:avLst/>
              <a:gdLst>
                <a:gd name="T0" fmla="*/ 2828 w 2998"/>
                <a:gd name="T1" fmla="*/ 429 h 3061"/>
                <a:gd name="T2" fmla="*/ 2756 w 2998"/>
                <a:gd name="T3" fmla="*/ 347 h 3061"/>
                <a:gd name="T4" fmla="*/ 1526 w 2998"/>
                <a:gd name="T5" fmla="*/ 5 h 3061"/>
                <a:gd name="T6" fmla="*/ 1472 w 2998"/>
                <a:gd name="T7" fmla="*/ 5 h 3061"/>
                <a:gd name="T8" fmla="*/ 242 w 2998"/>
                <a:gd name="T9" fmla="*/ 347 h 3061"/>
                <a:gd name="T10" fmla="*/ 170 w 2998"/>
                <a:gd name="T11" fmla="*/ 429 h 3061"/>
                <a:gd name="T12" fmla="*/ 418 w 2998"/>
                <a:gd name="T13" fmla="*/ 2295 h 3061"/>
                <a:gd name="T14" fmla="*/ 1476 w 2998"/>
                <a:gd name="T15" fmla="*/ 3058 h 3061"/>
                <a:gd name="T16" fmla="*/ 1499 w 2998"/>
                <a:gd name="T17" fmla="*/ 3061 h 3061"/>
                <a:gd name="T18" fmla="*/ 1522 w 2998"/>
                <a:gd name="T19" fmla="*/ 3058 h 3061"/>
                <a:gd name="T20" fmla="*/ 2580 w 2998"/>
                <a:gd name="T21" fmla="*/ 2295 h 3061"/>
                <a:gd name="T22" fmla="*/ 2828 w 2998"/>
                <a:gd name="T23" fmla="*/ 429 h 3061"/>
                <a:gd name="T24" fmla="*/ 2401 w 2998"/>
                <a:gd name="T25" fmla="*/ 2171 h 3061"/>
                <a:gd name="T26" fmla="*/ 1498 w 2998"/>
                <a:gd name="T27" fmla="*/ 2824 h 3061"/>
                <a:gd name="T28" fmla="*/ 1498 w 2998"/>
                <a:gd name="T29" fmla="*/ 1531 h 3061"/>
                <a:gd name="T30" fmla="*/ 381 w 2998"/>
                <a:gd name="T31" fmla="*/ 1531 h 3061"/>
                <a:gd name="T32" fmla="*/ 386 w 2998"/>
                <a:gd name="T33" fmla="*/ 547 h 3061"/>
                <a:gd name="T34" fmla="*/ 1498 w 2998"/>
                <a:gd name="T35" fmla="*/ 238 h 3061"/>
                <a:gd name="T36" fmla="*/ 1498 w 2998"/>
                <a:gd name="T37" fmla="*/ 1531 h 3061"/>
                <a:gd name="T38" fmla="*/ 2614 w 2998"/>
                <a:gd name="T39" fmla="*/ 1531 h 3061"/>
                <a:gd name="T40" fmla="*/ 2401 w 2998"/>
                <a:gd name="T41" fmla="*/ 217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98" h="3061">
                  <a:moveTo>
                    <a:pt x="2828" y="429"/>
                  </a:moveTo>
                  <a:cubicBezTo>
                    <a:pt x="2822" y="390"/>
                    <a:pt x="2794" y="357"/>
                    <a:pt x="2756" y="347"/>
                  </a:cubicBezTo>
                  <a:lnTo>
                    <a:pt x="1526" y="5"/>
                  </a:lnTo>
                  <a:cubicBezTo>
                    <a:pt x="1508" y="0"/>
                    <a:pt x="1490" y="0"/>
                    <a:pt x="1472" y="5"/>
                  </a:cubicBezTo>
                  <a:lnTo>
                    <a:pt x="242" y="347"/>
                  </a:lnTo>
                  <a:cubicBezTo>
                    <a:pt x="204" y="357"/>
                    <a:pt x="176" y="390"/>
                    <a:pt x="170" y="429"/>
                  </a:cubicBezTo>
                  <a:cubicBezTo>
                    <a:pt x="163" y="481"/>
                    <a:pt x="0" y="1693"/>
                    <a:pt x="418" y="2295"/>
                  </a:cubicBezTo>
                  <a:cubicBezTo>
                    <a:pt x="835" y="2898"/>
                    <a:pt x="1450" y="3052"/>
                    <a:pt x="1476" y="3058"/>
                  </a:cubicBezTo>
                  <a:cubicBezTo>
                    <a:pt x="1483" y="3060"/>
                    <a:pt x="1491" y="3061"/>
                    <a:pt x="1499" y="3061"/>
                  </a:cubicBezTo>
                  <a:cubicBezTo>
                    <a:pt x="1507" y="3061"/>
                    <a:pt x="1515" y="3060"/>
                    <a:pt x="1522" y="3058"/>
                  </a:cubicBezTo>
                  <a:cubicBezTo>
                    <a:pt x="1548" y="3052"/>
                    <a:pt x="2164" y="2898"/>
                    <a:pt x="2580" y="2295"/>
                  </a:cubicBezTo>
                  <a:cubicBezTo>
                    <a:pt x="2998" y="1693"/>
                    <a:pt x="2835" y="481"/>
                    <a:pt x="2828" y="429"/>
                  </a:cubicBezTo>
                  <a:close/>
                  <a:moveTo>
                    <a:pt x="2401" y="2171"/>
                  </a:moveTo>
                  <a:cubicBezTo>
                    <a:pt x="2039" y="2693"/>
                    <a:pt x="1498" y="2824"/>
                    <a:pt x="1498" y="2824"/>
                  </a:cubicBezTo>
                  <a:lnTo>
                    <a:pt x="1498" y="1531"/>
                  </a:lnTo>
                  <a:lnTo>
                    <a:pt x="381" y="1531"/>
                  </a:lnTo>
                  <a:cubicBezTo>
                    <a:pt x="316" y="1046"/>
                    <a:pt x="386" y="547"/>
                    <a:pt x="386" y="547"/>
                  </a:cubicBezTo>
                  <a:lnTo>
                    <a:pt x="1498" y="238"/>
                  </a:lnTo>
                  <a:lnTo>
                    <a:pt x="1498" y="1531"/>
                  </a:lnTo>
                  <a:lnTo>
                    <a:pt x="2614" y="1531"/>
                  </a:lnTo>
                  <a:cubicBezTo>
                    <a:pt x="2582" y="1767"/>
                    <a:pt x="2519" y="2000"/>
                    <a:pt x="2401" y="21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4" name="椭圆 23"/>
            <p:cNvSpPr/>
            <p:nvPr/>
          </p:nvSpPr>
          <p:spPr>
            <a:xfrm>
              <a:off x="6378530" y="4574832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5" name="任意多边形: 形状 162"/>
            <p:cNvSpPr/>
            <p:nvPr/>
          </p:nvSpPr>
          <p:spPr bwMode="auto">
            <a:xfrm>
              <a:off x="6533472" y="4745772"/>
              <a:ext cx="179973" cy="177806"/>
            </a:xfrm>
            <a:custGeom>
              <a:avLst/>
              <a:gdLst>
                <a:gd name="T0" fmla="*/ 3860 w 3968"/>
                <a:gd name="T1" fmla="*/ 426 h 3926"/>
                <a:gd name="T2" fmla="*/ 3542 w 3968"/>
                <a:gd name="T3" fmla="*/ 108 h 3926"/>
                <a:gd name="T4" fmla="*/ 3371 w 3968"/>
                <a:gd name="T5" fmla="*/ 37 h 3926"/>
                <a:gd name="T6" fmla="*/ 1949 w 3968"/>
                <a:gd name="T7" fmla="*/ 27 h 3926"/>
                <a:gd name="T8" fmla="*/ 1949 w 3968"/>
                <a:gd name="T9" fmla="*/ 3926 h 3926"/>
                <a:gd name="T10" fmla="*/ 3595 w 3968"/>
                <a:gd name="T11" fmla="*/ 932 h 3926"/>
                <a:gd name="T12" fmla="*/ 3952 w 3968"/>
                <a:gd name="T13" fmla="*/ 487 h 3926"/>
                <a:gd name="T14" fmla="*/ 3019 w 3968"/>
                <a:gd name="T15" fmla="*/ 807 h 3926"/>
                <a:gd name="T16" fmla="*/ 3342 w 3968"/>
                <a:gd name="T17" fmla="*/ 349 h 3926"/>
                <a:gd name="T18" fmla="*/ 2483 w 3968"/>
                <a:gd name="T19" fmla="*/ 1976 h 3926"/>
                <a:gd name="T20" fmla="*/ 1416 w 3968"/>
                <a:gd name="T21" fmla="*/ 1976 h 3926"/>
                <a:gd name="T22" fmla="*/ 2273 w 3968"/>
                <a:gd name="T23" fmla="*/ 1553 h 3926"/>
                <a:gd name="T24" fmla="*/ 1949 w 3968"/>
                <a:gd name="T25" fmla="*/ 1686 h 3926"/>
                <a:gd name="T26" fmla="*/ 1949 w 3968"/>
                <a:gd name="T27" fmla="*/ 2267 h 3926"/>
                <a:gd name="T28" fmla="*/ 2225 w 3968"/>
                <a:gd name="T29" fmla="*/ 1885 h 3926"/>
                <a:gd name="T30" fmla="*/ 2483 w 3968"/>
                <a:gd name="T31" fmla="*/ 1976 h 3926"/>
                <a:gd name="T32" fmla="*/ 1949 w 3968"/>
                <a:gd name="T33" fmla="*/ 1243 h 3926"/>
                <a:gd name="T34" fmla="*/ 1949 w 3968"/>
                <a:gd name="T35" fmla="*/ 2710 h 3926"/>
                <a:gd name="T36" fmla="*/ 2551 w 3968"/>
                <a:gd name="T37" fmla="*/ 1558 h 3926"/>
                <a:gd name="T38" fmla="*/ 3116 w 3968"/>
                <a:gd name="T39" fmla="*/ 1976 h 3926"/>
                <a:gd name="T40" fmla="*/ 783 w 3968"/>
                <a:gd name="T41" fmla="*/ 1976 h 3926"/>
                <a:gd name="T42" fmla="*/ 2723 w 3968"/>
                <a:gd name="T43" fmla="*/ 1104 h 3926"/>
                <a:gd name="T44" fmla="*/ 3699 w 3968"/>
                <a:gd name="T45" fmla="*/ 1976 h 3926"/>
                <a:gd name="T46" fmla="*/ 200 w 3968"/>
                <a:gd name="T47" fmla="*/ 1976 h 3926"/>
                <a:gd name="T48" fmla="*/ 2900 w 3968"/>
                <a:gd name="T49" fmla="*/ 509 h 3926"/>
                <a:gd name="T50" fmla="*/ 2819 w 3968"/>
                <a:gd name="T51" fmla="*/ 630 h 3926"/>
                <a:gd name="T52" fmla="*/ 1949 w 3968"/>
                <a:gd name="T53" fmla="*/ 609 h 3926"/>
                <a:gd name="T54" fmla="*/ 1949 w 3968"/>
                <a:gd name="T55" fmla="*/ 3343 h 3926"/>
                <a:gd name="T56" fmla="*/ 3036 w 3968"/>
                <a:gd name="T57" fmla="*/ 1148 h 3926"/>
                <a:gd name="T58" fmla="*/ 3408 w 3968"/>
                <a:gd name="T59" fmla="*/ 1119 h 3926"/>
                <a:gd name="T60" fmla="*/ 3699 w 3968"/>
                <a:gd name="T61" fmla="*/ 1976 h 3926"/>
                <a:gd name="T62" fmla="*/ 3161 w 3968"/>
                <a:gd name="T63" fmla="*/ 948 h 3926"/>
                <a:gd name="T64" fmla="*/ 3619 w 3968"/>
                <a:gd name="T65" fmla="*/ 626 h 3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8" h="3926">
                  <a:moveTo>
                    <a:pt x="3952" y="487"/>
                  </a:moveTo>
                  <a:cubicBezTo>
                    <a:pt x="3937" y="450"/>
                    <a:pt x="3900" y="426"/>
                    <a:pt x="3860" y="426"/>
                  </a:cubicBezTo>
                  <a:lnTo>
                    <a:pt x="3542" y="426"/>
                  </a:lnTo>
                  <a:lnTo>
                    <a:pt x="3542" y="108"/>
                  </a:lnTo>
                  <a:cubicBezTo>
                    <a:pt x="3542" y="67"/>
                    <a:pt x="3518" y="31"/>
                    <a:pt x="3480" y="15"/>
                  </a:cubicBezTo>
                  <a:cubicBezTo>
                    <a:pt x="3443" y="0"/>
                    <a:pt x="3400" y="8"/>
                    <a:pt x="3371" y="37"/>
                  </a:cubicBezTo>
                  <a:lnTo>
                    <a:pt x="3044" y="364"/>
                  </a:lnTo>
                  <a:cubicBezTo>
                    <a:pt x="2732" y="151"/>
                    <a:pt x="2355" y="27"/>
                    <a:pt x="1949" y="27"/>
                  </a:cubicBezTo>
                  <a:cubicBezTo>
                    <a:pt x="874" y="27"/>
                    <a:pt x="0" y="901"/>
                    <a:pt x="0" y="1976"/>
                  </a:cubicBezTo>
                  <a:cubicBezTo>
                    <a:pt x="0" y="3052"/>
                    <a:pt x="874" y="3926"/>
                    <a:pt x="1949" y="3926"/>
                  </a:cubicBezTo>
                  <a:cubicBezTo>
                    <a:pt x="3024" y="3926"/>
                    <a:pt x="3899" y="3052"/>
                    <a:pt x="3899" y="1976"/>
                  </a:cubicBezTo>
                  <a:cubicBezTo>
                    <a:pt x="3899" y="1593"/>
                    <a:pt x="3787" y="1234"/>
                    <a:pt x="3595" y="932"/>
                  </a:cubicBezTo>
                  <a:lnTo>
                    <a:pt x="3931" y="596"/>
                  </a:lnTo>
                  <a:cubicBezTo>
                    <a:pt x="3959" y="568"/>
                    <a:pt x="3968" y="525"/>
                    <a:pt x="3952" y="487"/>
                  </a:cubicBezTo>
                  <a:close/>
                  <a:moveTo>
                    <a:pt x="3342" y="484"/>
                  </a:moveTo>
                  <a:lnTo>
                    <a:pt x="3019" y="807"/>
                  </a:lnTo>
                  <a:lnTo>
                    <a:pt x="3019" y="672"/>
                  </a:lnTo>
                  <a:lnTo>
                    <a:pt x="3342" y="349"/>
                  </a:lnTo>
                  <a:lnTo>
                    <a:pt x="3342" y="484"/>
                  </a:lnTo>
                  <a:close/>
                  <a:moveTo>
                    <a:pt x="2483" y="1976"/>
                  </a:moveTo>
                  <a:cubicBezTo>
                    <a:pt x="2483" y="2271"/>
                    <a:pt x="2243" y="2510"/>
                    <a:pt x="1949" y="2510"/>
                  </a:cubicBezTo>
                  <a:cubicBezTo>
                    <a:pt x="1655" y="2510"/>
                    <a:pt x="1416" y="2271"/>
                    <a:pt x="1416" y="1976"/>
                  </a:cubicBezTo>
                  <a:cubicBezTo>
                    <a:pt x="1416" y="1682"/>
                    <a:pt x="1655" y="1443"/>
                    <a:pt x="1949" y="1443"/>
                  </a:cubicBezTo>
                  <a:cubicBezTo>
                    <a:pt x="2071" y="1443"/>
                    <a:pt x="2184" y="1484"/>
                    <a:pt x="2273" y="1553"/>
                  </a:cubicBezTo>
                  <a:lnTo>
                    <a:pt x="2099" y="1728"/>
                  </a:lnTo>
                  <a:cubicBezTo>
                    <a:pt x="2055" y="1702"/>
                    <a:pt x="2004" y="1686"/>
                    <a:pt x="1949" y="1686"/>
                  </a:cubicBezTo>
                  <a:cubicBezTo>
                    <a:pt x="1790" y="1686"/>
                    <a:pt x="1659" y="1817"/>
                    <a:pt x="1659" y="1976"/>
                  </a:cubicBezTo>
                  <a:cubicBezTo>
                    <a:pt x="1659" y="2136"/>
                    <a:pt x="1790" y="2267"/>
                    <a:pt x="1949" y="2267"/>
                  </a:cubicBezTo>
                  <a:cubicBezTo>
                    <a:pt x="2109" y="2267"/>
                    <a:pt x="2239" y="2136"/>
                    <a:pt x="2239" y="1976"/>
                  </a:cubicBezTo>
                  <a:cubicBezTo>
                    <a:pt x="2239" y="1944"/>
                    <a:pt x="2234" y="1914"/>
                    <a:pt x="2225" y="1885"/>
                  </a:cubicBezTo>
                  <a:lnTo>
                    <a:pt x="2407" y="1703"/>
                  </a:lnTo>
                  <a:cubicBezTo>
                    <a:pt x="2455" y="1783"/>
                    <a:pt x="2483" y="1876"/>
                    <a:pt x="2483" y="1976"/>
                  </a:cubicBezTo>
                  <a:close/>
                  <a:moveTo>
                    <a:pt x="2416" y="1411"/>
                  </a:moveTo>
                  <a:cubicBezTo>
                    <a:pt x="2289" y="1306"/>
                    <a:pt x="2126" y="1243"/>
                    <a:pt x="1949" y="1243"/>
                  </a:cubicBezTo>
                  <a:cubicBezTo>
                    <a:pt x="1545" y="1243"/>
                    <a:pt x="1216" y="1572"/>
                    <a:pt x="1216" y="1976"/>
                  </a:cubicBezTo>
                  <a:cubicBezTo>
                    <a:pt x="1216" y="2381"/>
                    <a:pt x="1545" y="2710"/>
                    <a:pt x="1949" y="2710"/>
                  </a:cubicBezTo>
                  <a:cubicBezTo>
                    <a:pt x="2354" y="2710"/>
                    <a:pt x="2683" y="2381"/>
                    <a:pt x="2683" y="1976"/>
                  </a:cubicBezTo>
                  <a:cubicBezTo>
                    <a:pt x="2683" y="1821"/>
                    <a:pt x="2634" y="1677"/>
                    <a:pt x="2551" y="1558"/>
                  </a:cubicBezTo>
                  <a:lnTo>
                    <a:pt x="2861" y="1249"/>
                  </a:lnTo>
                  <a:cubicBezTo>
                    <a:pt x="3020" y="1448"/>
                    <a:pt x="3116" y="1701"/>
                    <a:pt x="3116" y="1976"/>
                  </a:cubicBezTo>
                  <a:cubicBezTo>
                    <a:pt x="3116" y="2620"/>
                    <a:pt x="2593" y="3143"/>
                    <a:pt x="1949" y="3143"/>
                  </a:cubicBezTo>
                  <a:cubicBezTo>
                    <a:pt x="1306" y="3143"/>
                    <a:pt x="783" y="2620"/>
                    <a:pt x="783" y="1976"/>
                  </a:cubicBezTo>
                  <a:cubicBezTo>
                    <a:pt x="783" y="1333"/>
                    <a:pt x="1306" y="809"/>
                    <a:pt x="1949" y="809"/>
                  </a:cubicBezTo>
                  <a:cubicBezTo>
                    <a:pt x="2246" y="809"/>
                    <a:pt x="2517" y="921"/>
                    <a:pt x="2723" y="1104"/>
                  </a:cubicBezTo>
                  <a:lnTo>
                    <a:pt x="2416" y="1411"/>
                  </a:lnTo>
                  <a:close/>
                  <a:moveTo>
                    <a:pt x="3699" y="1976"/>
                  </a:moveTo>
                  <a:cubicBezTo>
                    <a:pt x="3699" y="2941"/>
                    <a:pt x="2914" y="3726"/>
                    <a:pt x="1949" y="3726"/>
                  </a:cubicBezTo>
                  <a:cubicBezTo>
                    <a:pt x="985" y="3726"/>
                    <a:pt x="200" y="2941"/>
                    <a:pt x="200" y="1976"/>
                  </a:cubicBezTo>
                  <a:cubicBezTo>
                    <a:pt x="200" y="1012"/>
                    <a:pt x="985" y="227"/>
                    <a:pt x="1949" y="227"/>
                  </a:cubicBezTo>
                  <a:cubicBezTo>
                    <a:pt x="2300" y="227"/>
                    <a:pt x="2626" y="331"/>
                    <a:pt x="2900" y="509"/>
                  </a:cubicBezTo>
                  <a:lnTo>
                    <a:pt x="2849" y="560"/>
                  </a:lnTo>
                  <a:cubicBezTo>
                    <a:pt x="2830" y="578"/>
                    <a:pt x="2819" y="604"/>
                    <a:pt x="2819" y="630"/>
                  </a:cubicBezTo>
                  <a:lnTo>
                    <a:pt x="2819" y="923"/>
                  </a:lnTo>
                  <a:cubicBezTo>
                    <a:pt x="2583" y="727"/>
                    <a:pt x="2280" y="609"/>
                    <a:pt x="1949" y="609"/>
                  </a:cubicBezTo>
                  <a:cubicBezTo>
                    <a:pt x="1196" y="609"/>
                    <a:pt x="583" y="1223"/>
                    <a:pt x="583" y="1976"/>
                  </a:cubicBezTo>
                  <a:cubicBezTo>
                    <a:pt x="583" y="2730"/>
                    <a:pt x="1196" y="3343"/>
                    <a:pt x="1949" y="3343"/>
                  </a:cubicBezTo>
                  <a:cubicBezTo>
                    <a:pt x="2703" y="3343"/>
                    <a:pt x="3316" y="2730"/>
                    <a:pt x="3316" y="1976"/>
                  </a:cubicBezTo>
                  <a:cubicBezTo>
                    <a:pt x="3316" y="1665"/>
                    <a:pt x="3212" y="1378"/>
                    <a:pt x="3036" y="1148"/>
                  </a:cubicBezTo>
                  <a:lnTo>
                    <a:pt x="3337" y="1148"/>
                  </a:lnTo>
                  <a:cubicBezTo>
                    <a:pt x="3364" y="1148"/>
                    <a:pt x="3389" y="1138"/>
                    <a:pt x="3408" y="1119"/>
                  </a:cubicBezTo>
                  <a:lnTo>
                    <a:pt x="3450" y="1078"/>
                  </a:lnTo>
                  <a:cubicBezTo>
                    <a:pt x="3608" y="1341"/>
                    <a:pt x="3699" y="1648"/>
                    <a:pt x="3699" y="1976"/>
                  </a:cubicBezTo>
                  <a:close/>
                  <a:moveTo>
                    <a:pt x="3296" y="948"/>
                  </a:moveTo>
                  <a:lnTo>
                    <a:pt x="3161" y="948"/>
                  </a:lnTo>
                  <a:lnTo>
                    <a:pt x="3483" y="626"/>
                  </a:lnTo>
                  <a:lnTo>
                    <a:pt x="3619" y="626"/>
                  </a:lnTo>
                  <a:lnTo>
                    <a:pt x="3296" y="9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8" name="椭圆 27"/>
            <p:cNvSpPr/>
            <p:nvPr/>
          </p:nvSpPr>
          <p:spPr>
            <a:xfrm>
              <a:off x="9208227" y="4584423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29" name="任意多边形: 形状 164"/>
            <p:cNvSpPr/>
            <p:nvPr/>
          </p:nvSpPr>
          <p:spPr bwMode="auto">
            <a:xfrm>
              <a:off x="9376339" y="4735498"/>
              <a:ext cx="153634" cy="179973"/>
            </a:xfrm>
            <a:custGeom>
              <a:avLst/>
              <a:gdLst>
                <a:gd name="T0" fmla="*/ 4616 w 5568"/>
                <a:gd name="T1" fmla="*/ 2260 h 6532"/>
                <a:gd name="T2" fmla="*/ 964 w 5568"/>
                <a:gd name="T3" fmla="*/ 2260 h 6532"/>
                <a:gd name="T4" fmla="*/ 2784 w 5568"/>
                <a:gd name="T5" fmla="*/ 545 h 6532"/>
                <a:gd name="T6" fmla="*/ 4434 w 5568"/>
                <a:gd name="T7" fmla="*/ 1589 h 6532"/>
                <a:gd name="T8" fmla="*/ 4796 w 5568"/>
                <a:gd name="T9" fmla="*/ 1718 h 6532"/>
                <a:gd name="T10" fmla="*/ 4926 w 5568"/>
                <a:gd name="T11" fmla="*/ 1356 h 6532"/>
                <a:gd name="T12" fmla="*/ 2784 w 5568"/>
                <a:gd name="T13" fmla="*/ 0 h 6532"/>
                <a:gd name="T14" fmla="*/ 416 w 5568"/>
                <a:gd name="T15" fmla="*/ 2425 h 6532"/>
                <a:gd name="T16" fmla="*/ 0 w 5568"/>
                <a:gd name="T17" fmla="*/ 3210 h 6532"/>
                <a:gd name="T18" fmla="*/ 0 w 5568"/>
                <a:gd name="T19" fmla="*/ 5581 h 6532"/>
                <a:gd name="T20" fmla="*/ 951 w 5568"/>
                <a:gd name="T21" fmla="*/ 6532 h 6532"/>
                <a:gd name="T22" fmla="*/ 4615 w 5568"/>
                <a:gd name="T23" fmla="*/ 6532 h 6532"/>
                <a:gd name="T24" fmla="*/ 5566 w 5568"/>
                <a:gd name="T25" fmla="*/ 5581 h 6532"/>
                <a:gd name="T26" fmla="*/ 5566 w 5568"/>
                <a:gd name="T27" fmla="*/ 3210 h 6532"/>
                <a:gd name="T28" fmla="*/ 4616 w 5568"/>
                <a:gd name="T29" fmla="*/ 2260 h 6532"/>
                <a:gd name="T30" fmla="*/ 5023 w 5568"/>
                <a:gd name="T31" fmla="*/ 5582 h 6532"/>
                <a:gd name="T32" fmla="*/ 4616 w 5568"/>
                <a:gd name="T33" fmla="*/ 5989 h 6532"/>
                <a:gd name="T34" fmla="*/ 952 w 5568"/>
                <a:gd name="T35" fmla="*/ 5989 h 6532"/>
                <a:gd name="T36" fmla="*/ 546 w 5568"/>
                <a:gd name="T37" fmla="*/ 5582 h 6532"/>
                <a:gd name="T38" fmla="*/ 546 w 5568"/>
                <a:gd name="T39" fmla="*/ 3210 h 6532"/>
                <a:gd name="T40" fmla="*/ 952 w 5568"/>
                <a:gd name="T41" fmla="*/ 2804 h 6532"/>
                <a:gd name="T42" fmla="*/ 4616 w 5568"/>
                <a:gd name="T43" fmla="*/ 2804 h 6532"/>
                <a:gd name="T44" fmla="*/ 5023 w 5568"/>
                <a:gd name="T45" fmla="*/ 3210 h 6532"/>
                <a:gd name="T46" fmla="*/ 5023 w 5568"/>
                <a:gd name="T47" fmla="*/ 5582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68" h="6532">
                  <a:moveTo>
                    <a:pt x="4616" y="2260"/>
                  </a:moveTo>
                  <a:lnTo>
                    <a:pt x="964" y="2260"/>
                  </a:lnTo>
                  <a:cubicBezTo>
                    <a:pt x="1020" y="1305"/>
                    <a:pt x="1815" y="545"/>
                    <a:pt x="2784" y="545"/>
                  </a:cubicBezTo>
                  <a:cubicBezTo>
                    <a:pt x="3486" y="545"/>
                    <a:pt x="4134" y="954"/>
                    <a:pt x="4434" y="1589"/>
                  </a:cubicBezTo>
                  <a:cubicBezTo>
                    <a:pt x="4498" y="1725"/>
                    <a:pt x="4660" y="1782"/>
                    <a:pt x="4796" y="1718"/>
                  </a:cubicBezTo>
                  <a:cubicBezTo>
                    <a:pt x="4932" y="1654"/>
                    <a:pt x="4990" y="1492"/>
                    <a:pt x="4926" y="1356"/>
                  </a:cubicBezTo>
                  <a:cubicBezTo>
                    <a:pt x="4535" y="532"/>
                    <a:pt x="3707" y="0"/>
                    <a:pt x="2784" y="0"/>
                  </a:cubicBezTo>
                  <a:cubicBezTo>
                    <a:pt x="819" y="0"/>
                    <a:pt x="383" y="1845"/>
                    <a:pt x="416" y="2425"/>
                  </a:cubicBezTo>
                  <a:cubicBezTo>
                    <a:pt x="416" y="2425"/>
                    <a:pt x="0" y="2640"/>
                    <a:pt x="0" y="3210"/>
                  </a:cubicBezTo>
                  <a:lnTo>
                    <a:pt x="0" y="5581"/>
                  </a:lnTo>
                  <a:cubicBezTo>
                    <a:pt x="0" y="6105"/>
                    <a:pt x="427" y="6532"/>
                    <a:pt x="951" y="6532"/>
                  </a:cubicBezTo>
                  <a:lnTo>
                    <a:pt x="4615" y="6532"/>
                  </a:lnTo>
                  <a:cubicBezTo>
                    <a:pt x="5139" y="6532"/>
                    <a:pt x="5566" y="6105"/>
                    <a:pt x="5566" y="5581"/>
                  </a:cubicBezTo>
                  <a:lnTo>
                    <a:pt x="5566" y="3210"/>
                  </a:lnTo>
                  <a:cubicBezTo>
                    <a:pt x="5568" y="2686"/>
                    <a:pt x="5142" y="2260"/>
                    <a:pt x="4616" y="2260"/>
                  </a:cubicBezTo>
                  <a:close/>
                  <a:moveTo>
                    <a:pt x="5023" y="5582"/>
                  </a:moveTo>
                  <a:cubicBezTo>
                    <a:pt x="5023" y="5806"/>
                    <a:pt x="4840" y="5989"/>
                    <a:pt x="4616" y="5989"/>
                  </a:cubicBezTo>
                  <a:lnTo>
                    <a:pt x="952" y="5989"/>
                  </a:lnTo>
                  <a:cubicBezTo>
                    <a:pt x="728" y="5989"/>
                    <a:pt x="546" y="5806"/>
                    <a:pt x="546" y="5582"/>
                  </a:cubicBezTo>
                  <a:lnTo>
                    <a:pt x="546" y="3210"/>
                  </a:lnTo>
                  <a:cubicBezTo>
                    <a:pt x="546" y="2986"/>
                    <a:pt x="728" y="2804"/>
                    <a:pt x="952" y="2804"/>
                  </a:cubicBezTo>
                  <a:lnTo>
                    <a:pt x="4616" y="2804"/>
                  </a:lnTo>
                  <a:cubicBezTo>
                    <a:pt x="4840" y="2804"/>
                    <a:pt x="5023" y="2986"/>
                    <a:pt x="5023" y="3210"/>
                  </a:cubicBezTo>
                  <a:lnTo>
                    <a:pt x="5023" y="55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2" name="箭头: 五边形 3"/>
            <p:cNvSpPr/>
            <p:nvPr/>
          </p:nvSpPr>
          <p:spPr>
            <a:xfrm>
              <a:off x="719138" y="3501008"/>
              <a:ext cx="9288000" cy="15245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5"/>
            </a:p>
          </p:txBody>
        </p:sp>
        <p:sp>
          <p:nvSpPr>
            <p:cNvPr id="33" name="椭圆 32"/>
            <p:cNvSpPr/>
            <p:nvPr/>
          </p:nvSpPr>
          <p:spPr>
            <a:xfrm>
              <a:off x="769370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99066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3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28762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5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258459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7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84218" y="3379933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013914" y="3379933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4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7843610" y="3379933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15">
                  <a:solidFill>
                    <a:schemeClr val="accent1"/>
                  </a:solidFill>
                  <a:latin typeface="Impact" panose="020B0806030902050204" pitchFamily="34" charset="0"/>
                </a:rPr>
                <a:t>6</a:t>
              </a:r>
              <a:endParaRPr lang="en-US" sz="1015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4" name="直接连接符 13"/>
            <p:cNvCxnSpPr>
              <a:stCxn id="33" idx="4"/>
              <a:endCxn id="4" idx="0"/>
            </p:cNvCxnSpPr>
            <p:nvPr/>
          </p:nvCxnSpPr>
          <p:spPr>
            <a:xfrm>
              <a:off x="964067" y="3769326"/>
              <a:ext cx="0" cy="799676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34" idx="4"/>
              <a:endCxn id="5" idx="0"/>
            </p:cNvCxnSpPr>
            <p:nvPr/>
          </p:nvCxnSpPr>
          <p:spPr>
            <a:xfrm>
              <a:off x="3793763" y="3769326"/>
              <a:ext cx="0" cy="818458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35" idx="4"/>
              <a:endCxn id="24" idx="0"/>
            </p:cNvCxnSpPr>
            <p:nvPr/>
          </p:nvCxnSpPr>
          <p:spPr>
            <a:xfrm>
              <a:off x="6623459" y="3769326"/>
              <a:ext cx="0" cy="805506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36" idx="4"/>
              <a:endCxn id="28" idx="0"/>
            </p:cNvCxnSpPr>
            <p:nvPr/>
          </p:nvCxnSpPr>
          <p:spPr>
            <a:xfrm>
              <a:off x="9453156" y="3769326"/>
              <a:ext cx="0" cy="815097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9" idx="4"/>
              <a:endCxn id="38" idx="0"/>
            </p:cNvCxnSpPr>
            <p:nvPr/>
          </p:nvCxnSpPr>
          <p:spPr>
            <a:xfrm flipH="1">
              <a:off x="5208611" y="2561474"/>
              <a:ext cx="1" cy="818459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12" idx="4"/>
              <a:endCxn id="39" idx="0"/>
            </p:cNvCxnSpPr>
            <p:nvPr/>
          </p:nvCxnSpPr>
          <p:spPr>
            <a:xfrm>
              <a:off x="8038307" y="2561474"/>
              <a:ext cx="0" cy="818459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374131" y="2561474"/>
              <a:ext cx="1" cy="818459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55"/>
          <p:cNvGrpSpPr/>
          <p:nvPr/>
        </p:nvGrpSpPr>
        <p:grpSpPr>
          <a:xfrm>
            <a:off x="1546470" y="2155310"/>
            <a:ext cx="1261331" cy="574060"/>
            <a:chOff x="2222797" y="3336911"/>
            <a:chExt cx="2241974" cy="1020373"/>
          </a:xfrm>
        </p:grpSpPr>
        <p:sp>
          <p:nvSpPr>
            <p:cNvPr id="57" name="矩形 56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鼓励养殖</a:t>
              </a:r>
              <a:endParaRPr lang="en-US" altLang="zh-CN" sz="79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产生大量环境问题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2008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年起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7" name="组合 58"/>
          <p:cNvGrpSpPr/>
          <p:nvPr/>
        </p:nvGrpSpPr>
        <p:grpSpPr>
          <a:xfrm>
            <a:off x="3134310" y="2155310"/>
            <a:ext cx="1261331" cy="574060"/>
            <a:chOff x="2222797" y="3336911"/>
            <a:chExt cx="2241974" cy="1020373"/>
          </a:xfrm>
        </p:grpSpPr>
        <p:sp>
          <p:nvSpPr>
            <p:cNvPr id="60" name="矩形 59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分头应对变为分头应付治理未见成效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2012-2016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0" name="组合 61"/>
          <p:cNvGrpSpPr/>
          <p:nvPr/>
        </p:nvGrpSpPr>
        <p:grpSpPr>
          <a:xfrm>
            <a:off x="4726513" y="2155310"/>
            <a:ext cx="1261331" cy="574060"/>
            <a:chOff x="2222797" y="3336911"/>
            <a:chExt cx="2241974" cy="1020373"/>
          </a:xfrm>
        </p:grpSpPr>
        <p:sp>
          <p:nvSpPr>
            <p:cNvPr id="63" name="矩形 62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中央环保督察组进驻</a:t>
              </a:r>
              <a:endParaRPr lang="en-US" altLang="zh-CN" sz="79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整治工作再加压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2016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11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组合 64"/>
          <p:cNvGrpSpPr/>
          <p:nvPr/>
        </p:nvGrpSpPr>
        <p:grpSpPr>
          <a:xfrm>
            <a:off x="6312770" y="2155310"/>
            <a:ext cx="1261331" cy="574060"/>
            <a:chOff x="2222797" y="3336911"/>
            <a:chExt cx="2241974" cy="1020373"/>
          </a:xfrm>
        </p:grpSpPr>
        <p:sp>
          <p:nvSpPr>
            <p:cNvPr id="66" name="矩形 65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“雷霆行动”再升级</a:t>
              </a:r>
              <a:endParaRPr lang="en-US" altLang="zh-CN" sz="79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整治工作推向纵深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2018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组合 67"/>
          <p:cNvGrpSpPr/>
          <p:nvPr/>
        </p:nvGrpSpPr>
        <p:grpSpPr>
          <a:xfrm>
            <a:off x="5526637" y="3370884"/>
            <a:ext cx="1261331" cy="574060"/>
            <a:chOff x="2222797" y="3336911"/>
            <a:chExt cx="2241974" cy="1020373"/>
          </a:xfrm>
        </p:grpSpPr>
        <p:sp>
          <p:nvSpPr>
            <p:cNvPr id="69" name="矩形 68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“雷霆行动”升级</a:t>
              </a:r>
              <a:endParaRPr lang="en-US" altLang="zh-CN" sz="79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整治工作不松力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2017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月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4" name="组合 70"/>
          <p:cNvGrpSpPr/>
          <p:nvPr/>
        </p:nvGrpSpPr>
        <p:grpSpPr>
          <a:xfrm>
            <a:off x="3933025" y="3370884"/>
            <a:ext cx="1261331" cy="719475"/>
            <a:chOff x="2222797" y="3336911"/>
            <a:chExt cx="2241974" cy="1278844"/>
          </a:xfrm>
        </p:grpSpPr>
        <p:sp>
          <p:nvSpPr>
            <p:cNvPr id="72" name="矩形 71"/>
            <p:cNvSpPr/>
            <p:nvPr/>
          </p:nvSpPr>
          <p:spPr>
            <a:xfrm>
              <a:off x="2338347" y="3677812"/>
              <a:ext cx="2010874" cy="9379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开展“雷霆行动”</a:t>
              </a:r>
              <a:endParaRPr lang="en-US" altLang="zh-CN" sz="79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整治工作成为中心工作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22797" y="3336911"/>
              <a:ext cx="2241974" cy="49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2016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组合 73"/>
          <p:cNvGrpSpPr/>
          <p:nvPr/>
        </p:nvGrpSpPr>
        <p:grpSpPr>
          <a:xfrm>
            <a:off x="2332855" y="3370884"/>
            <a:ext cx="1261331" cy="574060"/>
            <a:chOff x="2222797" y="3336911"/>
            <a:chExt cx="2241974" cy="1020373"/>
          </a:xfrm>
        </p:grpSpPr>
        <p:sp>
          <p:nvSpPr>
            <p:cNvPr id="75" name="矩形 74"/>
            <p:cNvSpPr/>
            <p:nvPr/>
          </p:nvSpPr>
          <p:spPr>
            <a:xfrm>
              <a:off x="2338347" y="3677812"/>
              <a:ext cx="2010874" cy="6794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790" dirty="0" smtClean="0"/>
                <a:t>市县镇村</a:t>
              </a:r>
              <a:r>
                <a:rPr lang="zh-CN" altLang="en-US" sz="790" dirty="0" smtClean="0"/>
                <a:t>四级联动</a:t>
              </a:r>
              <a:endParaRPr lang="en-US" altLang="zh-CN" sz="790" dirty="0" smtClean="0"/>
            </a:p>
            <a:p>
              <a:pPr algn="ctr">
                <a:lnSpc>
                  <a:spcPct val="120000"/>
                </a:lnSpc>
              </a:pPr>
              <a:r>
                <a:rPr lang="zh-CN" altLang="en-US" sz="79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各职能部门一起行动</a:t>
              </a:r>
              <a:endParaRPr lang="zh-CN" altLang="en-US" sz="79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222797" y="3336911"/>
              <a:ext cx="2241974" cy="4954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2012</a:t>
              </a:r>
              <a:r>
                <a:rPr lang="zh-CN" altLang="en-US" sz="1015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endParaRPr lang="zh-CN" altLang="en-US" sz="1015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1_1"/>
  <p:tag name="KSO_WM_UNIT_TYPE" val="l_h_f"/>
  <p:tag name="KSO_WM_UNIT_INDEX" val="1_1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07_3*i*13"/>
  <p:tag name="KSO_WM_TEMPLATE_CATEGORY" val="diagram"/>
  <p:tag name="KSO_WM_TEMPLATE_INDEX" val="160007"/>
  <p:tag name="KSO_WM_UNIT_INDEX" val="13"/>
</p:tagLst>
</file>

<file path=ppt/tags/tag1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4"/>
  <p:tag name="KSO_WM_UNIT_TYPE" val="l_i"/>
  <p:tag name="KSO_WM_UNIT_INDEX" val="1_4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a*1_3_1"/>
  <p:tag name="KSO_WM_UNIT_TYPE" val="l_h_a"/>
  <p:tag name="KSO_WM_UNIT_INDEX" val="1_3_1"/>
  <p:tag name="KSO_WM_UNIT_CLEAR" val="1"/>
  <p:tag name="KSO_WM_UNIT_LAYERLEVEL" val="1_1_1"/>
  <p:tag name="KSO_WM_UNIT_VALUE" val="6"/>
  <p:tag name="KSO_WM_UNIT_HIGHLIGHT" val="0"/>
  <p:tag name="KSO_WM_UNIT_COMPATIBLE" val="0"/>
  <p:tag name="KSO_WM_DIAGRAM_GROUP_CODE" val="l1-1"/>
  <p:tag name="KSO_WM_UNIT_PRESET_TEXT" val="0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SLIDE_MODEL_TYPE" val="timeline"/>
</p:tagLst>
</file>

<file path=ppt/tags/tag14.xml><?xml version="1.0" encoding="utf-8"?>
<p:tagLst xmlns:p="http://schemas.openxmlformats.org/presentationml/2006/main">
  <p:tag name="KSO_WM_SLIDE_MODEL_TYPE" val="timeline"/>
</p:tagLst>
</file>

<file path=ppt/tags/tag15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6.xml><?xml version="1.0" encoding="utf-8"?>
<p:tagLst xmlns:p="http://schemas.openxmlformats.org/presentationml/2006/main">
  <p:tag name="KSO_WM_SLIDE_MODEL_TYPE" val="timeline"/>
</p:tagLst>
</file>

<file path=ppt/tags/tag17.xml><?xml version="1.0" encoding="utf-8"?>
<p:tagLst xmlns:p="http://schemas.openxmlformats.org/presentationml/2006/main">
  <p:tag name="ISLIDE.DIAGRAM" val="ea788740-32dc-412a-8e46-f9a4f416b89a"/>
</p:tagLst>
</file>

<file path=ppt/tags/tag18.xml><?xml version="1.0" encoding="utf-8"?>
<p:tagLst xmlns:p="http://schemas.openxmlformats.org/presentationml/2006/main">
  <p:tag name="KSO_WM_SLIDE_ITEM_CNT" val="4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4*i*1"/>
  <p:tag name="KSO_WM_TEMPLATE_CATEGORY" val="diagram"/>
  <p:tag name="KSO_WM_TEMPLATE_INDEX" val="283"/>
  <p:tag name="KSO_WM_UNIT_INDEX" val="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07_3*i*1"/>
  <p:tag name="KSO_WM_TEMPLATE_CATEGORY" val="diagram"/>
  <p:tag name="KSO_WM_TEMPLATE_INDEX" val="160007"/>
  <p:tag name="KSO_WM_UNIT_INDEX" val="1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1_1"/>
  <p:tag name="KSO_WM_UNIT_ID" val="259*l_h_a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4*i*6"/>
  <p:tag name="KSO_WM_TEMPLATE_CATEGORY" val="diagram"/>
  <p:tag name="KSO_WM_TEMPLATE_INDEX" val="283"/>
  <p:tag name="KSO_WM_UNIT_INDEX" val="6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2_1"/>
  <p:tag name="KSO_WM_UNIT_ID" val="259*l_h_a*1_2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2_1"/>
  <p:tag name="KSO_WM_UNIT_ID" val="259*l_h_f*1_2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4*i*11"/>
  <p:tag name="KSO_WM_TEMPLATE_CATEGORY" val="diagram"/>
  <p:tag name="KSO_WM_TEMPLATE_INDEX" val="283"/>
  <p:tag name="KSO_WM_UNIT_INDEX" val="1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3_1"/>
  <p:tag name="KSO_WM_UNIT_ID" val="259*l_h_a*1_3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3_1"/>
  <p:tag name="KSO_WM_UNIT_ID" val="259*l_h_f*1_3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9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86_4*i*0"/>
  <p:tag name="KSO_WM_TEMPLATE_CATEGORY" val="diagram"/>
  <p:tag name="KSO_WM_TEMPLATE_INDEX" val="160186"/>
  <p:tag name="KSO_WM_UNIT_INDEX" val="0"/>
</p:tagLst>
</file>

<file path=ppt/tags/tag31.xml><?xml version="1.0" encoding="utf-8"?>
<p:tagLst xmlns:p="http://schemas.openxmlformats.org/presentationml/2006/main">
  <p:tag name="KSO_WM_UNIT_CLEAR" val="1"/>
  <p:tag name="KSO_WM_TEMPLATE_CATEGORY" val="diagram"/>
  <p:tag name="KSO_WM_TEMPLATE_INDEX" val="160186"/>
  <p:tag name="KSO_WM_UNIT_TYPE" val="n_h_i"/>
  <p:tag name="KSO_WM_UNIT_INDEX" val="1_1_1"/>
  <p:tag name="KSO_WM_UNIT_ID" val="diagram160186_4*n_h_i*1_1_1"/>
  <p:tag name="KSO_WM_UNIT_LAYERLEVEL" val="1_1_1"/>
  <p:tag name="KSO_WM_BEAUTIFY_FLAG" val="#wm#"/>
  <p:tag name="KSO_WM_TAG_VERSION" val="1.0"/>
  <p:tag name="KSO_WM_DIAGRAM_GROUP_CODE" val="n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160186"/>
  <p:tag name="KSO_WM_TAG_VERSION" val="1.0"/>
  <p:tag name="KSO_WM_BEAUTIFY_FLAG" val="#wm#"/>
  <p:tag name="KSO_WM_UNIT_TYPE" val="n_h_f"/>
  <p:tag name="KSO_WM_UNIT_INDEX" val="1_1_1"/>
  <p:tag name="KSO_WM_UNIT_ID" val="diagram160186_4*n_h_f*1_1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n1-1"/>
  <p:tag name="KSO_WM_UNIT_PRESET_TEXT" val="EIUSMOD"/>
  <p:tag name="KSO_WM_UNIT_TEXT_FILL_FORE_SCHEMECOLOR_INDEX" val="5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86_4*i*5"/>
  <p:tag name="KSO_WM_TEMPLATE_CATEGORY" val="diagram"/>
  <p:tag name="KSO_WM_TEMPLATE_INDEX" val="160186"/>
  <p:tag name="KSO_WM_UNIT_INDEX" val="5"/>
</p:tagLst>
</file>

<file path=ppt/tags/tag34.xml><?xml version="1.0" encoding="utf-8"?>
<p:tagLst xmlns:p="http://schemas.openxmlformats.org/presentationml/2006/main">
  <p:tag name="KSO_WM_UNIT_CLEAR" val="1"/>
  <p:tag name="KSO_WM_TEMPLATE_CATEGORY" val="diagram"/>
  <p:tag name="KSO_WM_TEMPLATE_INDEX" val="160186"/>
  <p:tag name="KSO_WM_UNIT_TYPE" val="n_h_i"/>
  <p:tag name="KSO_WM_UNIT_INDEX" val="1_1_2"/>
  <p:tag name="KSO_WM_UNIT_ID" val="diagram160186_4*n_h_i*1_1_2"/>
  <p:tag name="KSO_WM_UNIT_LAYERLEVEL" val="1_1_1"/>
  <p:tag name="KSO_WM_BEAUTIFY_FLAG" val="#wm#"/>
  <p:tag name="KSO_WM_TAG_VERSION" val="1.0"/>
  <p:tag name="KSO_WM_DIAGRAM_GROUP_CODE" val="n1-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160186"/>
  <p:tag name="KSO_WM_TAG_VERSION" val="1.0"/>
  <p:tag name="KSO_WM_BEAUTIFY_FLAG" val="#wm#"/>
  <p:tag name="KSO_WM_UNIT_TYPE" val="n_h_f"/>
  <p:tag name="KSO_WM_UNIT_INDEX" val="1_1_2"/>
  <p:tag name="KSO_WM_UNIT_ID" val="diagram160186_4*n_h_f*1_1_2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n1-1"/>
  <p:tag name="KSO_WM_UNIT_PRESET_TEXT" val="EIUSMOD"/>
  <p:tag name="KSO_WM_UNIT_TEXT_FILL_FORE_SCHEMECOLOR_INDEX" val="6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86_4*i*10"/>
  <p:tag name="KSO_WM_TEMPLATE_CATEGORY" val="diagram"/>
  <p:tag name="KSO_WM_TEMPLATE_INDEX" val="160186"/>
  <p:tag name="KSO_WM_UNIT_INDEX" val="10"/>
</p:tagLst>
</file>

<file path=ppt/tags/tag37.xml><?xml version="1.0" encoding="utf-8"?>
<p:tagLst xmlns:p="http://schemas.openxmlformats.org/presentationml/2006/main">
  <p:tag name="KSO_WM_UNIT_CLEAR" val="1"/>
  <p:tag name="KSO_WM_TEMPLATE_CATEGORY" val="diagram"/>
  <p:tag name="KSO_WM_TEMPLATE_INDEX" val="160186"/>
  <p:tag name="KSO_WM_UNIT_TYPE" val="n_h_i"/>
  <p:tag name="KSO_WM_UNIT_INDEX" val="1_1_3"/>
  <p:tag name="KSO_WM_UNIT_ID" val="diagram160186_4*n_h_i*1_1_3"/>
  <p:tag name="KSO_WM_UNIT_LAYERLEVEL" val="1_1_1"/>
  <p:tag name="KSO_WM_BEAUTIFY_FLAG" val="#wm#"/>
  <p:tag name="KSO_WM_TAG_VERSION" val="1.0"/>
  <p:tag name="KSO_WM_DIAGRAM_GROUP_CODE" val="n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TEMPLATE_CATEGORY" val="diagram"/>
  <p:tag name="KSO_WM_TEMPLATE_INDEX" val="160186"/>
  <p:tag name="KSO_WM_TAG_VERSION" val="1.0"/>
  <p:tag name="KSO_WM_BEAUTIFY_FLAG" val="#wm#"/>
  <p:tag name="KSO_WM_UNIT_TYPE" val="n_h_f"/>
  <p:tag name="KSO_WM_UNIT_INDEX" val="1_1_3"/>
  <p:tag name="KSO_WM_UNIT_ID" val="diagram160186_4*n_h_f*1_1_3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n1-1"/>
  <p:tag name="KSO_WM_UNIT_PRESET_TEXT" val="EIUSMOD"/>
  <p:tag name="KSO_WM_UNIT_TEXT_FILL_FORE_SCHEMECOLOR_INDEX" val="5"/>
  <p:tag name="KSO_WM_UNIT_TEXT_FILL_TYPE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86_4*i*15"/>
  <p:tag name="KSO_WM_TEMPLATE_CATEGORY" val="diagram"/>
  <p:tag name="KSO_WM_TEMPLATE_INDEX" val="160186"/>
  <p:tag name="KSO_WM_UNIT_INDEX" val="15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a*1_1_1"/>
  <p:tag name="KSO_WM_UNIT_TYPE" val="l_h_a"/>
  <p:tag name="KSO_WM_UNIT_INDEX" val="1_1_1"/>
  <p:tag name="KSO_WM_UNIT_CLEAR" val="1"/>
  <p:tag name="KSO_WM_UNIT_LAYERLEVEL" val="1_1_1"/>
  <p:tag name="KSO_WM_UNIT_VALUE" val="6"/>
  <p:tag name="KSO_WM_UNIT_HIGHLIGHT" val="0"/>
  <p:tag name="KSO_WM_UNIT_COMPATIBLE" val="0"/>
  <p:tag name="KSO_WM_DIAGRAM_GROUP_CODE" val="l1-1"/>
  <p:tag name="KSO_WM_UNIT_PRESET_TEXT" val="0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40.xml><?xml version="1.0" encoding="utf-8"?>
<p:tagLst xmlns:p="http://schemas.openxmlformats.org/presentationml/2006/main">
  <p:tag name="KSO_WM_UNIT_CLEAR" val="1"/>
  <p:tag name="KSO_WM_TEMPLATE_CATEGORY" val="diagram"/>
  <p:tag name="KSO_WM_TEMPLATE_INDEX" val="160186"/>
  <p:tag name="KSO_WM_UNIT_TYPE" val="n_h_i"/>
  <p:tag name="KSO_WM_UNIT_INDEX" val="1_2_1"/>
  <p:tag name="KSO_WM_UNIT_ID" val="diagram160186_4*n_h_i*1_2_1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TEMPLATE_CATEGORY" val="diagram"/>
  <p:tag name="KSO_WM_TEMPLATE_INDEX" val="160186"/>
  <p:tag name="KSO_WM_TAG_VERSION" val="1.0"/>
  <p:tag name="KSO_WM_BEAUTIFY_FLAG" val="#wm#"/>
  <p:tag name="KSO_WM_UNIT_TYPE" val="n_h_a"/>
  <p:tag name="KSO_WM_UNIT_INDEX" val="1_2_1"/>
  <p:tag name="KSO_WM_UNIT_ID" val="diagram160186_4*n_h_a*1_2_1"/>
  <p:tag name="KSO_WM_UNIT_LAYERLEVEL" val="1_1_1"/>
  <p:tag name="KSO_WM_UNIT_VALUE" val="5"/>
  <p:tag name="KSO_WM_UNIT_HIGHLIGHT" val="0"/>
  <p:tag name="KSO_WM_UNIT_COMPATIBLE" val="0"/>
  <p:tag name="KSO_WM_UNIT_CLEAR" val="0"/>
  <p:tag name="KSO_WM_DIAGRAM_GROUP_CODE" val="n1-1"/>
  <p:tag name="KSO_WM_UNIT_PRESET_TEXT" val="DOLORE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i*1_1"/>
  <p:tag name="KSO_WM_UNIT_LAYERLEVEL" val="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LINE_FORE_SCHEMECOLOR_INDEX" val="5"/>
  <p:tag name="KSO_WM_UNIT_LINE_FILL_TYPE" val="2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f*1_3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PRESET_TEXT" val="单击此处添加文本"/>
  <p:tag name="KSO_WM_UNIT_NOCLEAR" val="0"/>
  <p:tag name="KSO_WM_UNIT_VALUE" val="40"/>
  <p:tag name="KSO_WM_DIAGRAM_GROUP_CODE" val="l1-1"/>
  <p:tag name="KSO_WM_UNIT_TYPE" val="l_h_f"/>
  <p:tag name="KSO_WM_UNIT_INDEX" val="1_3_1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3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f*1_2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PRESET_TEXT" val="单击此处添加文本"/>
  <p:tag name="KSO_WM_UNIT_NOCLEAR" val="0"/>
  <p:tag name="KSO_WM_UNIT_VALUE" val="40"/>
  <p:tag name="KSO_WM_DIAGRAM_GROUP_CODE" val="l1-1"/>
  <p:tag name="KSO_WM_UNIT_TYPE" val="l_h_f"/>
  <p:tag name="KSO_WM_UNIT_INDEX" val="1_2_1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2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f*1_1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PRESET_TEXT" val="单击此处添加文本"/>
  <p:tag name="KSO_WM_UNIT_NOCLEAR" val="0"/>
  <p:tag name="KSO_WM_UNIT_VALUE" val="40"/>
  <p:tag name="KSO_WM_DIAGRAM_GROUP_CODE" val="l1-1"/>
  <p:tag name="KSO_WM_UNIT_TYPE" val="l_h_f"/>
  <p:tag name="KSO_WM_UNIT_INDEX" val="1_1_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2*l_h_i*1_1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2_2*m_i*1_1"/>
  <p:tag name="KSO_WM_TEMPLATE_CATEGORY" val="diagram"/>
  <p:tag name="KSO_WM_TEMPLATE_INDEX" val="20200182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2_2*m_h_i*1_1_1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2_2*m_h_i*1_2_1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0182_2*m_h_i*1_1_2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0182_2*m_h_i*1_1_3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07_3*i*7"/>
  <p:tag name="KSO_WM_TEMPLATE_CATEGORY" val="diagram"/>
  <p:tag name="KSO_WM_TEMPLATE_INDEX" val="160007"/>
  <p:tag name="KSO_WM_UNIT_INDEX" val="7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2_2*m_h_i*1_1_4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82_2*m_h_i*1_2_2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2_2*m_h_i*1_2_3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2_2*m_h_i*1_2_4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0182_2*m_h_f*1_1_1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2_2*m_h_i*1_1_5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2_2*m_h_i*1_1_6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0182_2*m_h_i*1_1_7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0182_2*m_h_f*1_2_1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0182_2*m_h_i*1_2_5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3"/>
  <p:tag name="KSO_WM_UNIT_TYPE" val="l_i"/>
  <p:tag name="KSO_WM_UNIT_INDEX" val="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0182_2*m_h_i*1_2_6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0182_2*m_h_i*1_2_7"/>
  <p:tag name="KSO_WM_TEMPLATE_CATEGORY" val="diagram"/>
  <p:tag name="KSO_WM_TEMPLATE_INDEX" val="2020018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a*1_2_1"/>
  <p:tag name="KSO_WM_UNIT_TYPE" val="l_h_a"/>
  <p:tag name="KSO_WM_UNIT_INDEX" val="1_2_1"/>
  <p:tag name="KSO_WM_UNIT_CLEAR" val="1"/>
  <p:tag name="KSO_WM_UNIT_LAYERLEVEL" val="1_1_1"/>
  <p:tag name="KSO_WM_UNIT_VALUE" val="6"/>
  <p:tag name="KSO_WM_UNIT_HIGHLIGHT" val="0"/>
  <p:tag name="KSO_WM_UNIT_COMPATIBLE" val="0"/>
  <p:tag name="KSO_WM_DIAGRAM_GROUP_CODE" val="l1-1"/>
  <p:tag name="KSO_WM_UNIT_PRESET_TEXT" val="02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3_1"/>
  <p:tag name="KSO_WM_UNIT_TYPE" val="l_h_f"/>
  <p:tag name="KSO_WM_UNIT_INDEX" val="1_3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7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A54D3"/>
      </a:accent1>
      <a:accent2>
        <a:srgbClr val="20428D"/>
      </a:accent2>
      <a:accent3>
        <a:srgbClr val="1A73C7"/>
      </a:accent3>
      <a:accent4>
        <a:srgbClr val="5066A2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1504</Words>
  <Application>WPS 演示</Application>
  <PresentationFormat>宽屏</PresentationFormat>
  <Paragraphs>392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4" baseType="lpstr">
      <vt:lpstr>Arial</vt:lpstr>
      <vt:lpstr>宋体</vt:lpstr>
      <vt:lpstr>Wingdings</vt:lpstr>
      <vt:lpstr>Impact</vt:lpstr>
      <vt:lpstr>Century Gothic</vt:lpstr>
      <vt:lpstr>微软雅黑</vt:lpstr>
      <vt:lpstr>Arial Unicode MS</vt:lpstr>
      <vt:lpstr>Calibri</vt:lpstr>
      <vt:lpstr>黑体</vt:lpstr>
      <vt:lpstr>Adobe 宋体 Std L</vt:lpstr>
      <vt:lpstr>Calibri Light</vt:lpstr>
      <vt:lpstr>方正黑体简体</vt:lpstr>
      <vt:lpstr>Times New Roman</vt:lpstr>
      <vt:lpstr>书体坊禚效锋行草体</vt:lpstr>
      <vt:lpstr>书体坊兰亭体</vt:lpstr>
      <vt:lpstr>中山行书百年纪念版</vt:lpstr>
      <vt:lpstr>创艺简细圆</vt:lpstr>
      <vt:lpstr>华康布丁体W12</vt:lpstr>
      <vt:lpstr>华文中宋</vt:lpstr>
      <vt:lpstr>华文楷体</vt:lpstr>
      <vt:lpstr>华文琥珀</vt:lpstr>
      <vt:lpstr>叶根友毛笔行书简体2012版</vt:lpstr>
      <vt:lpstr>字体管家幻影伯爵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环境问题复杂性</vt:lpstr>
      <vt:lpstr>地方环境政治</vt:lpstr>
      <vt:lpstr>碎片化治理（2012-2016年）</vt:lpstr>
      <vt:lpstr>运动化治理走上舞台</vt:lpstr>
      <vt:lpstr>PowerPoint 演示文稿</vt:lpstr>
      <vt:lpstr>PowerPoint 演示文稿</vt:lpstr>
      <vt:lpstr>建议</vt:lpstr>
      <vt:lpstr>PowerPoint 演示文稿</vt:lpstr>
      <vt:lpstr>PowerPoint 演示文稿</vt:lpstr>
      <vt:lpstr>PowerPoint 演示文稿</vt:lpstr>
      <vt:lpstr>PowerPoint 演示文稿</vt:lpstr>
      <vt:lpstr>教育公平</vt:lpstr>
      <vt:lpstr>摇号是否公平？</vt:lpstr>
      <vt:lpstr>摇号优势</vt:lpstr>
      <vt:lpstr>建议</vt:lpstr>
      <vt:lpstr>建议</vt:lpstr>
      <vt:lpstr>建议</vt:lpstr>
      <vt:lpstr>对于教育而言，公平是最大的正义。</vt:lpstr>
      <vt:lpstr>PowerPoint 演示文稿</vt:lpstr>
    </vt:vector>
  </TitlesOfParts>
  <Company>iSlide</Company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category>work report</cp:category>
  <cp:lastModifiedBy>兔拔土</cp:lastModifiedBy>
  <cp:revision>59</cp:revision>
  <cp:lastPrinted>2018-04-24T16:00:00Z</cp:lastPrinted>
  <dcterms:created xsi:type="dcterms:W3CDTF">2018-04-24T16:00:00Z</dcterms:created>
  <dcterms:modified xsi:type="dcterms:W3CDTF">2019-05-10T16:38:58Z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f807369b-8ec3-4b9c-a07e-eca95547e097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t-shyu@microsoft.com</vt:lpwstr>
  </property>
  <property fmtid="{D5CDD505-2E9C-101B-9397-08002B2CF9AE}" pid="6" name="MSIP_Label_f42aa342-8706-4288-bd11-ebb85995028c_SetDate">
    <vt:lpwstr>2018-09-03T09:04:55.7205662Z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KSOProductBuildVer">
    <vt:lpwstr>2052-11.1.0.8214</vt:lpwstr>
  </property>
</Properties>
</file>