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64" r:id="rId4"/>
    <p:sldId id="340" r:id="rId6"/>
    <p:sldId id="341" r:id="rId7"/>
    <p:sldId id="348" r:id="rId8"/>
    <p:sldId id="347" r:id="rId9"/>
    <p:sldId id="345" r:id="rId10"/>
    <p:sldId id="287" r:id="rId11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493"/>
    <a:srgbClr val="F7F7F7"/>
    <a:srgbClr val="92D050"/>
    <a:srgbClr val="F5F5F5"/>
    <a:srgbClr val="E7E7E7"/>
    <a:srgbClr val="376092"/>
    <a:srgbClr val="254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49" autoAdjust="0"/>
  </p:normalViewPr>
  <p:slideViewPr>
    <p:cSldViewPr>
      <p:cViewPr>
        <p:scale>
          <a:sx n="80" d="100"/>
          <a:sy n="80" d="100"/>
        </p:scale>
        <p:origin x="-1050" y="-240"/>
      </p:cViewPr>
      <p:guideLst>
        <p:guide orient="horz" pos="1719"/>
        <p:guide pos="294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75A39-5D55-4025-A18B-DA0E2E0DB69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A0FB9-1717-4A1D-85AB-03D195C81E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hdphoto1.wdp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jpeg"/><Relationship Id="rId8" Type="http://schemas.openxmlformats.org/officeDocument/2006/relationships/image" Target="../media/image14.jpeg"/><Relationship Id="rId7" Type="http://schemas.openxmlformats.org/officeDocument/2006/relationships/image" Target="../media/image13.jpeg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4"/>
          <p:cNvSpPr/>
          <p:nvPr/>
        </p:nvSpPr>
        <p:spPr>
          <a:xfrm flipH="1" flipV="1">
            <a:off x="3147666" y="3473354"/>
            <a:ext cx="385053" cy="610330"/>
          </a:xfrm>
          <a:custGeom>
            <a:avLst/>
            <a:gdLst/>
            <a:ahLst/>
            <a:cxnLst/>
            <a:rect l="l" t="t" r="r" b="b"/>
            <a:pathLst>
              <a:path w="385053" h="610330">
                <a:moveTo>
                  <a:pt x="191954" y="610330"/>
                </a:moveTo>
                <a:lnTo>
                  <a:pt x="0" y="506738"/>
                </a:lnTo>
                <a:lnTo>
                  <a:pt x="247651" y="182067"/>
                </a:lnTo>
                <a:lnTo>
                  <a:pt x="385053" y="0"/>
                </a:lnTo>
                <a:lnTo>
                  <a:pt x="376134" y="61912"/>
                </a:lnTo>
                <a:cubicBezTo>
                  <a:pt x="372086" y="74093"/>
                  <a:pt x="367322" y="90512"/>
                  <a:pt x="362146" y="109883"/>
                </a:cubicBezTo>
                <a:close/>
              </a:path>
            </a:pathLst>
          </a:custGeom>
          <a:solidFill>
            <a:srgbClr val="76B5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1"/>
          <p:cNvSpPr/>
          <p:nvPr/>
        </p:nvSpPr>
        <p:spPr>
          <a:xfrm>
            <a:off x="0" y="0"/>
            <a:ext cx="4523868" cy="5143500"/>
          </a:xfrm>
          <a:custGeom>
            <a:avLst/>
            <a:gdLst/>
            <a:ahLst/>
            <a:cxnLst/>
            <a:rect l="l" t="t" r="r" b="b"/>
            <a:pathLst>
              <a:path w="4523868" h="5143500">
                <a:moveTo>
                  <a:pt x="0" y="0"/>
                </a:moveTo>
                <a:lnTo>
                  <a:pt x="360040" y="0"/>
                </a:lnTo>
                <a:lnTo>
                  <a:pt x="3587764" y="0"/>
                </a:lnTo>
                <a:lnTo>
                  <a:pt x="4523868" y="0"/>
                </a:lnTo>
                <a:lnTo>
                  <a:pt x="2774667" y="5143500"/>
                </a:lnTo>
                <a:lnTo>
                  <a:pt x="1838563" y="5143500"/>
                </a:lnTo>
                <a:lnTo>
                  <a:pt x="360040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51416" y="3579862"/>
            <a:ext cx="3281944" cy="504056"/>
          </a:xfrm>
          <a:custGeom>
            <a:avLst/>
            <a:gdLst/>
            <a:ahLst/>
            <a:cxnLst/>
            <a:rect l="l" t="t" r="r" b="b"/>
            <a:pathLst>
              <a:path w="3281944" h="504056">
                <a:moveTo>
                  <a:pt x="0" y="0"/>
                </a:moveTo>
                <a:lnTo>
                  <a:pt x="3281944" y="0"/>
                </a:lnTo>
                <a:lnTo>
                  <a:pt x="2908660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23528" y="3647252"/>
            <a:ext cx="3005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团结、献身、求是、创新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07904" y="1419620"/>
            <a:ext cx="5274945" cy="1546559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>
            <a:defPPr>
              <a:defRPr lang="zh-CN"/>
            </a:defPPr>
            <a:lvl1pPr>
              <a:defRPr sz="50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600" dirty="0" smtClean="0">
                <a:solidFill>
                  <a:srgbClr val="376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物业不务业？</a:t>
            </a:r>
            <a:endParaRPr lang="en-US" altLang="zh-CN" sz="3600" dirty="0" smtClean="0">
              <a:solidFill>
                <a:srgbClr val="3760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376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——K</a:t>
            </a:r>
            <a:r>
              <a:rPr lang="zh-CN" altLang="en-US" sz="2800" dirty="0" smtClean="0">
                <a:solidFill>
                  <a:srgbClr val="376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小区治理乱象背后的故事</a:t>
            </a:r>
            <a:endParaRPr lang="zh-CN" altLang="en-US" sz="2800" dirty="0">
              <a:solidFill>
                <a:srgbClr val="3760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00" y="510030"/>
            <a:ext cx="2753140" cy="27531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76056" y="3577428"/>
            <a:ext cx="41358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队伍成员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：于颖  郭坚  陈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敏  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郭悦晨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</a:rPr>
              <a:t>                      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戴梦琛  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张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韧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指导老师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：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章荣君教授</a:t>
            </a:r>
            <a:endParaRPr lang="zh-CN" alt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40192" y="3992926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理行队</a:t>
            </a:r>
            <a:endParaRPr lang="zh-CN" altLang="en-US" sz="3600" dirty="0">
              <a:solidFill>
                <a:schemeClr val="accent1">
                  <a:lumMod val="7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3"/>
          <p:cNvSpPr/>
          <p:nvPr/>
        </p:nvSpPr>
        <p:spPr>
          <a:xfrm>
            <a:off x="0" y="51470"/>
            <a:ext cx="311793" cy="648000"/>
          </a:xfrm>
          <a:custGeom>
            <a:avLst/>
            <a:gdLst/>
            <a:ahLst/>
            <a:cxnLst/>
            <a:rect l="l" t="t" r="r" b="b"/>
            <a:pathLst>
              <a:path w="1042784" h="2167216">
                <a:moveTo>
                  <a:pt x="0" y="0"/>
                </a:moveTo>
                <a:lnTo>
                  <a:pt x="1042784" y="0"/>
                </a:lnTo>
                <a:lnTo>
                  <a:pt x="500980" y="2167216"/>
                </a:lnTo>
                <a:lnTo>
                  <a:pt x="0" y="2167216"/>
                </a:lnTo>
                <a:close/>
              </a:path>
            </a:pathLst>
          </a:cu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Picture 2" descr="C:\Users\ABC\Desktop\20151125092515_0487.jpg20151125092515_048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98120" y="50800"/>
            <a:ext cx="861060" cy="648335"/>
          </a:xfrm>
          <a:prstGeom prst="parallelogram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平行四边形 5"/>
          <p:cNvSpPr/>
          <p:nvPr/>
        </p:nvSpPr>
        <p:spPr>
          <a:xfrm>
            <a:off x="943199" y="51470"/>
            <a:ext cx="8200800" cy="648000"/>
          </a:xfrm>
          <a:custGeom>
            <a:avLst/>
            <a:gdLst/>
            <a:ahLst/>
            <a:cxnLst/>
            <a:rect l="l" t="t" r="r" b="b"/>
            <a:pathLst>
              <a:path w="8200800" h="648000">
                <a:moveTo>
                  <a:pt x="162000" y="0"/>
                </a:moveTo>
                <a:lnTo>
                  <a:pt x="541683" y="0"/>
                </a:lnTo>
                <a:lnTo>
                  <a:pt x="860972" y="0"/>
                </a:lnTo>
                <a:lnTo>
                  <a:pt x="1046774" y="0"/>
                </a:lnTo>
                <a:lnTo>
                  <a:pt x="1240655" y="0"/>
                </a:lnTo>
                <a:lnTo>
                  <a:pt x="1426457" y="0"/>
                </a:lnTo>
                <a:lnTo>
                  <a:pt x="1585919" y="0"/>
                </a:lnTo>
                <a:lnTo>
                  <a:pt x="1745746" y="0"/>
                </a:lnTo>
                <a:lnTo>
                  <a:pt x="1839377" y="0"/>
                </a:lnTo>
                <a:lnTo>
                  <a:pt x="3083233" y="0"/>
                </a:lnTo>
                <a:lnTo>
                  <a:pt x="4342375" y="0"/>
                </a:lnTo>
                <a:lnTo>
                  <a:pt x="5075100" y="0"/>
                </a:lnTo>
                <a:lnTo>
                  <a:pt x="5839689" y="0"/>
                </a:lnTo>
                <a:lnTo>
                  <a:pt x="6572414" y="0"/>
                </a:lnTo>
                <a:lnTo>
                  <a:pt x="7831556" y="0"/>
                </a:lnTo>
                <a:lnTo>
                  <a:pt x="8200800" y="0"/>
                </a:lnTo>
                <a:lnTo>
                  <a:pt x="8200800" y="648000"/>
                </a:lnTo>
                <a:lnTo>
                  <a:pt x="7192696" y="648000"/>
                </a:lnTo>
                <a:lnTo>
                  <a:pt x="5933553" y="648000"/>
                </a:lnTo>
                <a:lnTo>
                  <a:pt x="5200829" y="648000"/>
                </a:lnTo>
                <a:lnTo>
                  <a:pt x="4436239" y="648000"/>
                </a:lnTo>
                <a:lnTo>
                  <a:pt x="3703515" y="648000"/>
                </a:lnTo>
                <a:lnTo>
                  <a:pt x="2444372" y="648000"/>
                </a:lnTo>
                <a:lnTo>
                  <a:pt x="1839377" y="648000"/>
                </a:lnTo>
                <a:lnTo>
                  <a:pt x="1583746" y="648000"/>
                </a:lnTo>
                <a:lnTo>
                  <a:pt x="1264457" y="648000"/>
                </a:lnTo>
                <a:lnTo>
                  <a:pt x="1078655" y="648000"/>
                </a:lnTo>
                <a:lnTo>
                  <a:pt x="947058" y="648000"/>
                </a:lnTo>
                <a:lnTo>
                  <a:pt x="884774" y="648000"/>
                </a:lnTo>
                <a:lnTo>
                  <a:pt x="698972" y="648000"/>
                </a:lnTo>
                <a:lnTo>
                  <a:pt x="379683" y="648000"/>
                </a:lnTo>
                <a:lnTo>
                  <a:pt x="0" y="648000"/>
                </a:lnTo>
                <a:close/>
              </a:path>
            </a:pathLst>
          </a:cu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200238" y="176918"/>
            <a:ext cx="430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前情介绍</a:t>
            </a:r>
            <a:endParaRPr lang="zh-CN" altLang="en-US" b="1" spc="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12" descr="C:\Users\Administrator\AppData\Roaming\Tencent\Users\29604355\QQ\WinTemp\RichOle\5%UUXT@@{LZ63SB0T41T`9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18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93510" y="85090"/>
            <a:ext cx="2353310" cy="551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03012"/>
            <a:ext cx="4416152" cy="336731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897336"/>
            <a:ext cx="3443936" cy="397866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3"/>
          <p:cNvSpPr/>
          <p:nvPr/>
        </p:nvSpPr>
        <p:spPr>
          <a:xfrm>
            <a:off x="0" y="51470"/>
            <a:ext cx="311793" cy="648000"/>
          </a:xfrm>
          <a:custGeom>
            <a:avLst/>
            <a:gdLst/>
            <a:ahLst/>
            <a:cxnLst/>
            <a:rect l="l" t="t" r="r" b="b"/>
            <a:pathLst>
              <a:path w="1042784" h="2167216">
                <a:moveTo>
                  <a:pt x="0" y="0"/>
                </a:moveTo>
                <a:lnTo>
                  <a:pt x="1042784" y="0"/>
                </a:lnTo>
                <a:lnTo>
                  <a:pt x="500980" y="2167216"/>
                </a:lnTo>
                <a:lnTo>
                  <a:pt x="0" y="2167216"/>
                </a:lnTo>
                <a:close/>
              </a:path>
            </a:pathLst>
          </a:cu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Picture 2" descr="C:\Users\ABC\Desktop\20151125092515_0487.jpg20151125092515_048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98120" y="50800"/>
            <a:ext cx="861060" cy="648335"/>
          </a:xfrm>
          <a:prstGeom prst="parallelogram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平行四边形 5"/>
          <p:cNvSpPr/>
          <p:nvPr/>
        </p:nvSpPr>
        <p:spPr>
          <a:xfrm>
            <a:off x="943199" y="51470"/>
            <a:ext cx="8200800" cy="648000"/>
          </a:xfrm>
          <a:custGeom>
            <a:avLst/>
            <a:gdLst/>
            <a:ahLst/>
            <a:cxnLst/>
            <a:rect l="l" t="t" r="r" b="b"/>
            <a:pathLst>
              <a:path w="8200800" h="648000">
                <a:moveTo>
                  <a:pt x="162000" y="0"/>
                </a:moveTo>
                <a:lnTo>
                  <a:pt x="541683" y="0"/>
                </a:lnTo>
                <a:lnTo>
                  <a:pt x="860972" y="0"/>
                </a:lnTo>
                <a:lnTo>
                  <a:pt x="1046774" y="0"/>
                </a:lnTo>
                <a:lnTo>
                  <a:pt x="1240655" y="0"/>
                </a:lnTo>
                <a:lnTo>
                  <a:pt x="1426457" y="0"/>
                </a:lnTo>
                <a:lnTo>
                  <a:pt x="1585919" y="0"/>
                </a:lnTo>
                <a:lnTo>
                  <a:pt x="1745746" y="0"/>
                </a:lnTo>
                <a:lnTo>
                  <a:pt x="1839377" y="0"/>
                </a:lnTo>
                <a:lnTo>
                  <a:pt x="3083233" y="0"/>
                </a:lnTo>
                <a:lnTo>
                  <a:pt x="4342375" y="0"/>
                </a:lnTo>
                <a:lnTo>
                  <a:pt x="5075100" y="0"/>
                </a:lnTo>
                <a:lnTo>
                  <a:pt x="5839689" y="0"/>
                </a:lnTo>
                <a:lnTo>
                  <a:pt x="6572414" y="0"/>
                </a:lnTo>
                <a:lnTo>
                  <a:pt x="7831556" y="0"/>
                </a:lnTo>
                <a:lnTo>
                  <a:pt x="8200800" y="0"/>
                </a:lnTo>
                <a:lnTo>
                  <a:pt x="8200800" y="648000"/>
                </a:lnTo>
                <a:lnTo>
                  <a:pt x="7192696" y="648000"/>
                </a:lnTo>
                <a:lnTo>
                  <a:pt x="5933553" y="648000"/>
                </a:lnTo>
                <a:lnTo>
                  <a:pt x="5200829" y="648000"/>
                </a:lnTo>
                <a:lnTo>
                  <a:pt x="4436239" y="648000"/>
                </a:lnTo>
                <a:lnTo>
                  <a:pt x="3703515" y="648000"/>
                </a:lnTo>
                <a:lnTo>
                  <a:pt x="2444372" y="648000"/>
                </a:lnTo>
                <a:lnTo>
                  <a:pt x="1839377" y="648000"/>
                </a:lnTo>
                <a:lnTo>
                  <a:pt x="1583746" y="648000"/>
                </a:lnTo>
                <a:lnTo>
                  <a:pt x="1264457" y="648000"/>
                </a:lnTo>
                <a:lnTo>
                  <a:pt x="1078655" y="648000"/>
                </a:lnTo>
                <a:lnTo>
                  <a:pt x="947058" y="648000"/>
                </a:lnTo>
                <a:lnTo>
                  <a:pt x="884774" y="648000"/>
                </a:lnTo>
                <a:lnTo>
                  <a:pt x="698972" y="648000"/>
                </a:lnTo>
                <a:lnTo>
                  <a:pt x="379683" y="648000"/>
                </a:lnTo>
                <a:lnTo>
                  <a:pt x="0" y="648000"/>
                </a:lnTo>
                <a:close/>
              </a:path>
            </a:pathLst>
          </a:cu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200238" y="176918"/>
            <a:ext cx="430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前情介绍</a:t>
            </a:r>
            <a:endParaRPr lang="zh-CN" altLang="en-US" b="1" spc="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12" descr="C:\Users\Administrator\AppData\Roaming\Tencent\Users\29604355\QQ\WinTemp\RichOle\5%UUXT@@{LZ63SB0T41T`9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18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93510" y="85090"/>
            <a:ext cx="2353310" cy="551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96" y="1355010"/>
            <a:ext cx="3942105" cy="29565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04562" y="808673"/>
            <a:ext cx="1082348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K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小区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44653" y="1540637"/>
            <a:ext cx="4402167" cy="2585323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行政区域</a:t>
            </a:r>
            <a:r>
              <a:rPr lang="en-US" altLang="zh-CN" dirty="0" smtClean="0"/>
              <a:t>:</a:t>
            </a:r>
            <a:r>
              <a:rPr lang="zh-CN" altLang="en-US" dirty="0"/>
              <a:t>梁溪</a:t>
            </a:r>
            <a:r>
              <a:rPr lang="zh-CN" altLang="en-US" dirty="0" smtClean="0"/>
              <a:t>区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小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区地址</a:t>
            </a:r>
            <a:r>
              <a:rPr lang="en-US" altLang="zh-CN" dirty="0"/>
              <a:t>:</a:t>
            </a:r>
            <a:r>
              <a:rPr lang="zh-CN" altLang="en-US" dirty="0" smtClean="0"/>
              <a:t>无锡市锡</a:t>
            </a:r>
            <a:r>
              <a:rPr lang="zh-CN" altLang="en-US" dirty="0"/>
              <a:t>沪</a:t>
            </a:r>
            <a:r>
              <a:rPr lang="zh-CN" altLang="en-US" dirty="0" smtClean="0"/>
              <a:t>西路与豫康路交界处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建筑类型</a:t>
            </a:r>
            <a:r>
              <a:rPr lang="en-US" altLang="zh-CN" dirty="0"/>
              <a:t>:</a:t>
            </a:r>
            <a:r>
              <a:rPr lang="zh-CN" altLang="en-US" dirty="0"/>
              <a:t>多层</a:t>
            </a:r>
            <a:r>
              <a:rPr lang="en-US" altLang="zh-CN" dirty="0"/>
              <a:t>;</a:t>
            </a:r>
            <a:r>
              <a:rPr lang="zh-CN" altLang="en-US" dirty="0"/>
              <a:t>小高层</a:t>
            </a:r>
            <a:r>
              <a:rPr lang="en-US" altLang="zh-CN" dirty="0"/>
              <a:t>;</a:t>
            </a:r>
            <a:r>
              <a:rPr lang="zh-CN" altLang="en-US" dirty="0" smtClean="0"/>
              <a:t>高层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总面积</a:t>
            </a:r>
            <a:r>
              <a:rPr lang="en-US" altLang="zh-CN" dirty="0"/>
              <a:t>: </a:t>
            </a:r>
            <a:r>
              <a:rPr lang="en-US" altLang="zh-CN" dirty="0">
                <a:latin typeface="+mn-ea"/>
              </a:rPr>
              <a:t>22.3</a:t>
            </a:r>
            <a:r>
              <a:rPr lang="zh-CN" altLang="en-US" dirty="0" smtClean="0"/>
              <a:t>万平方米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总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户数</a:t>
            </a:r>
            <a:r>
              <a:rPr lang="en-US" altLang="zh-CN" dirty="0" smtClean="0"/>
              <a:t>:</a:t>
            </a:r>
            <a:r>
              <a:rPr lang="en-US" altLang="zh-CN" dirty="0" smtClean="0">
                <a:latin typeface="+mn-ea"/>
              </a:rPr>
              <a:t>1596</a:t>
            </a:r>
            <a:r>
              <a:rPr lang="zh-CN" altLang="en-US" dirty="0" smtClean="0">
                <a:latin typeface="+mn-ea"/>
              </a:rPr>
              <a:t>户</a:t>
            </a:r>
            <a:endParaRPr lang="en-US" altLang="zh-CN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开发商</a:t>
            </a:r>
            <a:r>
              <a:rPr lang="en-US" altLang="zh-CN" dirty="0"/>
              <a:t>:</a:t>
            </a:r>
            <a:r>
              <a:rPr lang="zh-CN" altLang="en-US" dirty="0"/>
              <a:t>宁波宁兴房地产开发</a:t>
            </a:r>
            <a:r>
              <a:rPr lang="zh-CN" altLang="en-US" dirty="0" smtClean="0"/>
              <a:t>有限公司</a:t>
            </a:r>
            <a:endParaRPr lang="zh-CN" alt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组合 131"/>
          <p:cNvGrpSpPr/>
          <p:nvPr/>
        </p:nvGrpSpPr>
        <p:grpSpPr>
          <a:xfrm>
            <a:off x="0" y="51435"/>
            <a:ext cx="9143999" cy="648335"/>
            <a:chOff x="0" y="51435"/>
            <a:chExt cx="9143999" cy="648335"/>
          </a:xfrm>
        </p:grpSpPr>
        <p:sp>
          <p:nvSpPr>
            <p:cNvPr id="2" name="平行四边形 5"/>
            <p:cNvSpPr/>
            <p:nvPr/>
          </p:nvSpPr>
          <p:spPr>
            <a:xfrm>
              <a:off x="943199" y="51470"/>
              <a:ext cx="8200800" cy="648000"/>
            </a:xfrm>
            <a:custGeom>
              <a:avLst/>
              <a:gdLst/>
              <a:ahLst/>
              <a:cxnLst/>
              <a:rect l="l" t="t" r="r" b="b"/>
              <a:pathLst>
                <a:path w="8200800" h="648000">
                  <a:moveTo>
                    <a:pt x="162000" y="0"/>
                  </a:moveTo>
                  <a:lnTo>
                    <a:pt x="541683" y="0"/>
                  </a:lnTo>
                  <a:lnTo>
                    <a:pt x="860972" y="0"/>
                  </a:lnTo>
                  <a:lnTo>
                    <a:pt x="1046774" y="0"/>
                  </a:lnTo>
                  <a:lnTo>
                    <a:pt x="1240655" y="0"/>
                  </a:lnTo>
                  <a:lnTo>
                    <a:pt x="1426457" y="0"/>
                  </a:lnTo>
                  <a:lnTo>
                    <a:pt x="1585919" y="0"/>
                  </a:lnTo>
                  <a:lnTo>
                    <a:pt x="1745746" y="0"/>
                  </a:lnTo>
                  <a:lnTo>
                    <a:pt x="1839377" y="0"/>
                  </a:lnTo>
                  <a:lnTo>
                    <a:pt x="3083233" y="0"/>
                  </a:lnTo>
                  <a:lnTo>
                    <a:pt x="4342375" y="0"/>
                  </a:lnTo>
                  <a:lnTo>
                    <a:pt x="5075100" y="0"/>
                  </a:lnTo>
                  <a:lnTo>
                    <a:pt x="5839689" y="0"/>
                  </a:lnTo>
                  <a:lnTo>
                    <a:pt x="6572414" y="0"/>
                  </a:lnTo>
                  <a:lnTo>
                    <a:pt x="7831556" y="0"/>
                  </a:lnTo>
                  <a:lnTo>
                    <a:pt x="8200800" y="0"/>
                  </a:lnTo>
                  <a:lnTo>
                    <a:pt x="8200800" y="648000"/>
                  </a:lnTo>
                  <a:lnTo>
                    <a:pt x="7192696" y="648000"/>
                  </a:lnTo>
                  <a:lnTo>
                    <a:pt x="5933553" y="648000"/>
                  </a:lnTo>
                  <a:lnTo>
                    <a:pt x="5200829" y="648000"/>
                  </a:lnTo>
                  <a:lnTo>
                    <a:pt x="4436239" y="648000"/>
                  </a:lnTo>
                  <a:lnTo>
                    <a:pt x="3703515" y="648000"/>
                  </a:lnTo>
                  <a:lnTo>
                    <a:pt x="2444372" y="648000"/>
                  </a:lnTo>
                  <a:lnTo>
                    <a:pt x="1839377" y="648000"/>
                  </a:lnTo>
                  <a:lnTo>
                    <a:pt x="1583746" y="648000"/>
                  </a:lnTo>
                  <a:lnTo>
                    <a:pt x="1264457" y="648000"/>
                  </a:lnTo>
                  <a:lnTo>
                    <a:pt x="1078655" y="648000"/>
                  </a:lnTo>
                  <a:lnTo>
                    <a:pt x="947058" y="648000"/>
                  </a:lnTo>
                  <a:lnTo>
                    <a:pt x="884774" y="648000"/>
                  </a:lnTo>
                  <a:lnTo>
                    <a:pt x="698972" y="648000"/>
                  </a:lnTo>
                  <a:lnTo>
                    <a:pt x="379683" y="648000"/>
                  </a:lnTo>
                  <a:lnTo>
                    <a:pt x="0" y="648000"/>
                  </a:lnTo>
                  <a:close/>
                </a:path>
              </a:pathLst>
            </a:custGeom>
            <a:solidFill>
              <a:srgbClr val="2D54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平行四边形 3"/>
            <p:cNvSpPr/>
            <p:nvPr/>
          </p:nvSpPr>
          <p:spPr>
            <a:xfrm>
              <a:off x="0" y="51470"/>
              <a:ext cx="311793" cy="648000"/>
            </a:xfrm>
            <a:custGeom>
              <a:avLst/>
              <a:gdLst/>
              <a:ahLst/>
              <a:cxnLst/>
              <a:rect l="l" t="t" r="r" b="b"/>
              <a:pathLst>
                <a:path w="1042784" h="2167216">
                  <a:moveTo>
                    <a:pt x="0" y="0"/>
                  </a:moveTo>
                  <a:lnTo>
                    <a:pt x="1042784" y="0"/>
                  </a:lnTo>
                  <a:lnTo>
                    <a:pt x="500980" y="2167216"/>
                  </a:lnTo>
                  <a:lnTo>
                    <a:pt x="0" y="2167216"/>
                  </a:lnTo>
                  <a:close/>
                </a:path>
              </a:pathLst>
            </a:custGeom>
            <a:solidFill>
              <a:srgbClr val="2D54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Picture 2" descr="C:\Users\ABC\Desktop\20151125092515_0487.jpg20151125092515_0487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198120" y="51435"/>
              <a:ext cx="861060" cy="648335"/>
            </a:xfrm>
            <a:prstGeom prst="parallelogram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12" descr="C:\Users\Administrator\AppData\Roaming\Tencent\Users\29604355\QQ\WinTemp\RichOle\5%UUXT@@{LZ63SB0T41T`94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lum bright="18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67830" y="125730"/>
              <a:ext cx="2124710" cy="4984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8"/>
            <p:cNvSpPr txBox="1"/>
            <p:nvPr/>
          </p:nvSpPr>
          <p:spPr>
            <a:xfrm>
              <a:off x="1200238" y="176918"/>
              <a:ext cx="4307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案例呈现</a:t>
              </a:r>
              <a:endParaRPr lang="zh-CN" altLang="en-US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362813" y="1611846"/>
            <a:ext cx="1080120" cy="432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旧物业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27" name="直接箭头连接符 26"/>
          <p:cNvCxnSpPr>
            <a:stCxn id="25" idx="2"/>
            <a:endCxn id="29" idx="0"/>
          </p:cNvCxnSpPr>
          <p:nvPr/>
        </p:nvCxnSpPr>
        <p:spPr>
          <a:xfrm flipH="1">
            <a:off x="1901745" y="2043894"/>
            <a:ext cx="1128" cy="41897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1361685" y="2462872"/>
            <a:ext cx="1080120" cy="432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空窗期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391895" y="1441686"/>
            <a:ext cx="2845210" cy="432048"/>
          </a:xfrm>
          <a:prstGeom prst="rect">
            <a:avLst/>
          </a:prstGeom>
          <a:ln w="3175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街道、社区、市场、业主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202767" y="865962"/>
            <a:ext cx="1436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实践层面</a:t>
            </a:r>
            <a:endParaRPr lang="zh-CN" altLang="en-US" dirty="0"/>
          </a:p>
        </p:txBody>
      </p:sp>
      <p:cxnSp>
        <p:nvCxnSpPr>
          <p:cNvPr id="32" name="直接箭头连接符 31"/>
          <p:cNvCxnSpPr>
            <a:endCxn id="38" idx="0"/>
          </p:cNvCxnSpPr>
          <p:nvPr/>
        </p:nvCxnSpPr>
        <p:spPr>
          <a:xfrm>
            <a:off x="4715248" y="1913030"/>
            <a:ext cx="0" cy="54984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29" idx="3"/>
            <a:endCxn id="38" idx="1"/>
          </p:cNvCxnSpPr>
          <p:nvPr/>
        </p:nvCxnSpPr>
        <p:spPr>
          <a:xfrm>
            <a:off x="2441805" y="2678896"/>
            <a:ext cx="156275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4004556" y="2462872"/>
            <a:ext cx="1421384" cy="432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临时工作组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291737" y="3466758"/>
            <a:ext cx="1425638" cy="1008614"/>
          </a:xfrm>
          <a:prstGeom prst="rect">
            <a:avLst/>
          </a:prstGeom>
          <a:ln w="3175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大走访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</a:rPr>
              <a:t>志愿</a:t>
            </a:r>
            <a:r>
              <a:rPr lang="zh-CN" altLang="en-US" dirty="0" smtClean="0">
                <a:solidFill>
                  <a:schemeClr val="tx1"/>
                </a:solidFill>
              </a:rPr>
              <a:t>活动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信息公示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42" name="直接箭头连接符 41"/>
          <p:cNvCxnSpPr>
            <a:stCxn id="41" idx="0"/>
          </p:cNvCxnSpPr>
          <p:nvPr/>
        </p:nvCxnSpPr>
        <p:spPr>
          <a:xfrm flipV="1">
            <a:off x="4004556" y="2917954"/>
            <a:ext cx="396423" cy="5488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4887206" y="3466757"/>
            <a:ext cx="1425638" cy="1019371"/>
          </a:xfrm>
          <a:prstGeom prst="rect">
            <a:avLst/>
          </a:prstGeom>
          <a:ln w="3175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规约议程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组织架构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</a:rPr>
              <a:t>人际关系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 flipH="1" flipV="1">
            <a:off x="5113799" y="2917955"/>
            <a:ext cx="312141" cy="52487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3099073" y="1247383"/>
            <a:ext cx="3456384" cy="3443848"/>
          </a:xfrm>
          <a:prstGeom prst="rect">
            <a:avLst/>
          </a:prstGeom>
          <a:noFill/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箭头连接符 53"/>
          <p:cNvCxnSpPr>
            <a:stCxn id="38" idx="3"/>
          </p:cNvCxnSpPr>
          <p:nvPr/>
        </p:nvCxnSpPr>
        <p:spPr>
          <a:xfrm flipV="1">
            <a:off x="5425940" y="2676759"/>
            <a:ext cx="1566635" cy="21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5540785" y="2253383"/>
            <a:ext cx="1119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协同治理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045576" y="1540047"/>
            <a:ext cx="1135695" cy="432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利益表达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046291" y="2537259"/>
            <a:ext cx="1134263" cy="432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利益综合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054398" y="3534471"/>
            <a:ext cx="1134263" cy="432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利益执行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60" name="直接箭头连接符 59"/>
          <p:cNvCxnSpPr>
            <a:stCxn id="57" idx="2"/>
            <a:endCxn id="58" idx="0"/>
          </p:cNvCxnSpPr>
          <p:nvPr/>
        </p:nvCxnSpPr>
        <p:spPr>
          <a:xfrm flipH="1">
            <a:off x="7613423" y="1972095"/>
            <a:ext cx="1" cy="56516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/>
          <p:nvPr/>
        </p:nvCxnSpPr>
        <p:spPr>
          <a:xfrm>
            <a:off x="7613422" y="2977890"/>
            <a:ext cx="0" cy="56516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矩形 72"/>
          <p:cNvSpPr/>
          <p:nvPr/>
        </p:nvSpPr>
        <p:spPr>
          <a:xfrm>
            <a:off x="6986700" y="1354572"/>
            <a:ext cx="1253779" cy="2805286"/>
          </a:xfrm>
          <a:prstGeom prst="rect">
            <a:avLst/>
          </a:prstGeom>
          <a:noFill/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3" name="直接箭头连接符 82"/>
          <p:cNvCxnSpPr>
            <a:stCxn id="29" idx="2"/>
          </p:cNvCxnSpPr>
          <p:nvPr/>
        </p:nvCxnSpPr>
        <p:spPr>
          <a:xfrm flipH="1">
            <a:off x="1897292" y="2894920"/>
            <a:ext cx="4453" cy="41368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矩形 84"/>
          <p:cNvSpPr/>
          <p:nvPr/>
        </p:nvSpPr>
        <p:spPr>
          <a:xfrm>
            <a:off x="1361685" y="3325171"/>
            <a:ext cx="1080120" cy="432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新物业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539552" y="1851670"/>
            <a:ext cx="1436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公地悲剧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16" name="组合 115"/>
          <p:cNvGrpSpPr/>
          <p:nvPr/>
        </p:nvGrpSpPr>
        <p:grpSpPr>
          <a:xfrm>
            <a:off x="511128" y="2243259"/>
            <a:ext cx="1362829" cy="824381"/>
            <a:chOff x="930661" y="2179416"/>
            <a:chExt cx="925607" cy="824381"/>
          </a:xfrm>
        </p:grpSpPr>
        <p:cxnSp>
          <p:nvCxnSpPr>
            <p:cNvPr id="109" name="肘形连接符 108"/>
            <p:cNvCxnSpPr/>
            <p:nvPr/>
          </p:nvCxnSpPr>
          <p:spPr>
            <a:xfrm rot="10800000" flipV="1">
              <a:off x="930662" y="2179416"/>
              <a:ext cx="925606" cy="824381"/>
            </a:xfrm>
            <a:prstGeom prst="bentConnector3">
              <a:avLst>
                <a:gd name="adj1" fmla="val 100517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>
              <a:off x="930661" y="3003797"/>
              <a:ext cx="92560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文本框 117"/>
          <p:cNvSpPr txBox="1"/>
          <p:nvPr/>
        </p:nvSpPr>
        <p:spPr>
          <a:xfrm>
            <a:off x="542917" y="3075806"/>
            <a:ext cx="1436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公地喜剧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1145036" y="1350640"/>
            <a:ext cx="1495984" cy="2805286"/>
          </a:xfrm>
          <a:prstGeom prst="rect">
            <a:avLst/>
          </a:prstGeom>
          <a:noFill/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523" y="1140562"/>
            <a:ext cx="4959405" cy="3443848"/>
          </a:xfrm>
          <a:prstGeom prst="rect">
            <a:avLst/>
          </a:prstGeom>
        </p:spPr>
      </p:pic>
      <p:pic>
        <p:nvPicPr>
          <p:cNvPr id="46" name="图片 4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7" y="699470"/>
            <a:ext cx="3268784" cy="2331536"/>
          </a:xfrm>
          <a:prstGeom prst="rect">
            <a:avLst/>
          </a:prstGeom>
        </p:spPr>
      </p:pic>
      <p:pic>
        <p:nvPicPr>
          <p:cNvPr id="47" name="图片 4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" t="3050" r="2071" b="12783"/>
          <a:stretch>
            <a:fillRect/>
          </a:stretch>
        </p:blipFill>
        <p:spPr bwMode="auto">
          <a:xfrm>
            <a:off x="424138" y="2417317"/>
            <a:ext cx="3299132" cy="2554524"/>
          </a:xfrm>
          <a:prstGeom prst="rect">
            <a:avLst/>
          </a:prstGeom>
          <a:ln>
            <a:noFill/>
          </a:ln>
        </p:spPr>
      </p:pic>
      <p:pic>
        <p:nvPicPr>
          <p:cNvPr id="86" name="图片 8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252" y="1135012"/>
            <a:ext cx="4993991" cy="3449398"/>
          </a:xfrm>
          <a:prstGeom prst="rect">
            <a:avLst/>
          </a:prstGeom>
        </p:spPr>
      </p:pic>
      <p:pic>
        <p:nvPicPr>
          <p:cNvPr id="48" name="图片 4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830" y="1214302"/>
            <a:ext cx="1939012" cy="3296368"/>
          </a:xfrm>
          <a:prstGeom prst="rect">
            <a:avLst/>
          </a:prstGeom>
        </p:spPr>
      </p:pic>
      <p:pic>
        <p:nvPicPr>
          <p:cNvPr id="49" name="图片 48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122" y="699470"/>
            <a:ext cx="3034646" cy="2326645"/>
          </a:xfrm>
          <a:prstGeom prst="rect">
            <a:avLst/>
          </a:prstGeom>
        </p:spPr>
      </p:pic>
      <p:pic>
        <p:nvPicPr>
          <p:cNvPr id="52" name="图片 51" descr="C:\Users\yy\AppData\Local\Temp\WeChat Files\383211732370469473.jp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911" y="2418506"/>
            <a:ext cx="3039919" cy="25533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0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 animBg="1"/>
      <p:bldP spid="30" grpId="0" animBg="1"/>
      <p:bldP spid="31" grpId="0"/>
      <p:bldP spid="38" grpId="0" animBg="1"/>
      <p:bldP spid="41" grpId="0" animBg="1"/>
      <p:bldP spid="50" grpId="0" animBg="1"/>
      <p:bldP spid="55" grpId="0"/>
      <p:bldP spid="57" grpId="0" animBg="1"/>
      <p:bldP spid="58" grpId="0" animBg="1"/>
      <p:bldP spid="59" grpId="0" animBg="1"/>
      <p:bldP spid="85" grpId="0" animBg="1"/>
      <p:bldP spid="107" grpId="0"/>
      <p:bldP spid="1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3"/>
          <p:cNvSpPr/>
          <p:nvPr/>
        </p:nvSpPr>
        <p:spPr>
          <a:xfrm>
            <a:off x="0" y="51470"/>
            <a:ext cx="311793" cy="648000"/>
          </a:xfrm>
          <a:custGeom>
            <a:avLst/>
            <a:gdLst/>
            <a:ahLst/>
            <a:cxnLst/>
            <a:rect l="l" t="t" r="r" b="b"/>
            <a:pathLst>
              <a:path w="1042784" h="2167216">
                <a:moveTo>
                  <a:pt x="0" y="0"/>
                </a:moveTo>
                <a:lnTo>
                  <a:pt x="1042784" y="0"/>
                </a:lnTo>
                <a:lnTo>
                  <a:pt x="500980" y="2167216"/>
                </a:lnTo>
                <a:lnTo>
                  <a:pt x="0" y="2167216"/>
                </a:lnTo>
                <a:close/>
              </a:path>
            </a:pathLst>
          </a:cu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Picture 2" descr="C:\Users\ABC\Desktop\20151125092515_0487.jpg20151125092515_048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98120" y="50800"/>
            <a:ext cx="861060" cy="648335"/>
          </a:xfrm>
          <a:prstGeom prst="parallelogram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平行四边形 5"/>
          <p:cNvSpPr/>
          <p:nvPr/>
        </p:nvSpPr>
        <p:spPr>
          <a:xfrm>
            <a:off x="943199" y="51470"/>
            <a:ext cx="8200800" cy="648000"/>
          </a:xfrm>
          <a:custGeom>
            <a:avLst/>
            <a:gdLst/>
            <a:ahLst/>
            <a:cxnLst/>
            <a:rect l="l" t="t" r="r" b="b"/>
            <a:pathLst>
              <a:path w="8200800" h="648000">
                <a:moveTo>
                  <a:pt x="162000" y="0"/>
                </a:moveTo>
                <a:lnTo>
                  <a:pt x="541683" y="0"/>
                </a:lnTo>
                <a:lnTo>
                  <a:pt x="860972" y="0"/>
                </a:lnTo>
                <a:lnTo>
                  <a:pt x="1046774" y="0"/>
                </a:lnTo>
                <a:lnTo>
                  <a:pt x="1240655" y="0"/>
                </a:lnTo>
                <a:lnTo>
                  <a:pt x="1426457" y="0"/>
                </a:lnTo>
                <a:lnTo>
                  <a:pt x="1585919" y="0"/>
                </a:lnTo>
                <a:lnTo>
                  <a:pt x="1745746" y="0"/>
                </a:lnTo>
                <a:lnTo>
                  <a:pt x="1839377" y="0"/>
                </a:lnTo>
                <a:lnTo>
                  <a:pt x="3083233" y="0"/>
                </a:lnTo>
                <a:lnTo>
                  <a:pt x="4342375" y="0"/>
                </a:lnTo>
                <a:lnTo>
                  <a:pt x="5075100" y="0"/>
                </a:lnTo>
                <a:lnTo>
                  <a:pt x="5839689" y="0"/>
                </a:lnTo>
                <a:lnTo>
                  <a:pt x="6572414" y="0"/>
                </a:lnTo>
                <a:lnTo>
                  <a:pt x="7831556" y="0"/>
                </a:lnTo>
                <a:lnTo>
                  <a:pt x="8200800" y="0"/>
                </a:lnTo>
                <a:lnTo>
                  <a:pt x="8200800" y="648000"/>
                </a:lnTo>
                <a:lnTo>
                  <a:pt x="7192696" y="648000"/>
                </a:lnTo>
                <a:lnTo>
                  <a:pt x="5933553" y="648000"/>
                </a:lnTo>
                <a:lnTo>
                  <a:pt x="5200829" y="648000"/>
                </a:lnTo>
                <a:lnTo>
                  <a:pt x="4436239" y="648000"/>
                </a:lnTo>
                <a:lnTo>
                  <a:pt x="3703515" y="648000"/>
                </a:lnTo>
                <a:lnTo>
                  <a:pt x="2444372" y="648000"/>
                </a:lnTo>
                <a:lnTo>
                  <a:pt x="1839377" y="648000"/>
                </a:lnTo>
                <a:lnTo>
                  <a:pt x="1583746" y="648000"/>
                </a:lnTo>
                <a:lnTo>
                  <a:pt x="1264457" y="648000"/>
                </a:lnTo>
                <a:lnTo>
                  <a:pt x="1078655" y="648000"/>
                </a:lnTo>
                <a:lnTo>
                  <a:pt x="947058" y="648000"/>
                </a:lnTo>
                <a:lnTo>
                  <a:pt x="884774" y="648000"/>
                </a:lnTo>
                <a:lnTo>
                  <a:pt x="698972" y="648000"/>
                </a:lnTo>
                <a:lnTo>
                  <a:pt x="379683" y="648000"/>
                </a:lnTo>
                <a:lnTo>
                  <a:pt x="0" y="648000"/>
                </a:lnTo>
                <a:close/>
              </a:path>
            </a:pathLst>
          </a:cu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12" descr="C:\Users\Administrator\AppData\Roaming\Tencent\Users\29604355\QQ\WinTemp\RichOle\5%UUXT@@{LZ63SB0T41T`9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18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93510" y="85090"/>
            <a:ext cx="2353310" cy="551815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TextBox 8"/>
          <p:cNvSpPr txBox="1"/>
          <p:nvPr/>
        </p:nvSpPr>
        <p:spPr>
          <a:xfrm>
            <a:off x="1200238" y="176918"/>
            <a:ext cx="430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案例呈现</a:t>
            </a:r>
            <a:endParaRPr lang="zh-CN" altLang="en-US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67544" y="987574"/>
            <a:ext cx="8337010" cy="3800784"/>
            <a:chOff x="161377" y="1245040"/>
            <a:chExt cx="9233384" cy="3955976"/>
          </a:xfrm>
        </p:grpSpPr>
        <p:sp>
          <p:nvSpPr>
            <p:cNvPr id="46" name="Rectangle 4"/>
            <p:cNvSpPr/>
            <p:nvPr/>
          </p:nvSpPr>
          <p:spPr>
            <a:xfrm rot="16200000">
              <a:off x="7036129" y="3667181"/>
              <a:ext cx="114300" cy="13385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47" name="Partial Circle 68"/>
            <p:cNvSpPr/>
            <p:nvPr/>
          </p:nvSpPr>
          <p:spPr>
            <a:xfrm>
              <a:off x="7553695" y="2688968"/>
              <a:ext cx="724373" cy="724373"/>
            </a:xfrm>
            <a:prstGeom prst="pie">
              <a:avLst>
                <a:gd name="adj1" fmla="val 10729178"/>
                <a:gd name="adj2" fmla="val 5233909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tx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48" name="Partial Circle 65"/>
            <p:cNvSpPr/>
            <p:nvPr/>
          </p:nvSpPr>
          <p:spPr>
            <a:xfrm>
              <a:off x="3563281" y="2227036"/>
              <a:ext cx="724373" cy="724373"/>
            </a:xfrm>
            <a:prstGeom prst="pie">
              <a:avLst>
                <a:gd name="adj1" fmla="val 5399710"/>
                <a:gd name="adj2" fmla="val 45851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tx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49" name="Partial Circle 61"/>
            <p:cNvSpPr/>
            <p:nvPr/>
          </p:nvSpPr>
          <p:spPr>
            <a:xfrm>
              <a:off x="251520" y="2682023"/>
              <a:ext cx="724373" cy="724373"/>
            </a:xfrm>
            <a:prstGeom prst="pie">
              <a:avLst>
                <a:gd name="adj1" fmla="val 5375046"/>
                <a:gd name="adj2" fmla="val 16200000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tx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50" name="Rectangle 3"/>
            <p:cNvSpPr/>
            <p:nvPr/>
          </p:nvSpPr>
          <p:spPr>
            <a:xfrm>
              <a:off x="7853167" y="3181974"/>
              <a:ext cx="114300" cy="105609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1" name="Rectangle 4"/>
            <p:cNvSpPr/>
            <p:nvPr/>
          </p:nvSpPr>
          <p:spPr>
            <a:xfrm rot="10800000">
              <a:off x="6297518" y="3039973"/>
              <a:ext cx="114300" cy="13385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2" name="Rectangle 5"/>
            <p:cNvSpPr/>
            <p:nvPr/>
          </p:nvSpPr>
          <p:spPr>
            <a:xfrm rot="16200000">
              <a:off x="5784111" y="1467426"/>
              <a:ext cx="114300" cy="10703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3" name="Rectangle 6"/>
            <p:cNvSpPr/>
            <p:nvPr/>
          </p:nvSpPr>
          <p:spPr>
            <a:xfrm>
              <a:off x="5191764" y="2165747"/>
              <a:ext cx="114300" cy="190168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4" name="Rectangle 7"/>
            <p:cNvSpPr/>
            <p:nvPr/>
          </p:nvSpPr>
          <p:spPr>
            <a:xfrm rot="16200000">
              <a:off x="4579635" y="3455522"/>
              <a:ext cx="114300" cy="13385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5" name="Rectangle 8"/>
            <p:cNvSpPr/>
            <p:nvPr/>
          </p:nvSpPr>
          <p:spPr>
            <a:xfrm>
              <a:off x="3931296" y="2653904"/>
              <a:ext cx="114300" cy="12870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6" name="Rectangle 9"/>
            <p:cNvSpPr/>
            <p:nvPr/>
          </p:nvSpPr>
          <p:spPr>
            <a:xfrm rot="16200000">
              <a:off x="3142338" y="1758819"/>
              <a:ext cx="114300" cy="16261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7" name="Rectangle 10"/>
            <p:cNvSpPr/>
            <p:nvPr/>
          </p:nvSpPr>
          <p:spPr>
            <a:xfrm>
              <a:off x="2353377" y="2720567"/>
              <a:ext cx="114300" cy="136554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8" name="Rectangle 11"/>
            <p:cNvSpPr/>
            <p:nvPr/>
          </p:nvSpPr>
          <p:spPr>
            <a:xfrm rot="16200000">
              <a:off x="1441413" y="3311486"/>
              <a:ext cx="114300" cy="16261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9" name="Rectangle 12"/>
            <p:cNvSpPr/>
            <p:nvPr/>
          </p:nvSpPr>
          <p:spPr>
            <a:xfrm>
              <a:off x="571169" y="3237772"/>
              <a:ext cx="114300" cy="81648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60" name="Rectangle 13"/>
            <p:cNvSpPr/>
            <p:nvPr/>
          </p:nvSpPr>
          <p:spPr>
            <a:xfrm>
              <a:off x="559194" y="2068258"/>
              <a:ext cx="126275" cy="81648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61" name="Oval 16"/>
            <p:cNvSpPr/>
            <p:nvPr/>
          </p:nvSpPr>
          <p:spPr>
            <a:xfrm>
              <a:off x="295596" y="2720567"/>
              <a:ext cx="653471" cy="653471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62" name="Oval 24"/>
            <p:cNvSpPr/>
            <p:nvPr/>
          </p:nvSpPr>
          <p:spPr>
            <a:xfrm>
              <a:off x="7583582" y="2729649"/>
              <a:ext cx="653471" cy="653471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63" name="Rectangle 25"/>
            <p:cNvSpPr/>
            <p:nvPr/>
          </p:nvSpPr>
          <p:spPr>
            <a:xfrm>
              <a:off x="6297517" y="1945471"/>
              <a:ext cx="114300" cy="105609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3597751" y="3747244"/>
              <a:ext cx="724373" cy="724373"/>
              <a:chOff x="3807271" y="2200180"/>
              <a:chExt cx="724373" cy="724373"/>
            </a:xfrm>
          </p:grpSpPr>
          <p:sp>
            <p:nvSpPr>
              <p:cNvPr id="127" name="Partial Circle 66"/>
              <p:cNvSpPr/>
              <p:nvPr/>
            </p:nvSpPr>
            <p:spPr>
              <a:xfrm>
                <a:off x="3807271" y="2200180"/>
                <a:ext cx="724373" cy="724373"/>
              </a:xfrm>
              <a:prstGeom prst="pie">
                <a:avLst>
                  <a:gd name="adj1" fmla="val 10445078"/>
                  <a:gd name="adj2" fmla="val 5334384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128" name="Oval 20"/>
              <p:cNvSpPr/>
              <p:nvPr/>
            </p:nvSpPr>
            <p:spPr>
              <a:xfrm>
                <a:off x="3837899" y="2246756"/>
                <a:ext cx="653471" cy="65347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/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4842312" y="1640433"/>
              <a:ext cx="724373" cy="724373"/>
              <a:chOff x="3807271" y="2200180"/>
              <a:chExt cx="724373" cy="724373"/>
            </a:xfrm>
          </p:grpSpPr>
          <p:sp>
            <p:nvSpPr>
              <p:cNvPr id="125" name="Partial Circle 66"/>
              <p:cNvSpPr/>
              <p:nvPr/>
            </p:nvSpPr>
            <p:spPr>
              <a:xfrm>
                <a:off x="3807271" y="2200180"/>
                <a:ext cx="724373" cy="724373"/>
              </a:xfrm>
              <a:prstGeom prst="pie">
                <a:avLst>
                  <a:gd name="adj1" fmla="val 10445078"/>
                  <a:gd name="adj2" fmla="val 5334384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Oval 20"/>
              <p:cNvSpPr/>
              <p:nvPr/>
            </p:nvSpPr>
            <p:spPr>
              <a:xfrm>
                <a:off x="3837899" y="2246756"/>
                <a:ext cx="653471" cy="65347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/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5972000" y="2639465"/>
              <a:ext cx="724373" cy="724373"/>
              <a:chOff x="3807271" y="2200180"/>
              <a:chExt cx="724373" cy="724373"/>
            </a:xfrm>
          </p:grpSpPr>
          <p:sp>
            <p:nvSpPr>
              <p:cNvPr id="123" name="Partial Circle 66"/>
              <p:cNvSpPr/>
              <p:nvPr/>
            </p:nvSpPr>
            <p:spPr>
              <a:xfrm>
                <a:off x="3807271" y="2200180"/>
                <a:ext cx="724373" cy="724373"/>
              </a:xfrm>
              <a:prstGeom prst="pie">
                <a:avLst>
                  <a:gd name="adj1" fmla="val 10445078"/>
                  <a:gd name="adj2" fmla="val 5334384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Oval 20"/>
              <p:cNvSpPr/>
              <p:nvPr/>
            </p:nvSpPr>
            <p:spPr>
              <a:xfrm>
                <a:off x="3814976" y="2246756"/>
                <a:ext cx="676394" cy="677797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/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274597" y="1440412"/>
              <a:ext cx="724373" cy="724373"/>
              <a:chOff x="3807271" y="2200180"/>
              <a:chExt cx="724373" cy="724373"/>
            </a:xfrm>
          </p:grpSpPr>
          <p:sp>
            <p:nvSpPr>
              <p:cNvPr id="121" name="Partial Circle 66"/>
              <p:cNvSpPr/>
              <p:nvPr/>
            </p:nvSpPr>
            <p:spPr>
              <a:xfrm>
                <a:off x="3807271" y="2200180"/>
                <a:ext cx="724373" cy="724373"/>
              </a:xfrm>
              <a:prstGeom prst="pie">
                <a:avLst>
                  <a:gd name="adj1" fmla="val 10445078"/>
                  <a:gd name="adj2" fmla="val 5334384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Oval 20"/>
              <p:cNvSpPr/>
              <p:nvPr/>
            </p:nvSpPr>
            <p:spPr>
              <a:xfrm>
                <a:off x="3837899" y="2246756"/>
                <a:ext cx="653471" cy="65347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7548129" y="3852653"/>
              <a:ext cx="724373" cy="724373"/>
              <a:chOff x="3807271" y="2200180"/>
              <a:chExt cx="724373" cy="724373"/>
            </a:xfrm>
          </p:grpSpPr>
          <p:sp>
            <p:nvSpPr>
              <p:cNvPr id="119" name="Partial Circle 66"/>
              <p:cNvSpPr/>
              <p:nvPr/>
            </p:nvSpPr>
            <p:spPr>
              <a:xfrm>
                <a:off x="3807271" y="2200180"/>
                <a:ext cx="724373" cy="724373"/>
              </a:xfrm>
              <a:prstGeom prst="pie">
                <a:avLst>
                  <a:gd name="adj1" fmla="val 10445078"/>
                  <a:gd name="adj2" fmla="val 5334384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Oval 20"/>
              <p:cNvSpPr/>
              <p:nvPr/>
            </p:nvSpPr>
            <p:spPr>
              <a:xfrm>
                <a:off x="3837899" y="2246756"/>
                <a:ext cx="653471" cy="65347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/>
              </a:p>
            </p:txBody>
          </p:sp>
        </p:grpSp>
        <p:sp>
          <p:nvSpPr>
            <p:cNvPr id="69" name="文本框 6"/>
            <p:cNvSpPr txBox="1"/>
            <p:nvPr/>
          </p:nvSpPr>
          <p:spPr>
            <a:xfrm>
              <a:off x="354313" y="1591110"/>
              <a:ext cx="619006" cy="416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8.3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文本框 81"/>
            <p:cNvSpPr txBox="1"/>
            <p:nvPr/>
          </p:nvSpPr>
          <p:spPr>
            <a:xfrm>
              <a:off x="350198" y="2816469"/>
              <a:ext cx="619006" cy="416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 dirty="0"/>
                <a:t>8.4</a:t>
              </a:r>
              <a:endParaRPr lang="zh-CN" altLang="en-US" dirty="0"/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1991014" y="3803921"/>
              <a:ext cx="967509" cy="724373"/>
              <a:chOff x="251520" y="3757327"/>
              <a:chExt cx="967509" cy="724373"/>
            </a:xfrm>
          </p:grpSpPr>
          <p:sp>
            <p:nvSpPr>
              <p:cNvPr id="116" name="Partial Circle 62"/>
              <p:cNvSpPr/>
              <p:nvPr/>
            </p:nvSpPr>
            <p:spPr>
              <a:xfrm>
                <a:off x="251520" y="3757327"/>
                <a:ext cx="724373" cy="724373"/>
              </a:xfrm>
              <a:prstGeom prst="pie">
                <a:avLst>
                  <a:gd name="adj1" fmla="val 546908"/>
                  <a:gd name="adj2" fmla="val 1620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117" name="Oval 17"/>
              <p:cNvSpPr/>
              <p:nvPr/>
            </p:nvSpPr>
            <p:spPr>
              <a:xfrm>
                <a:off x="295596" y="3797846"/>
                <a:ext cx="653471" cy="65347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/>
              </a:p>
            </p:txBody>
          </p:sp>
          <p:sp>
            <p:nvSpPr>
              <p:cNvPr id="118" name="文本框 82"/>
              <p:cNvSpPr txBox="1"/>
              <p:nvPr/>
            </p:nvSpPr>
            <p:spPr>
              <a:xfrm>
                <a:off x="278685" y="3891709"/>
                <a:ext cx="940344" cy="416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8.31</a:t>
                </a:r>
                <a:endParaRPr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>
              <a:off x="2066137" y="2278178"/>
              <a:ext cx="725347" cy="724373"/>
              <a:chOff x="2052983" y="3757327"/>
              <a:chExt cx="725347" cy="724373"/>
            </a:xfrm>
          </p:grpSpPr>
          <p:sp>
            <p:nvSpPr>
              <p:cNvPr id="113" name="Partial Circle 63"/>
              <p:cNvSpPr/>
              <p:nvPr/>
            </p:nvSpPr>
            <p:spPr>
              <a:xfrm>
                <a:off x="2052983" y="3757327"/>
                <a:ext cx="724373" cy="724373"/>
              </a:xfrm>
              <a:prstGeom prst="pie">
                <a:avLst>
                  <a:gd name="adj1" fmla="val 16251327"/>
                  <a:gd name="adj2" fmla="val 10802436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Oval 19"/>
              <p:cNvSpPr/>
              <p:nvPr/>
            </p:nvSpPr>
            <p:spPr>
              <a:xfrm>
                <a:off x="2079141" y="3780416"/>
                <a:ext cx="653471" cy="65347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/>
              </a:p>
            </p:txBody>
          </p:sp>
          <p:sp>
            <p:nvSpPr>
              <p:cNvPr id="115" name="文本框 83"/>
              <p:cNvSpPr txBox="1"/>
              <p:nvPr/>
            </p:nvSpPr>
            <p:spPr>
              <a:xfrm>
                <a:off x="2159325" y="3913945"/>
                <a:ext cx="619005" cy="416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9.4</a:t>
                </a:r>
                <a:endParaRPr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3" name="文本框 84"/>
            <p:cNvSpPr txBox="1"/>
            <p:nvPr/>
          </p:nvSpPr>
          <p:spPr>
            <a:xfrm>
              <a:off x="3703863" y="3913944"/>
              <a:ext cx="619006" cy="416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9.9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3606127" y="2280818"/>
              <a:ext cx="690970" cy="653471"/>
              <a:chOff x="2086296" y="2245179"/>
              <a:chExt cx="690970" cy="653471"/>
            </a:xfrm>
          </p:grpSpPr>
          <p:sp>
            <p:nvSpPr>
              <p:cNvPr id="111" name="Oval 18"/>
              <p:cNvSpPr/>
              <p:nvPr/>
            </p:nvSpPr>
            <p:spPr>
              <a:xfrm>
                <a:off x="2086296" y="2245179"/>
                <a:ext cx="653471" cy="65347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/>
              </a:p>
            </p:txBody>
          </p:sp>
          <p:sp>
            <p:nvSpPr>
              <p:cNvPr id="112" name="文本框 85"/>
              <p:cNvSpPr txBox="1"/>
              <p:nvPr/>
            </p:nvSpPr>
            <p:spPr>
              <a:xfrm>
                <a:off x="2158260" y="2353529"/>
                <a:ext cx="619006" cy="416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9.5</a:t>
                </a:r>
                <a:endParaRPr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5" name="组合 74"/>
            <p:cNvGrpSpPr/>
            <p:nvPr/>
          </p:nvGrpSpPr>
          <p:grpSpPr>
            <a:xfrm>
              <a:off x="4833356" y="3747244"/>
              <a:ext cx="979858" cy="724373"/>
              <a:chOff x="3628816" y="3757327"/>
              <a:chExt cx="979858" cy="724373"/>
            </a:xfrm>
          </p:grpSpPr>
          <p:sp>
            <p:nvSpPr>
              <p:cNvPr id="107" name="Partial Circle 64"/>
              <p:cNvSpPr/>
              <p:nvPr/>
            </p:nvSpPr>
            <p:spPr>
              <a:xfrm>
                <a:off x="3628816" y="3757327"/>
                <a:ext cx="724373" cy="724373"/>
              </a:xfrm>
              <a:prstGeom prst="pie">
                <a:avLst>
                  <a:gd name="adj1" fmla="val 21466520"/>
                  <a:gd name="adj2" fmla="val 16132541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8" name="组合 107"/>
              <p:cNvGrpSpPr/>
              <p:nvPr/>
            </p:nvGrpSpPr>
            <p:grpSpPr>
              <a:xfrm>
                <a:off x="3659207" y="3797846"/>
                <a:ext cx="949467" cy="653471"/>
                <a:chOff x="3659207" y="3797846"/>
                <a:chExt cx="949467" cy="653471"/>
              </a:xfrm>
            </p:grpSpPr>
            <p:sp>
              <p:nvSpPr>
                <p:cNvPr id="109" name="Oval 21"/>
                <p:cNvSpPr/>
                <p:nvPr/>
              </p:nvSpPr>
              <p:spPr>
                <a:xfrm>
                  <a:off x="3659207" y="3797846"/>
                  <a:ext cx="653471" cy="653471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635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/>
                </a:p>
              </p:txBody>
            </p:sp>
            <p:sp>
              <p:nvSpPr>
                <p:cNvPr id="110" name="文本框 86"/>
                <p:cNvSpPr txBox="1"/>
                <p:nvPr/>
              </p:nvSpPr>
              <p:spPr>
                <a:xfrm>
                  <a:off x="3668330" y="3905198"/>
                  <a:ext cx="940344" cy="4164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9.16</a:t>
                  </a:r>
                  <a:endPara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76" name="TextBox 41"/>
            <p:cNvSpPr txBox="1"/>
            <p:nvPr/>
          </p:nvSpPr>
          <p:spPr>
            <a:xfrm>
              <a:off x="728974" y="1420742"/>
              <a:ext cx="1179223" cy="6727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撤离</a:t>
              </a:r>
              <a:endParaRPr lang="en-US" altLang="zh-CN" dirty="0" smtClean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pPr algn="ctr"/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公告</a:t>
              </a:r>
              <a:endParaRPr lang="id-ID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7" name="TextBox 41"/>
            <p:cNvSpPr txBox="1"/>
            <p:nvPr/>
          </p:nvSpPr>
          <p:spPr>
            <a:xfrm>
              <a:off x="681140" y="2542273"/>
              <a:ext cx="1179223" cy="6727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街道</a:t>
              </a:r>
              <a:endParaRPr lang="en-US" altLang="zh-CN" dirty="0" smtClean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pPr algn="ctr"/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问权</a:t>
              </a:r>
              <a:endParaRPr lang="id-ID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8" name="TextBox 41"/>
            <p:cNvSpPr txBox="1"/>
            <p:nvPr/>
          </p:nvSpPr>
          <p:spPr>
            <a:xfrm>
              <a:off x="2410439" y="3417928"/>
              <a:ext cx="1257384" cy="6727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业主</a:t>
              </a:r>
              <a:endParaRPr lang="en-US" altLang="zh-CN" dirty="0" smtClean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pPr algn="ctr"/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座谈会</a:t>
              </a:r>
              <a:endParaRPr lang="id-ID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9" name="TextBox 41"/>
            <p:cNvSpPr txBox="1"/>
            <p:nvPr/>
          </p:nvSpPr>
          <p:spPr>
            <a:xfrm>
              <a:off x="1802166" y="1603273"/>
              <a:ext cx="1351906" cy="6727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物业</a:t>
              </a:r>
              <a:endParaRPr lang="en-US" altLang="zh-CN" dirty="0" smtClean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pPr algn="ctr"/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撤离</a:t>
              </a:r>
              <a:endParaRPr lang="id-ID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80" name="TextBox 41"/>
            <p:cNvSpPr txBox="1"/>
            <p:nvPr/>
          </p:nvSpPr>
          <p:spPr>
            <a:xfrm>
              <a:off x="3267637" y="1557811"/>
              <a:ext cx="1497776" cy="6727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临时工作组接管</a:t>
              </a:r>
              <a:endParaRPr lang="id-ID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81" name="TextBox 41"/>
            <p:cNvSpPr txBox="1"/>
            <p:nvPr/>
          </p:nvSpPr>
          <p:spPr>
            <a:xfrm>
              <a:off x="3267635" y="4528294"/>
              <a:ext cx="1439915" cy="6727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发布物业选聘启示</a:t>
              </a:r>
              <a:endParaRPr lang="id-ID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82" name="TextBox 41"/>
            <p:cNvSpPr txBox="1"/>
            <p:nvPr/>
          </p:nvSpPr>
          <p:spPr>
            <a:xfrm>
              <a:off x="4930910" y="3347940"/>
              <a:ext cx="1620799" cy="6727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物业</a:t>
              </a:r>
              <a:endParaRPr lang="en-US" altLang="zh-CN" dirty="0" smtClean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pPr algn="ctr"/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开标</a:t>
              </a:r>
              <a:endParaRPr lang="id-ID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83" name="TextBox 41"/>
            <p:cNvSpPr txBox="1"/>
            <p:nvPr/>
          </p:nvSpPr>
          <p:spPr>
            <a:xfrm>
              <a:off x="4548907" y="1245040"/>
              <a:ext cx="1488121" cy="3844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实地考察</a:t>
              </a:r>
              <a:endParaRPr lang="id-ID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5882259" y="1582218"/>
              <a:ext cx="975214" cy="726585"/>
              <a:chOff x="4885314" y="1630373"/>
              <a:chExt cx="975214" cy="726585"/>
            </a:xfrm>
          </p:grpSpPr>
          <p:sp>
            <p:nvSpPr>
              <p:cNvPr id="103" name="Partial Circle 67"/>
              <p:cNvSpPr/>
              <p:nvPr/>
            </p:nvSpPr>
            <p:spPr>
              <a:xfrm>
                <a:off x="4885314" y="1630373"/>
                <a:ext cx="724373" cy="724373"/>
              </a:xfrm>
              <a:prstGeom prst="pie">
                <a:avLst>
                  <a:gd name="adj1" fmla="val 5473293"/>
                  <a:gd name="adj2" fmla="val 153845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4" name="组合 103"/>
              <p:cNvGrpSpPr/>
              <p:nvPr/>
            </p:nvGrpSpPr>
            <p:grpSpPr>
              <a:xfrm>
                <a:off x="4915765" y="1652333"/>
                <a:ext cx="944763" cy="704625"/>
                <a:chOff x="4838865" y="1624731"/>
                <a:chExt cx="944763" cy="704625"/>
              </a:xfrm>
            </p:grpSpPr>
            <p:sp>
              <p:nvSpPr>
                <p:cNvPr id="105" name="Oval 22"/>
                <p:cNvSpPr/>
                <p:nvPr/>
              </p:nvSpPr>
              <p:spPr>
                <a:xfrm>
                  <a:off x="4846152" y="1624731"/>
                  <a:ext cx="763535" cy="704625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635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/>
                </a:p>
              </p:txBody>
            </p:sp>
            <p:sp>
              <p:nvSpPr>
                <p:cNvPr id="106" name="文本框 95"/>
                <p:cNvSpPr txBox="1"/>
                <p:nvPr/>
              </p:nvSpPr>
              <p:spPr>
                <a:xfrm>
                  <a:off x="4838865" y="1765968"/>
                  <a:ext cx="944763" cy="4164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10.20</a:t>
                  </a:r>
                  <a:endPara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85" name="TextBox 41"/>
            <p:cNvSpPr txBox="1"/>
            <p:nvPr/>
          </p:nvSpPr>
          <p:spPr>
            <a:xfrm>
              <a:off x="6599860" y="1324307"/>
              <a:ext cx="1327761" cy="6727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通过物业服务合同</a:t>
              </a:r>
              <a:endParaRPr lang="id-ID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86" name="TextBox 41"/>
            <p:cNvSpPr txBox="1"/>
            <p:nvPr/>
          </p:nvSpPr>
          <p:spPr>
            <a:xfrm>
              <a:off x="6325795" y="2387680"/>
              <a:ext cx="1341329" cy="6727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书面业主大会</a:t>
              </a:r>
              <a:endParaRPr lang="id-ID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87" name="文本框 98"/>
            <p:cNvSpPr txBox="1"/>
            <p:nvPr/>
          </p:nvSpPr>
          <p:spPr>
            <a:xfrm>
              <a:off x="5999008" y="2699414"/>
              <a:ext cx="936634" cy="640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zh-CN" alt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月</a:t>
              </a:r>
              <a:endPara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sz="1600" dirty="0" smtClean="0">
                  <a:latin typeface="+mn-ea"/>
                </a:rPr>
                <a:t>中旬</a:t>
              </a:r>
              <a:endParaRPr lang="zh-CN" altLang="en-US" sz="1600" dirty="0">
                <a:latin typeface="+mn-ea"/>
              </a:endParaRP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5922156" y="3847644"/>
              <a:ext cx="998345" cy="734390"/>
              <a:chOff x="5922156" y="2678951"/>
              <a:chExt cx="998345" cy="734390"/>
            </a:xfrm>
          </p:grpSpPr>
          <p:sp>
            <p:nvSpPr>
              <p:cNvPr id="100" name="Partial Circle 70"/>
              <p:cNvSpPr/>
              <p:nvPr/>
            </p:nvSpPr>
            <p:spPr>
              <a:xfrm>
                <a:off x="5956264" y="2678951"/>
                <a:ext cx="769053" cy="724373"/>
              </a:xfrm>
              <a:prstGeom prst="pie">
                <a:avLst>
                  <a:gd name="adj1" fmla="val 59060"/>
                  <a:gd name="adj2" fmla="val 16036163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Oval 23"/>
              <p:cNvSpPr/>
              <p:nvPr/>
            </p:nvSpPr>
            <p:spPr>
              <a:xfrm>
                <a:off x="5997430" y="2725034"/>
                <a:ext cx="693777" cy="688307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/>
              </a:p>
            </p:txBody>
          </p:sp>
          <p:sp>
            <p:nvSpPr>
              <p:cNvPr id="102" name="文本框 99"/>
              <p:cNvSpPr txBox="1"/>
              <p:nvPr/>
            </p:nvSpPr>
            <p:spPr>
              <a:xfrm>
                <a:off x="5922156" y="2833713"/>
                <a:ext cx="998345" cy="416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11.25</a:t>
                </a:r>
                <a:endParaRPr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89" name="TextBox 41"/>
            <p:cNvSpPr txBox="1"/>
            <p:nvPr/>
          </p:nvSpPr>
          <p:spPr>
            <a:xfrm>
              <a:off x="6528884" y="3518481"/>
              <a:ext cx="1024811" cy="6727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公</a:t>
              </a:r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示选聘结果</a:t>
              </a:r>
              <a:endParaRPr lang="id-ID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90" name="TextBox 41"/>
            <p:cNvSpPr txBox="1"/>
            <p:nvPr/>
          </p:nvSpPr>
          <p:spPr>
            <a:xfrm>
              <a:off x="7825822" y="2281773"/>
              <a:ext cx="1568939" cy="6727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临时工作组解散</a:t>
              </a:r>
              <a:endParaRPr lang="id-ID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91" name="文本框 102"/>
            <p:cNvSpPr txBox="1"/>
            <p:nvPr/>
          </p:nvSpPr>
          <p:spPr>
            <a:xfrm>
              <a:off x="7567710" y="2835710"/>
              <a:ext cx="719819" cy="416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12.4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文本框 103"/>
            <p:cNvSpPr txBox="1"/>
            <p:nvPr/>
          </p:nvSpPr>
          <p:spPr>
            <a:xfrm>
              <a:off x="7578757" y="4014784"/>
              <a:ext cx="719819" cy="416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12.5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TextBox 41"/>
            <p:cNvSpPr txBox="1"/>
            <p:nvPr/>
          </p:nvSpPr>
          <p:spPr>
            <a:xfrm>
              <a:off x="8117861" y="3764049"/>
              <a:ext cx="1232835" cy="6727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瀚宇物业入驻</a:t>
              </a:r>
              <a:endParaRPr lang="id-ID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94" name="文本框 105"/>
            <p:cNvSpPr txBox="1"/>
            <p:nvPr/>
          </p:nvSpPr>
          <p:spPr>
            <a:xfrm>
              <a:off x="4865014" y="1669971"/>
              <a:ext cx="940344" cy="640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9</a:t>
              </a:r>
              <a:r>
                <a:rPr lang="zh-CN" alt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月</a:t>
              </a:r>
              <a:endPara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sz="1600" dirty="0">
                  <a:latin typeface="+mn-ea"/>
                </a:rPr>
                <a:t>下</a:t>
              </a:r>
              <a:r>
                <a:rPr lang="zh-CN" altLang="en-US" sz="1600" dirty="0" smtClean="0">
                  <a:latin typeface="+mn-ea"/>
                </a:rPr>
                <a:t>旬</a:t>
              </a:r>
              <a:endParaRPr lang="zh-CN" altLang="en-US" sz="1600" dirty="0">
                <a:latin typeface="+mn-ea"/>
              </a:endParaRPr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224501" y="3753304"/>
              <a:ext cx="724373" cy="724373"/>
              <a:chOff x="3807271" y="2200180"/>
              <a:chExt cx="724373" cy="724373"/>
            </a:xfrm>
          </p:grpSpPr>
          <p:sp>
            <p:nvSpPr>
              <p:cNvPr id="98" name="Partial Circle 66"/>
              <p:cNvSpPr/>
              <p:nvPr/>
            </p:nvSpPr>
            <p:spPr>
              <a:xfrm>
                <a:off x="3807271" y="2200180"/>
                <a:ext cx="724373" cy="724373"/>
              </a:xfrm>
              <a:prstGeom prst="pie">
                <a:avLst>
                  <a:gd name="adj1" fmla="val 10445078"/>
                  <a:gd name="adj2" fmla="val 5334384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Oval 20"/>
              <p:cNvSpPr/>
              <p:nvPr/>
            </p:nvSpPr>
            <p:spPr>
              <a:xfrm>
                <a:off x="3837899" y="2246756"/>
                <a:ext cx="653471" cy="65347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/>
              </a:p>
            </p:txBody>
          </p:sp>
        </p:grpSp>
        <p:sp>
          <p:nvSpPr>
            <p:cNvPr id="96" name="文本框 118"/>
            <p:cNvSpPr txBox="1"/>
            <p:nvPr/>
          </p:nvSpPr>
          <p:spPr>
            <a:xfrm>
              <a:off x="161377" y="3812778"/>
              <a:ext cx="804049" cy="640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/>
                <a:t> </a:t>
              </a:r>
              <a:r>
                <a:rPr lang="en-US" altLang="zh-CN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zh-CN" alt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月</a:t>
              </a:r>
              <a:endPara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zh-CN" altLang="en-US" sz="1600" dirty="0" smtClean="0"/>
                <a:t>下旬</a:t>
              </a:r>
              <a:endParaRPr lang="zh-CN" altLang="en-US" sz="1600" dirty="0"/>
            </a:p>
          </p:txBody>
        </p:sp>
        <p:sp>
          <p:nvSpPr>
            <p:cNvPr id="97" name="TextBox 41"/>
            <p:cNvSpPr txBox="1"/>
            <p:nvPr/>
          </p:nvSpPr>
          <p:spPr>
            <a:xfrm>
              <a:off x="688779" y="3614674"/>
              <a:ext cx="1179223" cy="3844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大走访</a:t>
              </a:r>
              <a:endParaRPr lang="en-US" altLang="zh-CN" dirty="0" smtClean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580112" y="1203598"/>
            <a:ext cx="2845210" cy="432048"/>
          </a:xfrm>
          <a:prstGeom prst="rect">
            <a:avLst/>
          </a:prstGeom>
          <a:ln w="3175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</a:rPr>
              <a:t>主体</a:t>
            </a:r>
            <a:r>
              <a:rPr lang="zh-CN" altLang="en-US" b="1" dirty="0" smtClean="0">
                <a:solidFill>
                  <a:schemeClr val="tx1"/>
                </a:solidFill>
              </a:rPr>
              <a:t>：</a:t>
            </a:r>
            <a:r>
              <a:rPr lang="zh-CN" altLang="en-US" dirty="0" smtClean="0">
                <a:solidFill>
                  <a:schemeClr val="tx1"/>
                </a:solidFill>
              </a:rPr>
              <a:t>政府、市场、社会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5" name="直接箭头连接符 4"/>
          <p:cNvCxnSpPr>
            <a:endCxn id="6" idx="0"/>
          </p:cNvCxnSpPr>
          <p:nvPr/>
        </p:nvCxnSpPr>
        <p:spPr>
          <a:xfrm>
            <a:off x="7074792" y="1663964"/>
            <a:ext cx="0" cy="5180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6286861" y="2181975"/>
            <a:ext cx="1575861" cy="432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任务型组织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87551" y="3017111"/>
            <a:ext cx="1125199" cy="1233468"/>
          </a:xfrm>
          <a:prstGeom prst="rect">
            <a:avLst/>
          </a:prstGeom>
          <a:ln w="3175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</a:rPr>
              <a:t>能力：</a:t>
            </a:r>
            <a:endParaRPr lang="en-US" altLang="zh-CN" sz="2000" b="1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动员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自治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激励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9" name="直接箭头连接符 8"/>
          <p:cNvCxnSpPr>
            <a:stCxn id="8" idx="0"/>
          </p:cNvCxnSpPr>
          <p:nvPr/>
        </p:nvCxnSpPr>
        <p:spPr>
          <a:xfrm flipV="1">
            <a:off x="6350151" y="2614024"/>
            <a:ext cx="310081" cy="40308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300123" y="3025628"/>
            <a:ext cx="1125199" cy="1233468"/>
          </a:xfrm>
          <a:prstGeom prst="rect">
            <a:avLst/>
          </a:prstGeom>
          <a:ln w="3175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</a:rPr>
              <a:t>策略：</a:t>
            </a:r>
            <a:endParaRPr lang="en-US" altLang="zh-CN" sz="2000" b="1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制度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</a:rPr>
              <a:t>关系</a:t>
            </a:r>
            <a:r>
              <a:rPr lang="zh-CN" altLang="en-US" dirty="0" smtClean="0">
                <a:solidFill>
                  <a:schemeClr val="tx1"/>
                </a:solidFill>
              </a:rPr>
              <a:t>网络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</a:rPr>
              <a:t>信任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H="1" flipV="1">
            <a:off x="7409804" y="2593580"/>
            <a:ext cx="320110" cy="43692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4737812" y="2427739"/>
            <a:ext cx="158417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4877823" y="1949769"/>
            <a:ext cx="1436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协同治理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407471" y="1092186"/>
            <a:ext cx="3189467" cy="3423780"/>
          </a:xfrm>
          <a:prstGeom prst="rect">
            <a:avLst/>
          </a:prstGeom>
          <a:noFill/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02355" y="713899"/>
            <a:ext cx="1436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理论层面</a:t>
            </a:r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8665182" y="3309565"/>
            <a:ext cx="431514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共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享</a:t>
            </a:r>
            <a:endParaRPr lang="zh-CN" altLang="en-US" sz="2400" b="1" dirty="0"/>
          </a:p>
        </p:txBody>
      </p:sp>
      <p:sp>
        <p:nvSpPr>
          <p:cNvPr id="26" name="文本框 25"/>
          <p:cNvSpPr txBox="1"/>
          <p:nvPr/>
        </p:nvSpPr>
        <p:spPr>
          <a:xfrm>
            <a:off x="73382" y="3309565"/>
            <a:ext cx="432048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共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建</a:t>
            </a:r>
            <a:endParaRPr lang="zh-CN" altLang="en-US" sz="2400" b="1" dirty="0"/>
          </a:p>
        </p:txBody>
      </p:sp>
      <p:grpSp>
        <p:nvGrpSpPr>
          <p:cNvPr id="22" name="组合 21"/>
          <p:cNvGrpSpPr/>
          <p:nvPr/>
        </p:nvGrpSpPr>
        <p:grpSpPr>
          <a:xfrm>
            <a:off x="0" y="51435"/>
            <a:ext cx="9143999" cy="648335"/>
            <a:chOff x="0" y="51435"/>
            <a:chExt cx="9143999" cy="648335"/>
          </a:xfrm>
        </p:grpSpPr>
        <p:sp>
          <p:nvSpPr>
            <p:cNvPr id="23" name="平行四边形 5"/>
            <p:cNvSpPr/>
            <p:nvPr/>
          </p:nvSpPr>
          <p:spPr>
            <a:xfrm>
              <a:off x="943199" y="51470"/>
              <a:ext cx="8200800" cy="648000"/>
            </a:xfrm>
            <a:custGeom>
              <a:avLst/>
              <a:gdLst/>
              <a:ahLst/>
              <a:cxnLst/>
              <a:rect l="l" t="t" r="r" b="b"/>
              <a:pathLst>
                <a:path w="8200800" h="648000">
                  <a:moveTo>
                    <a:pt x="162000" y="0"/>
                  </a:moveTo>
                  <a:lnTo>
                    <a:pt x="541683" y="0"/>
                  </a:lnTo>
                  <a:lnTo>
                    <a:pt x="860972" y="0"/>
                  </a:lnTo>
                  <a:lnTo>
                    <a:pt x="1046774" y="0"/>
                  </a:lnTo>
                  <a:lnTo>
                    <a:pt x="1240655" y="0"/>
                  </a:lnTo>
                  <a:lnTo>
                    <a:pt x="1426457" y="0"/>
                  </a:lnTo>
                  <a:lnTo>
                    <a:pt x="1585919" y="0"/>
                  </a:lnTo>
                  <a:lnTo>
                    <a:pt x="1745746" y="0"/>
                  </a:lnTo>
                  <a:lnTo>
                    <a:pt x="1839377" y="0"/>
                  </a:lnTo>
                  <a:lnTo>
                    <a:pt x="3083233" y="0"/>
                  </a:lnTo>
                  <a:lnTo>
                    <a:pt x="4342375" y="0"/>
                  </a:lnTo>
                  <a:lnTo>
                    <a:pt x="5075100" y="0"/>
                  </a:lnTo>
                  <a:lnTo>
                    <a:pt x="5839689" y="0"/>
                  </a:lnTo>
                  <a:lnTo>
                    <a:pt x="6572414" y="0"/>
                  </a:lnTo>
                  <a:lnTo>
                    <a:pt x="7831556" y="0"/>
                  </a:lnTo>
                  <a:lnTo>
                    <a:pt x="8200800" y="0"/>
                  </a:lnTo>
                  <a:lnTo>
                    <a:pt x="8200800" y="648000"/>
                  </a:lnTo>
                  <a:lnTo>
                    <a:pt x="7192696" y="648000"/>
                  </a:lnTo>
                  <a:lnTo>
                    <a:pt x="5933553" y="648000"/>
                  </a:lnTo>
                  <a:lnTo>
                    <a:pt x="5200829" y="648000"/>
                  </a:lnTo>
                  <a:lnTo>
                    <a:pt x="4436239" y="648000"/>
                  </a:lnTo>
                  <a:lnTo>
                    <a:pt x="3703515" y="648000"/>
                  </a:lnTo>
                  <a:lnTo>
                    <a:pt x="2444372" y="648000"/>
                  </a:lnTo>
                  <a:lnTo>
                    <a:pt x="1839377" y="648000"/>
                  </a:lnTo>
                  <a:lnTo>
                    <a:pt x="1583746" y="648000"/>
                  </a:lnTo>
                  <a:lnTo>
                    <a:pt x="1264457" y="648000"/>
                  </a:lnTo>
                  <a:lnTo>
                    <a:pt x="1078655" y="648000"/>
                  </a:lnTo>
                  <a:lnTo>
                    <a:pt x="947058" y="648000"/>
                  </a:lnTo>
                  <a:lnTo>
                    <a:pt x="884774" y="648000"/>
                  </a:lnTo>
                  <a:lnTo>
                    <a:pt x="698972" y="648000"/>
                  </a:lnTo>
                  <a:lnTo>
                    <a:pt x="379683" y="648000"/>
                  </a:lnTo>
                  <a:lnTo>
                    <a:pt x="0" y="648000"/>
                  </a:lnTo>
                  <a:close/>
                </a:path>
              </a:pathLst>
            </a:custGeom>
            <a:solidFill>
              <a:srgbClr val="2D54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平行四边形 3"/>
            <p:cNvSpPr/>
            <p:nvPr/>
          </p:nvSpPr>
          <p:spPr>
            <a:xfrm>
              <a:off x="0" y="51470"/>
              <a:ext cx="311793" cy="648000"/>
            </a:xfrm>
            <a:custGeom>
              <a:avLst/>
              <a:gdLst/>
              <a:ahLst/>
              <a:cxnLst/>
              <a:rect l="l" t="t" r="r" b="b"/>
              <a:pathLst>
                <a:path w="1042784" h="2167216">
                  <a:moveTo>
                    <a:pt x="0" y="0"/>
                  </a:moveTo>
                  <a:lnTo>
                    <a:pt x="1042784" y="0"/>
                  </a:lnTo>
                  <a:lnTo>
                    <a:pt x="500980" y="2167216"/>
                  </a:lnTo>
                  <a:lnTo>
                    <a:pt x="0" y="2167216"/>
                  </a:lnTo>
                  <a:close/>
                </a:path>
              </a:pathLst>
            </a:custGeom>
            <a:solidFill>
              <a:srgbClr val="2D54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Picture 2" descr="C:\Users\ABC\Desktop\20151125092515_0487.jpg20151125092515_0487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198120" y="51435"/>
              <a:ext cx="861060" cy="648335"/>
            </a:xfrm>
            <a:prstGeom prst="parallelogram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图片 12" descr="C:\Users\Administrator\AppData\Roaming\Tencent\Users\29604355\QQ\WinTemp\RichOle\5%UUXT@@{LZ63SB0T41T`94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lum bright="18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67830" y="125730"/>
              <a:ext cx="2124710" cy="4984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" name="TextBox 8"/>
            <p:cNvSpPr txBox="1"/>
            <p:nvPr/>
          </p:nvSpPr>
          <p:spPr>
            <a:xfrm>
              <a:off x="1200238" y="176918"/>
              <a:ext cx="4307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案例分析</a:t>
              </a:r>
              <a:endParaRPr lang="zh-CN" altLang="en-US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410638" y="785280"/>
            <a:ext cx="881441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共治</a:t>
            </a:r>
            <a:endParaRPr lang="zh-CN" altLang="en-US" sz="2400" b="1" dirty="0"/>
          </a:p>
        </p:txBody>
      </p:sp>
      <p:grpSp>
        <p:nvGrpSpPr>
          <p:cNvPr id="63" name="组合 62"/>
          <p:cNvGrpSpPr/>
          <p:nvPr/>
        </p:nvGrpSpPr>
        <p:grpSpPr>
          <a:xfrm>
            <a:off x="418134" y="1203598"/>
            <a:ext cx="4369890" cy="2630068"/>
            <a:chOff x="1900277" y="1535373"/>
            <a:chExt cx="4974862" cy="2769512"/>
          </a:xfrm>
        </p:grpSpPr>
        <p:cxnSp>
          <p:nvCxnSpPr>
            <p:cNvPr id="64" name="直接箭头连接符 63"/>
            <p:cNvCxnSpPr/>
            <p:nvPr/>
          </p:nvCxnSpPr>
          <p:spPr>
            <a:xfrm flipH="1">
              <a:off x="2899282" y="2994413"/>
              <a:ext cx="1678" cy="33417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组合 64"/>
            <p:cNvGrpSpPr/>
            <p:nvPr/>
          </p:nvGrpSpPr>
          <p:grpSpPr>
            <a:xfrm>
              <a:off x="1900277" y="1535373"/>
              <a:ext cx="4974862" cy="2769512"/>
              <a:chOff x="2091735" y="773730"/>
              <a:chExt cx="6724845" cy="3851450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2091736" y="2147105"/>
                <a:ext cx="1266373" cy="838493"/>
                <a:chOff x="2004181" y="2083262"/>
                <a:chExt cx="860096" cy="838493"/>
              </a:xfrm>
            </p:grpSpPr>
            <p:cxnSp>
              <p:nvCxnSpPr>
                <p:cNvPr id="93" name="肘形连接符 92"/>
                <p:cNvCxnSpPr/>
                <p:nvPr/>
              </p:nvCxnSpPr>
              <p:spPr>
                <a:xfrm rot="10800000" flipV="1">
                  <a:off x="2004182" y="2083262"/>
                  <a:ext cx="860095" cy="838492"/>
                </a:xfrm>
                <a:prstGeom prst="bentConnector3">
                  <a:avLst>
                    <a:gd name="adj1" fmla="val 100244"/>
                  </a:avLst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直接连接符 93"/>
                <p:cNvCxnSpPr/>
                <p:nvPr/>
              </p:nvCxnSpPr>
              <p:spPr>
                <a:xfrm>
                  <a:off x="2004181" y="2921755"/>
                  <a:ext cx="860095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8" name="组合 67"/>
              <p:cNvGrpSpPr/>
              <p:nvPr/>
            </p:nvGrpSpPr>
            <p:grpSpPr>
              <a:xfrm>
                <a:off x="2091735" y="773730"/>
                <a:ext cx="6724845" cy="3851450"/>
                <a:chOff x="1188215" y="865891"/>
                <a:chExt cx="6724845" cy="3851450"/>
              </a:xfrm>
            </p:grpSpPr>
            <p:sp>
              <p:nvSpPr>
                <p:cNvPr id="69" name="矩形 68"/>
                <p:cNvSpPr/>
                <p:nvPr/>
              </p:nvSpPr>
              <p:spPr>
                <a:xfrm>
                  <a:off x="1914528" y="1540047"/>
                  <a:ext cx="1080120" cy="43204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100" dirty="0" smtClean="0">
                      <a:solidFill>
                        <a:schemeClr val="tx1"/>
                      </a:solidFill>
                    </a:rPr>
                    <a:t>旧物业</a:t>
                  </a:r>
                  <a:endParaRPr lang="zh-CN" altLang="en-US" sz="11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矩形 69"/>
                <p:cNvSpPr/>
                <p:nvPr/>
              </p:nvSpPr>
              <p:spPr>
                <a:xfrm>
                  <a:off x="1942671" y="2462872"/>
                  <a:ext cx="1080120" cy="43204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100" dirty="0">
                      <a:solidFill>
                        <a:schemeClr val="tx1"/>
                      </a:solidFill>
                    </a:rPr>
                    <a:t>空窗期</a:t>
                  </a:r>
                  <a:endParaRPr lang="zh-CN" altLang="en-US" sz="11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" name="矩形 70"/>
                <p:cNvSpPr/>
                <p:nvPr/>
              </p:nvSpPr>
              <p:spPr>
                <a:xfrm>
                  <a:off x="3529363" y="1438670"/>
                  <a:ext cx="2680576" cy="432048"/>
                </a:xfrm>
                <a:prstGeom prst="rect">
                  <a:avLst/>
                </a:prstGeom>
                <a:ln w="3175">
                  <a:noFill/>
                  <a:prstDash val="lg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100" dirty="0" smtClean="0">
                      <a:solidFill>
                        <a:schemeClr val="tx1"/>
                      </a:solidFill>
                    </a:rPr>
                    <a:t>街道、社区、市场、业主</a:t>
                  </a:r>
                  <a:endParaRPr lang="zh-CN" altLang="en-US" sz="11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" name="文本框 30"/>
                <p:cNvSpPr txBox="1"/>
                <p:nvPr/>
              </p:nvSpPr>
              <p:spPr>
                <a:xfrm>
                  <a:off x="4325203" y="865891"/>
                  <a:ext cx="1436796" cy="3852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100" dirty="0" smtClean="0"/>
                    <a:t>实践层面</a:t>
                  </a:r>
                  <a:endParaRPr lang="zh-CN" altLang="en-US" sz="1100" dirty="0"/>
                </a:p>
              </p:txBody>
            </p:sp>
            <p:cxnSp>
              <p:nvCxnSpPr>
                <p:cNvPr id="73" name="直接箭头连接符 72"/>
                <p:cNvCxnSpPr/>
                <p:nvPr/>
              </p:nvCxnSpPr>
              <p:spPr>
                <a:xfrm>
                  <a:off x="4896921" y="1894622"/>
                  <a:ext cx="0" cy="52010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接箭头连接符 73"/>
                <p:cNvCxnSpPr/>
                <p:nvPr/>
              </p:nvCxnSpPr>
              <p:spPr>
                <a:xfrm>
                  <a:off x="3100203" y="2685257"/>
                  <a:ext cx="1000721" cy="1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矩形 74"/>
                <p:cNvSpPr/>
                <p:nvPr/>
              </p:nvSpPr>
              <p:spPr>
                <a:xfrm>
                  <a:off x="4186334" y="2462872"/>
                  <a:ext cx="1466847" cy="43204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100" dirty="0" smtClean="0">
                      <a:solidFill>
                        <a:schemeClr val="tx1"/>
                      </a:solidFill>
                    </a:rPr>
                    <a:t>临时工作组</a:t>
                  </a:r>
                  <a:endParaRPr lang="zh-CN" altLang="en-US" sz="11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6" name="矩形 75"/>
                <p:cNvSpPr/>
                <p:nvPr/>
              </p:nvSpPr>
              <p:spPr>
                <a:xfrm>
                  <a:off x="3544480" y="3466758"/>
                  <a:ext cx="1195922" cy="1008614"/>
                </a:xfrm>
                <a:prstGeom prst="rect">
                  <a:avLst/>
                </a:prstGeom>
                <a:ln w="3175">
                  <a:noFill/>
                  <a:prstDash val="lg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100" dirty="0" smtClean="0">
                      <a:solidFill>
                        <a:schemeClr val="tx1"/>
                      </a:solidFill>
                    </a:rPr>
                    <a:t>大走访</a:t>
                  </a:r>
                  <a:endParaRPr lang="en-US" altLang="zh-CN" sz="11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zh-CN" altLang="en-US" sz="1100" dirty="0">
                      <a:solidFill>
                        <a:schemeClr val="tx1"/>
                      </a:solidFill>
                    </a:rPr>
                    <a:t>志愿</a:t>
                  </a:r>
                  <a:r>
                    <a:rPr lang="zh-CN" altLang="en-US" sz="1100" dirty="0" smtClean="0">
                      <a:solidFill>
                        <a:schemeClr val="tx1"/>
                      </a:solidFill>
                    </a:rPr>
                    <a:t>活动</a:t>
                  </a:r>
                  <a:endParaRPr lang="en-US" altLang="zh-CN" sz="11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zh-CN" altLang="en-US" sz="1100" dirty="0" smtClean="0">
                      <a:solidFill>
                        <a:schemeClr val="tx1"/>
                      </a:solidFill>
                    </a:rPr>
                    <a:t>信息公示</a:t>
                  </a:r>
                  <a:endParaRPr lang="zh-CN" altLang="en-US" sz="11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77" name="直接箭头连接符 76"/>
                <p:cNvCxnSpPr>
                  <a:stCxn id="76" idx="0"/>
                </p:cNvCxnSpPr>
                <p:nvPr/>
              </p:nvCxnSpPr>
              <p:spPr>
                <a:xfrm flipV="1">
                  <a:off x="4142442" y="2917953"/>
                  <a:ext cx="281566" cy="548804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" name="矩形 77"/>
                <p:cNvSpPr/>
                <p:nvPr/>
              </p:nvSpPr>
              <p:spPr>
                <a:xfrm>
                  <a:off x="4998019" y="3477515"/>
                  <a:ext cx="1182958" cy="1008614"/>
                </a:xfrm>
                <a:prstGeom prst="rect">
                  <a:avLst/>
                </a:prstGeom>
                <a:ln w="3175">
                  <a:noFill/>
                  <a:prstDash val="lg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100" dirty="0" smtClean="0">
                      <a:solidFill>
                        <a:schemeClr val="tx1"/>
                      </a:solidFill>
                    </a:rPr>
                    <a:t>规约议程</a:t>
                  </a:r>
                  <a:endParaRPr lang="en-US" altLang="zh-CN" sz="11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zh-CN" altLang="en-US" sz="1100" dirty="0" smtClean="0">
                      <a:solidFill>
                        <a:schemeClr val="tx1"/>
                      </a:solidFill>
                    </a:rPr>
                    <a:t>组织架构</a:t>
                  </a:r>
                  <a:endParaRPr lang="en-US" altLang="zh-CN" sz="11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zh-CN" altLang="en-US" sz="1100" dirty="0">
                      <a:solidFill>
                        <a:schemeClr val="tx1"/>
                      </a:solidFill>
                    </a:rPr>
                    <a:t>人际关系</a:t>
                  </a:r>
                  <a:endParaRPr lang="zh-CN" altLang="en-US" sz="11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79" name="直接箭头连接符 78"/>
                <p:cNvCxnSpPr/>
                <p:nvPr/>
              </p:nvCxnSpPr>
              <p:spPr>
                <a:xfrm flipH="1" flipV="1">
                  <a:off x="5224614" y="2917955"/>
                  <a:ext cx="364094" cy="616516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矩形 79"/>
                <p:cNvSpPr/>
                <p:nvPr/>
              </p:nvSpPr>
              <p:spPr>
                <a:xfrm>
                  <a:off x="3410640" y="1273493"/>
                  <a:ext cx="2918023" cy="3443848"/>
                </a:xfrm>
                <a:prstGeom prst="rect">
                  <a:avLst/>
                </a:prstGeom>
                <a:noFill/>
                <a:ln w="12700"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81" name="直接箭头连接符 80"/>
                <p:cNvCxnSpPr/>
                <p:nvPr/>
              </p:nvCxnSpPr>
              <p:spPr>
                <a:xfrm>
                  <a:off x="5737724" y="2658513"/>
                  <a:ext cx="867254" cy="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文本框 54"/>
                <p:cNvSpPr txBox="1"/>
                <p:nvPr/>
              </p:nvSpPr>
              <p:spPr>
                <a:xfrm>
                  <a:off x="5538738" y="2243431"/>
                  <a:ext cx="1342401" cy="3831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100" b="1" dirty="0" smtClean="0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协同治理</a:t>
                  </a:r>
                  <a:endParaRPr lang="zh-CN" altLang="en-US" sz="1100" b="1" dirty="0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3" name="矩形 82"/>
                <p:cNvSpPr/>
                <p:nvPr/>
              </p:nvSpPr>
              <p:spPr>
                <a:xfrm>
                  <a:off x="6708916" y="1540047"/>
                  <a:ext cx="1126872" cy="43204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050" dirty="0" smtClean="0">
                      <a:solidFill>
                        <a:schemeClr val="tx1"/>
                      </a:solidFill>
                    </a:rPr>
                    <a:t>利益表达</a:t>
                  </a:r>
                  <a:endParaRPr lang="zh-CN" altLang="en-US" sz="105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" name="矩形 83"/>
                <p:cNvSpPr/>
                <p:nvPr/>
              </p:nvSpPr>
              <p:spPr>
                <a:xfrm>
                  <a:off x="6703236" y="2485907"/>
                  <a:ext cx="1134264" cy="43204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050" dirty="0" smtClean="0">
                      <a:solidFill>
                        <a:schemeClr val="tx1"/>
                      </a:solidFill>
                    </a:rPr>
                    <a:t>利益综合</a:t>
                  </a:r>
                  <a:endParaRPr lang="zh-CN" altLang="en-US" sz="105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" name="矩形 84"/>
                <p:cNvSpPr/>
                <p:nvPr/>
              </p:nvSpPr>
              <p:spPr>
                <a:xfrm>
                  <a:off x="6708916" y="3534471"/>
                  <a:ext cx="1134264" cy="43204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050" dirty="0" smtClean="0">
                      <a:solidFill>
                        <a:schemeClr val="tx1"/>
                      </a:solidFill>
                    </a:rPr>
                    <a:t>利益执行</a:t>
                  </a:r>
                  <a:endParaRPr lang="zh-CN" altLang="en-US" sz="105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86" name="直接箭头连接符 85"/>
                <p:cNvCxnSpPr>
                  <a:stCxn id="83" idx="2"/>
                  <a:endCxn id="84" idx="0"/>
                </p:cNvCxnSpPr>
                <p:nvPr/>
              </p:nvCxnSpPr>
              <p:spPr>
                <a:xfrm flipH="1">
                  <a:off x="7270367" y="1972095"/>
                  <a:ext cx="1987" cy="513811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直接箭头连接符 86"/>
                <p:cNvCxnSpPr>
                  <a:stCxn id="84" idx="2"/>
                  <a:endCxn id="85" idx="0"/>
                </p:cNvCxnSpPr>
                <p:nvPr/>
              </p:nvCxnSpPr>
              <p:spPr>
                <a:xfrm>
                  <a:off x="7270367" y="2917953"/>
                  <a:ext cx="5682" cy="616518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8" name="矩形 87"/>
                <p:cNvSpPr/>
                <p:nvPr/>
              </p:nvSpPr>
              <p:spPr>
                <a:xfrm>
                  <a:off x="6629253" y="1354572"/>
                  <a:ext cx="1283807" cy="2805286"/>
                </a:xfrm>
                <a:prstGeom prst="rect">
                  <a:avLst/>
                </a:prstGeom>
                <a:noFill/>
                <a:ln w="12700"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9" name="矩形 88"/>
                <p:cNvSpPr/>
                <p:nvPr/>
              </p:nvSpPr>
              <p:spPr>
                <a:xfrm>
                  <a:off x="1942670" y="3325172"/>
                  <a:ext cx="1080120" cy="43204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100" dirty="0">
                      <a:solidFill>
                        <a:schemeClr val="tx1"/>
                      </a:solidFill>
                    </a:rPr>
                    <a:t>新物业</a:t>
                  </a:r>
                  <a:endParaRPr lang="zh-CN" altLang="en-US" sz="11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0" name="文本框 106"/>
                <p:cNvSpPr txBox="1"/>
                <p:nvPr/>
              </p:nvSpPr>
              <p:spPr>
                <a:xfrm>
                  <a:off x="1188215" y="1878003"/>
                  <a:ext cx="1436796" cy="3831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100" b="1" dirty="0" smtClean="0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公地悲剧</a:t>
                  </a:r>
                  <a:endParaRPr lang="zh-CN" altLang="en-US" sz="1100" b="1" dirty="0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1" name="文本框 117"/>
                <p:cNvSpPr txBox="1"/>
                <p:nvPr/>
              </p:nvSpPr>
              <p:spPr>
                <a:xfrm>
                  <a:off x="1198152" y="2721586"/>
                  <a:ext cx="1436796" cy="3831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100" b="1" dirty="0" smtClean="0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公地喜剧</a:t>
                  </a:r>
                  <a:endParaRPr lang="zh-CN" altLang="en-US" sz="1100" b="1" dirty="0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2" name="矩形 91"/>
                <p:cNvSpPr/>
                <p:nvPr/>
              </p:nvSpPr>
              <p:spPr>
                <a:xfrm>
                  <a:off x="1835237" y="1350640"/>
                  <a:ext cx="1242964" cy="2805286"/>
                </a:xfrm>
                <a:prstGeom prst="rect">
                  <a:avLst/>
                </a:prstGeom>
                <a:noFill/>
                <a:ln w="12700"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>
                    <a:solidFill>
                      <a:schemeClr val="tx1"/>
                    </a:solidFill>
                  </a:endParaRPr>
                </a:p>
              </p:txBody>
            </p:sp>
          </p:grpSp>
        </p:grpSp>
        <p:cxnSp>
          <p:nvCxnSpPr>
            <p:cNvPr id="66" name="直接箭头连接符 65"/>
            <p:cNvCxnSpPr/>
            <p:nvPr/>
          </p:nvCxnSpPr>
          <p:spPr>
            <a:xfrm>
              <a:off x="2908468" y="2362153"/>
              <a:ext cx="0" cy="321582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20" grpId="0"/>
      <p:bldP spid="25" grpId="0"/>
      <p:bldP spid="27" grpId="0" animBg="1"/>
      <p:bldP spid="26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19467" y="1197948"/>
            <a:ext cx="2868328" cy="3457235"/>
            <a:chOff x="5032496" y="713899"/>
            <a:chExt cx="3480130" cy="3802067"/>
          </a:xfrm>
        </p:grpSpPr>
        <p:sp>
          <p:nvSpPr>
            <p:cNvPr id="3" name="矩形 2"/>
            <p:cNvSpPr/>
            <p:nvPr/>
          </p:nvSpPr>
          <p:spPr>
            <a:xfrm>
              <a:off x="5458712" y="1200554"/>
              <a:ext cx="3017852" cy="432048"/>
            </a:xfrm>
            <a:prstGeom prst="rect">
              <a:avLst/>
            </a:prstGeom>
            <a:ln w="3175">
              <a:noFill/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schemeClr val="tx1"/>
                  </a:solidFill>
                </a:rPr>
                <a:t>主体</a:t>
              </a:r>
              <a:r>
                <a:rPr lang="zh-CN" altLang="en-US" sz="1600" b="1" dirty="0" smtClean="0">
                  <a:solidFill>
                    <a:schemeClr val="tx1"/>
                  </a:solidFill>
                </a:rPr>
                <a:t>：</a:t>
              </a:r>
              <a:r>
                <a:rPr lang="zh-CN" altLang="en-US" sz="1600" dirty="0" smtClean="0">
                  <a:solidFill>
                    <a:schemeClr val="tx1"/>
                  </a:solidFill>
                </a:rPr>
                <a:t>政府、市场、社会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4" name="直接箭头连接符 3"/>
            <p:cNvCxnSpPr>
              <a:stCxn id="3" idx="2"/>
            </p:cNvCxnSpPr>
            <p:nvPr/>
          </p:nvCxnSpPr>
          <p:spPr>
            <a:xfrm flipH="1">
              <a:off x="6966144" y="1632602"/>
              <a:ext cx="1495" cy="69403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矩形 4"/>
            <p:cNvSpPr/>
            <p:nvPr/>
          </p:nvSpPr>
          <p:spPr>
            <a:xfrm>
              <a:off x="6210238" y="2326637"/>
              <a:ext cx="1575175" cy="4320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任务型组织</a:t>
              </a:r>
              <a:endParaRPr lang="zh-CN" altLang="en-US" sz="1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706231" y="3155397"/>
              <a:ext cx="1125198" cy="1233469"/>
            </a:xfrm>
            <a:prstGeom prst="rect">
              <a:avLst/>
            </a:prstGeom>
            <a:ln w="3175">
              <a:noFill/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 smtClean="0">
                  <a:solidFill>
                    <a:schemeClr val="tx1"/>
                  </a:solidFill>
                </a:rPr>
                <a:t>能力：</a:t>
              </a:r>
              <a:endParaRPr lang="en-US" altLang="zh-CN" sz="16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zh-CN" altLang="en-US" sz="1600" dirty="0" smtClean="0">
                  <a:solidFill>
                    <a:schemeClr val="tx1"/>
                  </a:solidFill>
                </a:rPr>
                <a:t>动员</a:t>
              </a:r>
              <a:endParaRPr lang="en-US" altLang="zh-CN" sz="16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zh-CN" altLang="en-US" sz="1600" dirty="0" smtClean="0">
                  <a:solidFill>
                    <a:schemeClr val="tx1"/>
                  </a:solidFill>
                </a:rPr>
                <a:t>自治</a:t>
              </a:r>
              <a:endParaRPr lang="en-US" altLang="zh-CN" sz="16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zh-CN" altLang="en-US" sz="1600" dirty="0" smtClean="0">
                  <a:solidFill>
                    <a:schemeClr val="tx1"/>
                  </a:solidFill>
                </a:rPr>
                <a:t>激励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直接箭头连接符 6"/>
            <p:cNvCxnSpPr/>
            <p:nvPr/>
          </p:nvCxnSpPr>
          <p:spPr>
            <a:xfrm flipV="1">
              <a:off x="6255826" y="2767640"/>
              <a:ext cx="355908" cy="40122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矩形 7"/>
            <p:cNvSpPr/>
            <p:nvPr/>
          </p:nvSpPr>
          <p:spPr>
            <a:xfrm>
              <a:off x="7065777" y="3168860"/>
              <a:ext cx="1296814" cy="1233467"/>
            </a:xfrm>
            <a:prstGeom prst="rect">
              <a:avLst/>
            </a:prstGeom>
            <a:ln w="3175">
              <a:noFill/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 smtClean="0">
                  <a:solidFill>
                    <a:schemeClr val="tx1"/>
                  </a:solidFill>
                </a:rPr>
                <a:t>策略</a:t>
              </a:r>
              <a:r>
                <a:rPr lang="zh-CN" altLang="en-US" b="1" dirty="0" smtClean="0">
                  <a:solidFill>
                    <a:schemeClr val="tx1"/>
                  </a:solidFill>
                </a:rPr>
                <a:t>：</a:t>
              </a:r>
              <a:endParaRPr lang="en-US" altLang="zh-CN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zh-CN" altLang="en-US" sz="1600" dirty="0" smtClean="0">
                  <a:solidFill>
                    <a:schemeClr val="tx1"/>
                  </a:solidFill>
                </a:rPr>
                <a:t>制度</a:t>
              </a:r>
              <a:endParaRPr lang="en-US" altLang="zh-CN" sz="16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zh-CN" altLang="en-US" sz="1600" dirty="0">
                  <a:solidFill>
                    <a:schemeClr val="tx1"/>
                  </a:solidFill>
                </a:rPr>
                <a:t>关系</a:t>
              </a:r>
              <a:r>
                <a:rPr lang="zh-CN" altLang="en-US" sz="1600" dirty="0" smtClean="0">
                  <a:solidFill>
                    <a:schemeClr val="tx1"/>
                  </a:solidFill>
                </a:rPr>
                <a:t>网络</a:t>
              </a:r>
              <a:endParaRPr lang="en-US" altLang="zh-CN" sz="16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zh-CN" altLang="en-US" sz="1600" dirty="0">
                  <a:solidFill>
                    <a:schemeClr val="tx1"/>
                  </a:solidFill>
                </a:rPr>
                <a:t>信任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直接箭头连接符 8"/>
            <p:cNvCxnSpPr/>
            <p:nvPr/>
          </p:nvCxnSpPr>
          <p:spPr>
            <a:xfrm flipH="1" flipV="1">
              <a:off x="7337590" y="2758685"/>
              <a:ext cx="376592" cy="3739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 flipH="1">
              <a:off x="5032496" y="2549916"/>
              <a:ext cx="1177741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5345017" y="2178768"/>
              <a:ext cx="1436794" cy="710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协同</a:t>
              </a:r>
              <a:endPara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zh-CN" altLang="en-US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治理</a:t>
              </a:r>
              <a:endParaRPr lang="zh-CN" altLang="en-US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407472" y="1092186"/>
              <a:ext cx="3105154" cy="3423780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502355" y="713899"/>
              <a:ext cx="1436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理论层面</a:t>
              </a:r>
              <a:endParaRPr lang="zh-CN" altLang="en-US" dirty="0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0" y="51435"/>
            <a:ext cx="9143999" cy="648335"/>
            <a:chOff x="0" y="51435"/>
            <a:chExt cx="9143999" cy="648335"/>
          </a:xfrm>
        </p:grpSpPr>
        <p:sp>
          <p:nvSpPr>
            <p:cNvPr id="67" name="平行四边形 5"/>
            <p:cNvSpPr/>
            <p:nvPr/>
          </p:nvSpPr>
          <p:spPr>
            <a:xfrm>
              <a:off x="943199" y="51470"/>
              <a:ext cx="8200800" cy="648000"/>
            </a:xfrm>
            <a:custGeom>
              <a:avLst/>
              <a:gdLst/>
              <a:ahLst/>
              <a:cxnLst/>
              <a:rect l="l" t="t" r="r" b="b"/>
              <a:pathLst>
                <a:path w="8200800" h="648000">
                  <a:moveTo>
                    <a:pt x="162000" y="0"/>
                  </a:moveTo>
                  <a:lnTo>
                    <a:pt x="541683" y="0"/>
                  </a:lnTo>
                  <a:lnTo>
                    <a:pt x="860972" y="0"/>
                  </a:lnTo>
                  <a:lnTo>
                    <a:pt x="1046774" y="0"/>
                  </a:lnTo>
                  <a:lnTo>
                    <a:pt x="1240655" y="0"/>
                  </a:lnTo>
                  <a:lnTo>
                    <a:pt x="1426457" y="0"/>
                  </a:lnTo>
                  <a:lnTo>
                    <a:pt x="1585919" y="0"/>
                  </a:lnTo>
                  <a:lnTo>
                    <a:pt x="1745746" y="0"/>
                  </a:lnTo>
                  <a:lnTo>
                    <a:pt x="1839377" y="0"/>
                  </a:lnTo>
                  <a:lnTo>
                    <a:pt x="3083233" y="0"/>
                  </a:lnTo>
                  <a:lnTo>
                    <a:pt x="4342375" y="0"/>
                  </a:lnTo>
                  <a:lnTo>
                    <a:pt x="5075100" y="0"/>
                  </a:lnTo>
                  <a:lnTo>
                    <a:pt x="5839689" y="0"/>
                  </a:lnTo>
                  <a:lnTo>
                    <a:pt x="6572414" y="0"/>
                  </a:lnTo>
                  <a:lnTo>
                    <a:pt x="7831556" y="0"/>
                  </a:lnTo>
                  <a:lnTo>
                    <a:pt x="8200800" y="0"/>
                  </a:lnTo>
                  <a:lnTo>
                    <a:pt x="8200800" y="648000"/>
                  </a:lnTo>
                  <a:lnTo>
                    <a:pt x="7192696" y="648000"/>
                  </a:lnTo>
                  <a:lnTo>
                    <a:pt x="5933553" y="648000"/>
                  </a:lnTo>
                  <a:lnTo>
                    <a:pt x="5200829" y="648000"/>
                  </a:lnTo>
                  <a:lnTo>
                    <a:pt x="4436239" y="648000"/>
                  </a:lnTo>
                  <a:lnTo>
                    <a:pt x="3703515" y="648000"/>
                  </a:lnTo>
                  <a:lnTo>
                    <a:pt x="2444372" y="648000"/>
                  </a:lnTo>
                  <a:lnTo>
                    <a:pt x="1839377" y="648000"/>
                  </a:lnTo>
                  <a:lnTo>
                    <a:pt x="1583746" y="648000"/>
                  </a:lnTo>
                  <a:lnTo>
                    <a:pt x="1264457" y="648000"/>
                  </a:lnTo>
                  <a:lnTo>
                    <a:pt x="1078655" y="648000"/>
                  </a:lnTo>
                  <a:lnTo>
                    <a:pt x="947058" y="648000"/>
                  </a:lnTo>
                  <a:lnTo>
                    <a:pt x="884774" y="648000"/>
                  </a:lnTo>
                  <a:lnTo>
                    <a:pt x="698972" y="648000"/>
                  </a:lnTo>
                  <a:lnTo>
                    <a:pt x="379683" y="648000"/>
                  </a:lnTo>
                  <a:lnTo>
                    <a:pt x="0" y="648000"/>
                  </a:lnTo>
                  <a:close/>
                </a:path>
              </a:pathLst>
            </a:custGeom>
            <a:solidFill>
              <a:srgbClr val="2D54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平行四边形 3"/>
            <p:cNvSpPr/>
            <p:nvPr/>
          </p:nvSpPr>
          <p:spPr>
            <a:xfrm>
              <a:off x="0" y="51470"/>
              <a:ext cx="311793" cy="648000"/>
            </a:xfrm>
            <a:custGeom>
              <a:avLst/>
              <a:gdLst/>
              <a:ahLst/>
              <a:cxnLst/>
              <a:rect l="l" t="t" r="r" b="b"/>
              <a:pathLst>
                <a:path w="1042784" h="2167216">
                  <a:moveTo>
                    <a:pt x="0" y="0"/>
                  </a:moveTo>
                  <a:lnTo>
                    <a:pt x="1042784" y="0"/>
                  </a:lnTo>
                  <a:lnTo>
                    <a:pt x="500980" y="2167216"/>
                  </a:lnTo>
                  <a:lnTo>
                    <a:pt x="0" y="2167216"/>
                  </a:lnTo>
                  <a:close/>
                </a:path>
              </a:pathLst>
            </a:custGeom>
            <a:solidFill>
              <a:srgbClr val="2D54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9" name="Picture 2" descr="C:\Users\ABC\Desktop\20151125092515_0487.jpg20151125092515_0487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198120" y="51435"/>
              <a:ext cx="861060" cy="648335"/>
            </a:xfrm>
            <a:prstGeom prst="parallelogram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图片 12" descr="C:\Users\Administrator\AppData\Roaming\Tencent\Users\29604355\QQ\WinTemp\RichOle\5%UUXT@@{LZ63SB0T41T`94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lum bright="18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67830" y="125730"/>
              <a:ext cx="2124710" cy="4984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1" name="TextBox 8"/>
            <p:cNvSpPr txBox="1"/>
            <p:nvPr/>
          </p:nvSpPr>
          <p:spPr>
            <a:xfrm>
              <a:off x="1200238" y="176918"/>
              <a:ext cx="4307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案例分析</a:t>
              </a:r>
              <a:endParaRPr lang="zh-CN" altLang="en-US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7" name="矩形 76"/>
          <p:cNvSpPr/>
          <p:nvPr/>
        </p:nvSpPr>
        <p:spPr>
          <a:xfrm>
            <a:off x="52694" y="1003427"/>
            <a:ext cx="8991115" cy="3839031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文本框 72"/>
          <p:cNvSpPr txBox="1"/>
          <p:nvPr/>
        </p:nvSpPr>
        <p:spPr>
          <a:xfrm>
            <a:off x="2221884" y="4638988"/>
            <a:ext cx="98196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/>
            </a:lvl1pPr>
          </a:lstStyle>
          <a:p>
            <a:r>
              <a:rPr lang="zh-CN" altLang="en-US" dirty="0" smtClean="0"/>
              <a:t>共  建</a:t>
            </a:r>
            <a:endParaRPr lang="zh-CN" altLang="en-US" dirty="0"/>
          </a:p>
        </p:txBody>
      </p:sp>
      <p:sp>
        <p:nvSpPr>
          <p:cNvPr id="76" name="文本框 75"/>
          <p:cNvSpPr txBox="1"/>
          <p:nvPr/>
        </p:nvSpPr>
        <p:spPr>
          <a:xfrm>
            <a:off x="5518140" y="4638988"/>
            <a:ext cx="998076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/>
            </a:lvl1pPr>
          </a:lstStyle>
          <a:p>
            <a:r>
              <a:rPr lang="zh-CN" altLang="en-US" dirty="0" smtClean="0"/>
              <a:t>共  享</a:t>
            </a:r>
            <a:endParaRPr lang="zh-CN" altLang="en-US" dirty="0"/>
          </a:p>
        </p:txBody>
      </p:sp>
      <p:sp>
        <p:nvSpPr>
          <p:cNvPr id="72" name="文本框 71"/>
          <p:cNvSpPr txBox="1"/>
          <p:nvPr/>
        </p:nvSpPr>
        <p:spPr>
          <a:xfrm>
            <a:off x="4205997" y="793040"/>
            <a:ext cx="954228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共  治</a:t>
            </a:r>
            <a:endParaRPr lang="zh-CN" altLang="en-US" sz="2400" b="1" dirty="0"/>
          </a:p>
        </p:txBody>
      </p:sp>
      <p:grpSp>
        <p:nvGrpSpPr>
          <p:cNvPr id="85" name="组合 84"/>
          <p:cNvGrpSpPr/>
          <p:nvPr/>
        </p:nvGrpSpPr>
        <p:grpSpPr>
          <a:xfrm>
            <a:off x="40489" y="1227139"/>
            <a:ext cx="6062511" cy="3141653"/>
            <a:chOff x="40489" y="1227139"/>
            <a:chExt cx="6062511" cy="3141653"/>
          </a:xfrm>
        </p:grpSpPr>
        <p:grpSp>
          <p:nvGrpSpPr>
            <p:cNvPr id="14" name="组合 13"/>
            <p:cNvGrpSpPr/>
            <p:nvPr/>
          </p:nvGrpSpPr>
          <p:grpSpPr>
            <a:xfrm>
              <a:off x="40489" y="1227139"/>
              <a:ext cx="6062511" cy="3141653"/>
              <a:chOff x="1332134" y="388144"/>
              <a:chExt cx="7811865" cy="4210926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1433719" y="2161217"/>
                <a:ext cx="1388389" cy="845172"/>
                <a:chOff x="1557267" y="2097374"/>
                <a:chExt cx="942967" cy="845172"/>
              </a:xfrm>
            </p:grpSpPr>
            <p:cxnSp>
              <p:nvCxnSpPr>
                <p:cNvPr id="41" name="肘形连接符 40"/>
                <p:cNvCxnSpPr/>
                <p:nvPr/>
              </p:nvCxnSpPr>
              <p:spPr>
                <a:xfrm rot="10800000" flipV="1">
                  <a:off x="1574628" y="2097374"/>
                  <a:ext cx="925606" cy="824381"/>
                </a:xfrm>
                <a:prstGeom prst="bentConnector3">
                  <a:avLst>
                    <a:gd name="adj1" fmla="val 100517"/>
                  </a:avLst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直接连接符 41"/>
                <p:cNvCxnSpPr/>
                <p:nvPr/>
              </p:nvCxnSpPr>
              <p:spPr>
                <a:xfrm>
                  <a:off x="1557267" y="2942546"/>
                  <a:ext cx="925607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组合 15"/>
              <p:cNvGrpSpPr/>
              <p:nvPr/>
            </p:nvGrpSpPr>
            <p:grpSpPr>
              <a:xfrm>
                <a:off x="1332134" y="388144"/>
                <a:ext cx="7811865" cy="4210926"/>
                <a:chOff x="428614" y="480305"/>
                <a:chExt cx="7811865" cy="4210926"/>
              </a:xfrm>
            </p:grpSpPr>
            <p:sp>
              <p:nvSpPr>
                <p:cNvPr id="17" name="矩形 16"/>
                <p:cNvSpPr/>
                <p:nvPr/>
              </p:nvSpPr>
              <p:spPr>
                <a:xfrm>
                  <a:off x="1352968" y="1565341"/>
                  <a:ext cx="1080120" cy="43204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600" dirty="0" smtClean="0">
                      <a:solidFill>
                        <a:schemeClr val="tx1"/>
                      </a:solidFill>
                    </a:rPr>
                    <a:t>旧物业</a:t>
                  </a:r>
                  <a:endParaRPr lang="zh-CN" altLang="en-US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1361685" y="2462872"/>
                  <a:ext cx="1080120" cy="43204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600" dirty="0">
                      <a:solidFill>
                        <a:schemeClr val="tx1"/>
                      </a:solidFill>
                    </a:rPr>
                    <a:t>空窗期</a:t>
                  </a:r>
                  <a:endParaRPr lang="zh-CN" altLang="en-US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3391895" y="1441686"/>
                  <a:ext cx="2845210" cy="432048"/>
                </a:xfrm>
                <a:prstGeom prst="rect">
                  <a:avLst/>
                </a:prstGeom>
                <a:ln w="3175">
                  <a:noFill/>
                  <a:prstDash val="lg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400" dirty="0" smtClean="0">
                      <a:solidFill>
                        <a:schemeClr val="tx1"/>
                      </a:solidFill>
                    </a:rPr>
                    <a:t>街道、社区、市场、业主</a:t>
                  </a:r>
                  <a:endParaRPr lang="zh-CN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108866" y="480305"/>
                  <a:ext cx="1436796" cy="49503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dirty="0" smtClean="0"/>
                    <a:t>实践层面</a:t>
                  </a:r>
                  <a:endParaRPr lang="zh-CN" altLang="en-US" dirty="0"/>
                </a:p>
              </p:txBody>
            </p:sp>
            <p:cxnSp>
              <p:nvCxnSpPr>
                <p:cNvPr id="21" name="直接箭头连接符 20"/>
                <p:cNvCxnSpPr>
                  <a:endCxn id="23" idx="0"/>
                </p:cNvCxnSpPr>
                <p:nvPr/>
              </p:nvCxnSpPr>
              <p:spPr>
                <a:xfrm>
                  <a:off x="4715247" y="1913031"/>
                  <a:ext cx="1" cy="549841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接箭头连接符 21"/>
                <p:cNvCxnSpPr>
                  <a:stCxn id="18" idx="3"/>
                  <a:endCxn id="23" idx="1"/>
                </p:cNvCxnSpPr>
                <p:nvPr/>
              </p:nvCxnSpPr>
              <p:spPr>
                <a:xfrm>
                  <a:off x="2441805" y="2678896"/>
                  <a:ext cx="1562752" cy="0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矩形 22"/>
                <p:cNvSpPr/>
                <p:nvPr/>
              </p:nvSpPr>
              <p:spPr>
                <a:xfrm>
                  <a:off x="4004557" y="2462872"/>
                  <a:ext cx="1421384" cy="43204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400" dirty="0" smtClean="0">
                      <a:solidFill>
                        <a:schemeClr val="tx1"/>
                      </a:solidFill>
                    </a:rPr>
                    <a:t>临时工作组</a:t>
                  </a:r>
                  <a:endParaRPr lang="zh-CN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矩形 23"/>
                <p:cNvSpPr/>
                <p:nvPr/>
              </p:nvSpPr>
              <p:spPr>
                <a:xfrm>
                  <a:off x="3484122" y="3466758"/>
                  <a:ext cx="1233253" cy="1008613"/>
                </a:xfrm>
                <a:prstGeom prst="rect">
                  <a:avLst/>
                </a:prstGeom>
                <a:ln w="3175">
                  <a:noFill/>
                  <a:prstDash val="lg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400" dirty="0" smtClean="0">
                      <a:solidFill>
                        <a:schemeClr val="tx1"/>
                      </a:solidFill>
                    </a:rPr>
                    <a:t>大走访</a:t>
                  </a:r>
                  <a:endParaRPr lang="en-US" altLang="zh-CN" sz="14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zh-CN" altLang="en-US" sz="1400" dirty="0">
                      <a:solidFill>
                        <a:schemeClr val="tx1"/>
                      </a:solidFill>
                    </a:rPr>
                    <a:t>志愿</a:t>
                  </a:r>
                  <a:r>
                    <a:rPr lang="zh-CN" altLang="en-US" sz="1400" dirty="0" smtClean="0">
                      <a:solidFill>
                        <a:schemeClr val="tx1"/>
                      </a:solidFill>
                    </a:rPr>
                    <a:t>活动</a:t>
                  </a:r>
                  <a:endParaRPr lang="en-US" altLang="zh-CN" sz="14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zh-CN" altLang="en-US" sz="1400" dirty="0" smtClean="0">
                      <a:solidFill>
                        <a:schemeClr val="tx1"/>
                      </a:solidFill>
                    </a:rPr>
                    <a:t>信息公示</a:t>
                  </a:r>
                  <a:endParaRPr lang="zh-CN" altLang="en-US" sz="14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25" name="直接箭头连接符 24"/>
                <p:cNvCxnSpPr>
                  <a:stCxn id="24" idx="0"/>
                </p:cNvCxnSpPr>
                <p:nvPr/>
              </p:nvCxnSpPr>
              <p:spPr>
                <a:xfrm flipV="1">
                  <a:off x="4100748" y="2917955"/>
                  <a:ext cx="300231" cy="548802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矩形 25"/>
                <p:cNvSpPr/>
                <p:nvPr/>
              </p:nvSpPr>
              <p:spPr>
                <a:xfrm>
                  <a:off x="4887206" y="3477515"/>
                  <a:ext cx="1218178" cy="997856"/>
                </a:xfrm>
                <a:prstGeom prst="rect">
                  <a:avLst/>
                </a:prstGeom>
                <a:ln w="3175">
                  <a:noFill/>
                  <a:prstDash val="lg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400" dirty="0" smtClean="0">
                      <a:solidFill>
                        <a:schemeClr val="tx1"/>
                      </a:solidFill>
                    </a:rPr>
                    <a:t>规约议程</a:t>
                  </a:r>
                  <a:endParaRPr lang="en-US" altLang="zh-CN" sz="14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zh-CN" altLang="en-US" sz="1400" dirty="0" smtClean="0">
                      <a:solidFill>
                        <a:schemeClr val="tx1"/>
                      </a:solidFill>
                    </a:rPr>
                    <a:t>组织架构</a:t>
                  </a:r>
                  <a:endParaRPr lang="en-US" altLang="zh-CN" sz="14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zh-CN" altLang="en-US" sz="1400" dirty="0">
                      <a:solidFill>
                        <a:schemeClr val="tx1"/>
                      </a:solidFill>
                    </a:rPr>
                    <a:t>人际关系</a:t>
                  </a:r>
                  <a:endParaRPr lang="zh-CN" altLang="en-US" sz="14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27" name="直接箭头连接符 26"/>
                <p:cNvCxnSpPr/>
                <p:nvPr/>
              </p:nvCxnSpPr>
              <p:spPr>
                <a:xfrm flipH="1" flipV="1">
                  <a:off x="5113800" y="2917955"/>
                  <a:ext cx="364094" cy="616516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矩形 27"/>
                <p:cNvSpPr/>
                <p:nvPr/>
              </p:nvSpPr>
              <p:spPr>
                <a:xfrm>
                  <a:off x="3099073" y="1247383"/>
                  <a:ext cx="3456384" cy="3443848"/>
                </a:xfrm>
                <a:prstGeom prst="rect">
                  <a:avLst/>
                </a:prstGeom>
                <a:noFill/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9" name="直接箭头连接符 28"/>
                <p:cNvCxnSpPr>
                  <a:stCxn id="23" idx="3"/>
                </p:cNvCxnSpPr>
                <p:nvPr/>
              </p:nvCxnSpPr>
              <p:spPr>
                <a:xfrm>
                  <a:off x="5425941" y="2678896"/>
                  <a:ext cx="1560758" cy="0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文本框 29"/>
                <p:cNvSpPr txBox="1"/>
                <p:nvPr/>
              </p:nvSpPr>
              <p:spPr>
                <a:xfrm>
                  <a:off x="5545662" y="2239337"/>
                  <a:ext cx="1119447" cy="8663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b="1" dirty="0" smtClean="0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协同</a:t>
                  </a:r>
                  <a:endParaRPr lang="en-US" altLang="zh-CN" b="1" dirty="0" smtClean="0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  <a:p>
                  <a:r>
                    <a:rPr lang="zh-CN" altLang="en-US" b="1" dirty="0" smtClean="0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治理</a:t>
                  </a:r>
                  <a:endParaRPr lang="zh-CN" altLang="en-US" b="1" dirty="0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1" name="矩形 30"/>
                <p:cNvSpPr/>
                <p:nvPr/>
              </p:nvSpPr>
              <p:spPr>
                <a:xfrm>
                  <a:off x="7025664" y="1540048"/>
                  <a:ext cx="1155608" cy="43204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400" dirty="0" smtClean="0">
                      <a:solidFill>
                        <a:schemeClr val="tx1"/>
                      </a:solidFill>
                    </a:rPr>
                    <a:t>利益表达</a:t>
                  </a:r>
                  <a:endParaRPr lang="zh-CN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矩形 31"/>
                <p:cNvSpPr/>
                <p:nvPr/>
              </p:nvSpPr>
              <p:spPr>
                <a:xfrm>
                  <a:off x="7025664" y="2485906"/>
                  <a:ext cx="1157316" cy="43204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400" dirty="0" smtClean="0">
                      <a:solidFill>
                        <a:schemeClr val="tx1"/>
                      </a:solidFill>
                    </a:rPr>
                    <a:t>利益综合</a:t>
                  </a:r>
                  <a:endParaRPr lang="zh-CN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矩形 32"/>
                <p:cNvSpPr/>
                <p:nvPr/>
              </p:nvSpPr>
              <p:spPr>
                <a:xfrm>
                  <a:off x="7025664" y="3534471"/>
                  <a:ext cx="1162997" cy="43204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400" dirty="0" smtClean="0">
                      <a:solidFill>
                        <a:schemeClr val="tx1"/>
                      </a:solidFill>
                    </a:rPr>
                    <a:t>利益执行</a:t>
                  </a:r>
                  <a:endParaRPr lang="zh-CN" altLang="en-US" sz="14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34" name="直接箭头连接符 33"/>
                <p:cNvCxnSpPr>
                  <a:stCxn id="31" idx="2"/>
                  <a:endCxn id="32" idx="0"/>
                </p:cNvCxnSpPr>
                <p:nvPr/>
              </p:nvCxnSpPr>
              <p:spPr>
                <a:xfrm>
                  <a:off x="7603468" y="1972096"/>
                  <a:ext cx="854" cy="513810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直接箭头连接符 34"/>
                <p:cNvCxnSpPr>
                  <a:stCxn id="32" idx="2"/>
                  <a:endCxn id="33" idx="0"/>
                </p:cNvCxnSpPr>
                <p:nvPr/>
              </p:nvCxnSpPr>
              <p:spPr>
                <a:xfrm>
                  <a:off x="7604322" y="2917954"/>
                  <a:ext cx="2841" cy="616517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矩形 35"/>
                <p:cNvSpPr/>
                <p:nvPr/>
              </p:nvSpPr>
              <p:spPr>
                <a:xfrm>
                  <a:off x="6986700" y="1354572"/>
                  <a:ext cx="1253779" cy="2805286"/>
                </a:xfrm>
                <a:prstGeom prst="rect">
                  <a:avLst/>
                </a:prstGeom>
                <a:noFill/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矩形 36"/>
                <p:cNvSpPr/>
                <p:nvPr/>
              </p:nvSpPr>
              <p:spPr>
                <a:xfrm>
                  <a:off x="1352765" y="3424827"/>
                  <a:ext cx="1080120" cy="43204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600" dirty="0">
                      <a:solidFill>
                        <a:schemeClr val="tx1"/>
                      </a:solidFill>
                    </a:rPr>
                    <a:t>新物业</a:t>
                  </a:r>
                  <a:endParaRPr lang="zh-CN" altLang="en-US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" name="文本框 37"/>
                <p:cNvSpPr txBox="1"/>
                <p:nvPr/>
              </p:nvSpPr>
              <p:spPr>
                <a:xfrm>
                  <a:off x="428614" y="1846643"/>
                  <a:ext cx="1436796" cy="49503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b="1" dirty="0" smtClean="0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公地悲剧</a:t>
                  </a:r>
                  <a:endParaRPr lang="zh-CN" altLang="en-US" b="1" dirty="0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9" name="文本框 38"/>
                <p:cNvSpPr txBox="1"/>
                <p:nvPr/>
              </p:nvSpPr>
              <p:spPr>
                <a:xfrm>
                  <a:off x="434918" y="2964416"/>
                  <a:ext cx="1436796" cy="49503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b="1" dirty="0" smtClean="0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公地喜剧</a:t>
                  </a:r>
                  <a:endParaRPr lang="zh-CN" altLang="en-US" b="1" dirty="0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40" name="矩形 39"/>
                <p:cNvSpPr/>
                <p:nvPr/>
              </p:nvSpPr>
              <p:spPr>
                <a:xfrm>
                  <a:off x="1145036" y="1350640"/>
                  <a:ext cx="1495984" cy="2805286"/>
                </a:xfrm>
                <a:prstGeom prst="rect">
                  <a:avLst/>
                </a:prstGeom>
                <a:noFill/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cxnSp>
          <p:nvCxnSpPr>
            <p:cNvPr id="78" name="直接箭头连接符 77"/>
            <p:cNvCxnSpPr/>
            <p:nvPr/>
          </p:nvCxnSpPr>
          <p:spPr>
            <a:xfrm>
              <a:off x="1190041" y="2325017"/>
              <a:ext cx="6765" cy="34728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箭头连接符 80"/>
            <p:cNvCxnSpPr>
              <a:stCxn id="18" idx="2"/>
              <a:endCxn id="37" idx="0"/>
            </p:cNvCxnSpPr>
            <p:nvPr/>
          </p:nvCxnSpPr>
          <p:spPr>
            <a:xfrm flipH="1">
              <a:off x="1176812" y="3028615"/>
              <a:ext cx="6922" cy="39534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\Users\ABC\Desktop\800.jpg80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573780" y="725805"/>
            <a:ext cx="2219960" cy="1477645"/>
          </a:xfrm>
          <a:prstGeom prst="rect">
            <a:avLst/>
          </a:prstGeom>
        </p:spPr>
      </p:pic>
      <p:sp>
        <p:nvSpPr>
          <p:cNvPr id="6" name="文本框 1"/>
          <p:cNvSpPr txBox="1"/>
          <p:nvPr/>
        </p:nvSpPr>
        <p:spPr>
          <a:xfrm>
            <a:off x="3369324" y="4227934"/>
            <a:ext cx="262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华文行楷" panose="02010800040101010101" pitchFamily="2" charset="-122"/>
                <a:ea typeface="华文行楷" panose="02010800040101010101" pitchFamily="2" charset="-122"/>
              </a:rPr>
              <a:t>进德</a:t>
            </a:r>
            <a:r>
              <a:rPr lang="zh-CN" altLang="en-US" sz="20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修业，志道鼎新。</a:t>
            </a:r>
            <a:endParaRPr lang="en-US" altLang="zh-CN" sz="2000" dirty="0" smtClean="0"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r>
              <a:rPr lang="zh-CN" altLang="en-US" sz="20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尚德笃行，理行天下。</a:t>
            </a:r>
            <a:endParaRPr lang="zh-CN" altLang="en-US" sz="2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331640" y="2394121"/>
            <a:ext cx="6480720" cy="1201400"/>
          </a:xfrm>
          <a:prstGeom prst="roundRect">
            <a:avLst>
              <a:gd name="adj" fmla="val 2989"/>
            </a:avLst>
          </a:prstGeom>
          <a:solidFill>
            <a:srgbClr val="2D5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32287" y="2610100"/>
            <a:ext cx="5879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恳请批评指正，谢谢！</a:t>
            </a:r>
            <a:endParaRPr lang="en-US" altLang="zh-CN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698</Words>
  <Application>WPS 演示</Application>
  <PresentationFormat>全屏显示(16:9)</PresentationFormat>
  <Paragraphs>249</Paragraphs>
  <Slides>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黑体</vt:lpstr>
      <vt:lpstr>华文行楷</vt:lpstr>
      <vt:lpstr>Times New Roman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对对</cp:lastModifiedBy>
  <cp:revision>197</cp:revision>
  <dcterms:created xsi:type="dcterms:W3CDTF">2016-04-17T08:59:00Z</dcterms:created>
  <dcterms:modified xsi:type="dcterms:W3CDTF">2018-04-26T18:58:11Z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2052-10.1.0.7311</vt:lpwstr>
  </property>
</Properties>
</file>