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55" r:id="rId2"/>
    <p:sldId id="348" r:id="rId3"/>
    <p:sldId id="350" r:id="rId4"/>
    <p:sldId id="351" r:id="rId5"/>
    <p:sldId id="354" r:id="rId6"/>
    <p:sldId id="353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254061"/>
    <a:srgbClr val="2D5493"/>
    <a:srgbClr val="F7F7F7"/>
    <a:srgbClr val="92D050"/>
    <a:srgbClr val="F5F5F5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49" autoAdjust="0"/>
  </p:normalViewPr>
  <p:slideViewPr>
    <p:cSldViewPr>
      <p:cViewPr varScale="1">
        <p:scale>
          <a:sx n="89" d="100"/>
          <a:sy n="89" d="100"/>
        </p:scale>
        <p:origin x="-912" y="-102"/>
      </p:cViewPr>
      <p:guideLst>
        <p:guide orient="horz" pos="1719"/>
        <p:guide pos="29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75A39-5D55-4025-A18B-DA0E2E0DB69C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0FB9-1717-4A1D-85AB-03D195C81E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284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A0FB9-1717-4A1D-85AB-03D195C81E0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4"/>
          <p:cNvSpPr/>
          <p:nvPr/>
        </p:nvSpPr>
        <p:spPr>
          <a:xfrm flipH="1" flipV="1">
            <a:off x="3147666" y="3473354"/>
            <a:ext cx="385053" cy="610330"/>
          </a:xfrm>
          <a:custGeom>
            <a:avLst/>
            <a:gdLst/>
            <a:ahLst/>
            <a:cxnLst/>
            <a:rect l="l" t="t" r="r" b="b"/>
            <a:pathLst>
              <a:path w="385053" h="610330">
                <a:moveTo>
                  <a:pt x="191954" y="610330"/>
                </a:moveTo>
                <a:lnTo>
                  <a:pt x="0" y="506738"/>
                </a:lnTo>
                <a:lnTo>
                  <a:pt x="247651" y="182067"/>
                </a:lnTo>
                <a:lnTo>
                  <a:pt x="385053" y="0"/>
                </a:lnTo>
                <a:lnTo>
                  <a:pt x="376134" y="61912"/>
                </a:lnTo>
                <a:cubicBezTo>
                  <a:pt x="372086" y="74093"/>
                  <a:pt x="367322" y="90512"/>
                  <a:pt x="362146" y="109883"/>
                </a:cubicBezTo>
                <a:close/>
              </a:path>
            </a:pathLst>
          </a:custGeom>
          <a:solidFill>
            <a:srgbClr val="76B5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1"/>
          <p:cNvSpPr/>
          <p:nvPr/>
        </p:nvSpPr>
        <p:spPr>
          <a:xfrm>
            <a:off x="0" y="0"/>
            <a:ext cx="4523868" cy="5143500"/>
          </a:xfrm>
          <a:custGeom>
            <a:avLst/>
            <a:gdLst/>
            <a:ahLst/>
            <a:cxnLst/>
            <a:rect l="l" t="t" r="r" b="b"/>
            <a:pathLst>
              <a:path w="4523868" h="5143500">
                <a:moveTo>
                  <a:pt x="0" y="0"/>
                </a:moveTo>
                <a:lnTo>
                  <a:pt x="360040" y="0"/>
                </a:lnTo>
                <a:lnTo>
                  <a:pt x="3587764" y="0"/>
                </a:lnTo>
                <a:lnTo>
                  <a:pt x="4523868" y="0"/>
                </a:lnTo>
                <a:lnTo>
                  <a:pt x="2774667" y="5143500"/>
                </a:lnTo>
                <a:lnTo>
                  <a:pt x="1838563" y="5143500"/>
                </a:lnTo>
                <a:lnTo>
                  <a:pt x="36004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51416" y="3579862"/>
            <a:ext cx="3281944" cy="504056"/>
          </a:xfrm>
          <a:custGeom>
            <a:avLst/>
            <a:gdLst/>
            <a:ahLst/>
            <a:cxnLst/>
            <a:rect l="l" t="t" r="r" b="b"/>
            <a:pathLst>
              <a:path w="3281944" h="504056">
                <a:moveTo>
                  <a:pt x="0" y="0"/>
                </a:moveTo>
                <a:lnTo>
                  <a:pt x="3281944" y="0"/>
                </a:lnTo>
                <a:lnTo>
                  <a:pt x="2908660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23528" y="3647252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团结、献身、求是、创新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19043" y="1300474"/>
            <a:ext cx="5791641" cy="274688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天泉湖的美丽困境</a:t>
            </a:r>
            <a:endParaRPr lang="en-US" altLang="zh-CN" sz="3600" dirty="0" smtClean="0">
              <a:solidFill>
                <a:srgbClr val="376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探索多中心理论在乡村治理中的实践</a:t>
            </a:r>
            <a:endParaRPr lang="en-US" altLang="zh-CN" sz="2400" dirty="0" smtClean="0">
              <a:solidFill>
                <a:srgbClr val="376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2400" dirty="0">
              <a:solidFill>
                <a:srgbClr val="376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37609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理行队：案例分析</a:t>
            </a:r>
            <a:endParaRPr lang="zh-CN" altLang="en-US" sz="2400" dirty="0">
              <a:solidFill>
                <a:srgbClr val="37609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00" y="510030"/>
            <a:ext cx="2753140" cy="2753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对方</a:t>
            </a:r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案例解决方案 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455568" y="897260"/>
            <a:ext cx="975261" cy="3906738"/>
            <a:chOff x="455568" y="897260"/>
            <a:chExt cx="975261" cy="3906738"/>
          </a:xfrm>
          <a:solidFill>
            <a:srgbClr val="376092"/>
          </a:solidFill>
        </p:grpSpPr>
        <p:sp>
          <p:nvSpPr>
            <p:cNvPr id="13" name="椭圆 12"/>
            <p:cNvSpPr/>
            <p:nvPr/>
          </p:nvSpPr>
          <p:spPr>
            <a:xfrm>
              <a:off x="455568" y="897260"/>
              <a:ext cx="975261" cy="948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壹</a:t>
              </a:r>
              <a:endParaRPr lang="zh-CN" altLang="en-US" sz="2800" b="1" dirty="0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511151" y="1845746"/>
              <a:ext cx="864096" cy="295825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值得学习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231740" y="1845411"/>
            <a:ext cx="65527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sz="2800" dirty="0"/>
              <a:t>作为教学案例生动活泼，情节</a:t>
            </a:r>
            <a:r>
              <a:rPr lang="zh-CN" altLang="zh-CN" sz="2800" dirty="0" smtClean="0"/>
              <a:t>完整</a:t>
            </a:r>
            <a:endParaRPr lang="en-US" altLang="zh-CN" sz="2800" dirty="0" smtClean="0"/>
          </a:p>
          <a:p>
            <a:pPr lvl="0"/>
            <a:endParaRPr lang="zh-CN" altLang="zh-CN" sz="2800" dirty="0"/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sz="2800" dirty="0"/>
              <a:t>关注社会治理体制改革：与国家治理重心下沉的大趋势相符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对方</a:t>
            </a:r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案例解决方案 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组合 10"/>
          <p:cNvGrpSpPr/>
          <p:nvPr/>
        </p:nvGrpSpPr>
        <p:grpSpPr>
          <a:xfrm>
            <a:off x="455568" y="897260"/>
            <a:ext cx="975261" cy="3906738"/>
            <a:chOff x="455568" y="897260"/>
            <a:chExt cx="975261" cy="3906738"/>
          </a:xfrm>
          <a:solidFill>
            <a:srgbClr val="376092"/>
          </a:solidFill>
        </p:grpSpPr>
        <p:sp>
          <p:nvSpPr>
            <p:cNvPr id="8" name="椭圆 7"/>
            <p:cNvSpPr/>
            <p:nvPr/>
          </p:nvSpPr>
          <p:spPr>
            <a:xfrm>
              <a:off x="455568" y="897260"/>
              <a:ext cx="975261" cy="948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贰</a:t>
              </a:r>
              <a:endParaRPr lang="zh-CN" altLang="en-US" sz="2800" b="1" dirty="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11151" y="1845746"/>
              <a:ext cx="864096" cy="295825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不足之处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5696" y="1131590"/>
            <a:ext cx="673223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一、</a:t>
            </a:r>
            <a:r>
              <a:rPr lang="zh-CN" altLang="zh-CN" sz="3200" b="1" dirty="0" smtClean="0"/>
              <a:t>理论</a:t>
            </a:r>
            <a:r>
              <a:rPr lang="zh-CN" altLang="zh-CN" sz="3200" b="1" dirty="0"/>
              <a:t>选择值得</a:t>
            </a:r>
            <a:r>
              <a:rPr lang="zh-CN" altLang="zh-CN" sz="3200" b="1" dirty="0" smtClean="0"/>
              <a:t>商榷</a:t>
            </a:r>
            <a:endParaRPr lang="en-US" altLang="zh-CN" sz="3200" b="1" dirty="0" smtClean="0"/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+mn-ea"/>
              </a:rPr>
              <a:t>  </a:t>
            </a:r>
            <a:r>
              <a:rPr lang="en-US" altLang="zh-CN" sz="2400" dirty="0" smtClean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①</a:t>
            </a:r>
            <a:r>
              <a:rPr lang="zh-CN" altLang="zh-CN" sz="2400" dirty="0" smtClean="0">
                <a:latin typeface="+mn-ea"/>
              </a:rPr>
              <a:t>并</a:t>
            </a:r>
            <a:r>
              <a:rPr lang="zh-CN" altLang="zh-CN" sz="2400" dirty="0">
                <a:latin typeface="+mn-ea"/>
              </a:rPr>
              <a:t>未真正存在多中心</a:t>
            </a:r>
            <a:r>
              <a:rPr lang="zh-CN" altLang="zh-CN" sz="2400" dirty="0" smtClean="0">
                <a:latin typeface="+mn-ea"/>
              </a:rPr>
              <a:t>主体</a:t>
            </a:r>
            <a:r>
              <a:rPr lang="zh-CN" altLang="en-US" sz="2400" dirty="0" smtClean="0">
                <a:latin typeface="+mn-ea"/>
              </a:rPr>
              <a:t>；</a:t>
            </a:r>
            <a:endParaRPr lang="en-US" altLang="zh-CN" sz="2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+mn-ea"/>
              </a:rPr>
              <a:t>   ②</a:t>
            </a:r>
            <a:r>
              <a:rPr lang="zh-CN" altLang="zh-CN" sz="2400" dirty="0" smtClean="0">
                <a:latin typeface="+mn-ea"/>
              </a:rPr>
              <a:t>公民</a:t>
            </a:r>
            <a:r>
              <a:rPr lang="zh-CN" altLang="en-US" sz="2400" dirty="0" smtClean="0">
                <a:latin typeface="+mn-ea"/>
              </a:rPr>
              <a:t>的</a:t>
            </a:r>
            <a:r>
              <a:rPr lang="zh-CN" altLang="zh-CN" sz="2400" dirty="0" smtClean="0">
                <a:latin typeface="+mn-ea"/>
              </a:rPr>
              <a:t>社会</a:t>
            </a:r>
            <a:r>
              <a:rPr lang="zh-CN" altLang="zh-CN" sz="2400" dirty="0">
                <a:latin typeface="+mn-ea"/>
              </a:rPr>
              <a:t>权利和公共责任伦理的一个再生产</a:t>
            </a:r>
            <a:r>
              <a:rPr lang="zh-CN" altLang="zh-CN" sz="2400" dirty="0" smtClean="0">
                <a:latin typeface="+mn-ea"/>
              </a:rPr>
              <a:t>过程</a:t>
            </a:r>
            <a:r>
              <a:rPr lang="zh-CN" altLang="en-US" sz="2400" dirty="0" smtClean="0">
                <a:latin typeface="+mn-ea"/>
              </a:rPr>
              <a:t>；</a:t>
            </a:r>
            <a:endParaRPr lang="en-US" altLang="zh-CN" sz="2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+mn-ea"/>
              </a:rPr>
              <a:t>  </a:t>
            </a:r>
            <a:r>
              <a:rPr lang="en-US" altLang="zh-CN" sz="2400" dirty="0">
                <a:latin typeface="+mn-ea"/>
              </a:rPr>
              <a:t> ③</a:t>
            </a:r>
            <a:r>
              <a:rPr lang="zh-CN" altLang="zh-CN" sz="2400" dirty="0" smtClean="0">
                <a:latin typeface="+mn-ea"/>
              </a:rPr>
              <a:t>在</a:t>
            </a:r>
            <a:r>
              <a:rPr lang="zh-CN" altLang="zh-CN" sz="2400" dirty="0">
                <a:latin typeface="+mn-ea"/>
              </a:rPr>
              <a:t>协商谈判机制层面上实现了多主体参与，本身并未</a:t>
            </a:r>
            <a:r>
              <a:rPr lang="zh-CN" altLang="zh-CN" sz="2400" dirty="0" smtClean="0">
                <a:latin typeface="+mn-ea"/>
              </a:rPr>
              <a:t>形成完整</a:t>
            </a:r>
            <a:r>
              <a:rPr lang="zh-CN" altLang="zh-CN" sz="2400" dirty="0">
                <a:latin typeface="+mn-ea"/>
              </a:rPr>
              <a:t>的多中心治理的长效运作</a:t>
            </a:r>
            <a:r>
              <a:rPr lang="zh-CN" altLang="zh-CN" sz="2400" dirty="0" smtClean="0">
                <a:latin typeface="+mn-ea"/>
              </a:rPr>
              <a:t>机制</a:t>
            </a:r>
            <a:r>
              <a:rPr lang="zh-CN" altLang="en-US" sz="2400" dirty="0" smtClean="0">
                <a:latin typeface="+mn-ea"/>
              </a:rPr>
              <a:t>。</a:t>
            </a:r>
            <a:endParaRPr lang="en-US" altLang="zh-CN" sz="24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zh-CN" sz="2800" dirty="0"/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对方</a:t>
            </a:r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案例解决方案 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组合 10"/>
          <p:cNvGrpSpPr/>
          <p:nvPr/>
        </p:nvGrpSpPr>
        <p:grpSpPr>
          <a:xfrm>
            <a:off x="455568" y="897260"/>
            <a:ext cx="975261" cy="3906738"/>
            <a:chOff x="455568" y="897260"/>
            <a:chExt cx="975261" cy="3906738"/>
          </a:xfrm>
          <a:solidFill>
            <a:srgbClr val="254061"/>
          </a:solidFill>
        </p:grpSpPr>
        <p:sp>
          <p:nvSpPr>
            <p:cNvPr id="8" name="椭圆 7"/>
            <p:cNvSpPr/>
            <p:nvPr/>
          </p:nvSpPr>
          <p:spPr>
            <a:xfrm>
              <a:off x="455568" y="897260"/>
              <a:ext cx="975261" cy="948151"/>
            </a:xfrm>
            <a:prstGeom prst="ellipse">
              <a:avLst/>
            </a:prstGeom>
            <a:solidFill>
              <a:srgbClr val="376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贰</a:t>
              </a:r>
              <a:endParaRPr lang="zh-CN" altLang="en-US" sz="2800" b="1" dirty="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11151" y="1845746"/>
              <a:ext cx="864096" cy="2958252"/>
            </a:xfrm>
            <a:prstGeom prst="roundRect">
              <a:avLst/>
            </a:prstGeom>
            <a:solidFill>
              <a:srgbClr val="3760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不足之处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051720" y="1563638"/>
            <a:ext cx="673223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二、</a:t>
            </a:r>
            <a:r>
              <a:rPr lang="zh-CN" altLang="zh-CN" sz="3200" b="1" dirty="0" smtClean="0"/>
              <a:t>分析</a:t>
            </a:r>
            <a:r>
              <a:rPr lang="zh-CN" altLang="zh-CN" sz="3200" b="1" dirty="0"/>
              <a:t>与</a:t>
            </a:r>
            <a:r>
              <a:rPr lang="zh-CN" altLang="zh-CN" sz="3200" b="1" dirty="0" smtClean="0"/>
              <a:t>对策联系</a:t>
            </a:r>
            <a:r>
              <a:rPr lang="zh-CN" altLang="en-US" sz="3200" b="1" dirty="0" smtClean="0"/>
              <a:t>性、</a:t>
            </a:r>
            <a:r>
              <a:rPr lang="zh-CN" altLang="zh-CN" sz="3200" b="1" dirty="0" smtClean="0"/>
              <a:t>针对性不足</a:t>
            </a:r>
            <a:endParaRPr lang="en-US" altLang="zh-CN" sz="3200" b="1" dirty="0" smtClean="0"/>
          </a:p>
          <a:p>
            <a:endParaRPr lang="en-US" altLang="zh-CN" sz="2800" dirty="0" smtClean="0"/>
          </a:p>
          <a:p>
            <a:r>
              <a:rPr lang="en-US" altLang="zh-CN" sz="2800" dirty="0"/>
              <a:t> </a:t>
            </a:r>
            <a:r>
              <a:rPr lang="en-US" altLang="zh-CN" sz="2800" dirty="0" smtClean="0"/>
              <a:t>   </a:t>
            </a:r>
            <a:r>
              <a:rPr lang="zh-CN" altLang="zh-CN" sz="2800" dirty="0" smtClean="0"/>
              <a:t>①理论</a:t>
            </a:r>
            <a:r>
              <a:rPr lang="zh-CN" altLang="zh-CN" sz="2800" dirty="0"/>
              <a:t>并不</a:t>
            </a:r>
            <a:r>
              <a:rPr lang="zh-CN" altLang="zh-CN" sz="2800" dirty="0" smtClean="0"/>
              <a:t>能解决</a:t>
            </a:r>
            <a:r>
              <a:rPr lang="zh-CN" altLang="zh-CN" sz="2800" dirty="0"/>
              <a:t>新老制度衔接</a:t>
            </a:r>
            <a:r>
              <a:rPr lang="zh-CN" altLang="zh-CN" sz="2800" dirty="0" smtClean="0"/>
              <a:t>问题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en-US" altLang="zh-CN" sz="2800" dirty="0" smtClean="0"/>
              <a:t>    </a:t>
            </a:r>
            <a:r>
              <a:rPr lang="zh-CN" altLang="zh-CN" sz="2800" dirty="0" smtClean="0"/>
              <a:t>②</a:t>
            </a:r>
            <a:r>
              <a:rPr lang="zh-CN" altLang="zh-CN" sz="2800" dirty="0"/>
              <a:t>主体不适格导致的对策有效性</a:t>
            </a:r>
            <a:r>
              <a:rPr lang="zh-CN" altLang="zh-CN" sz="2800" dirty="0" smtClean="0"/>
              <a:t>降低</a:t>
            </a:r>
            <a:endParaRPr lang="zh-CN" altLang="zh-CN" sz="2800" dirty="0"/>
          </a:p>
          <a:p>
            <a:endParaRPr lang="zh-CN" altLang="zh-CN" sz="2800" dirty="0"/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对方</a:t>
            </a:r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案例解决方案 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组合 10"/>
          <p:cNvGrpSpPr/>
          <p:nvPr/>
        </p:nvGrpSpPr>
        <p:grpSpPr>
          <a:xfrm>
            <a:off x="455568" y="897260"/>
            <a:ext cx="975261" cy="3906738"/>
            <a:chOff x="455568" y="897260"/>
            <a:chExt cx="975261" cy="3906738"/>
          </a:xfrm>
          <a:solidFill>
            <a:srgbClr val="376092"/>
          </a:solidFill>
        </p:grpSpPr>
        <p:sp>
          <p:nvSpPr>
            <p:cNvPr id="8" name="椭圆 7"/>
            <p:cNvSpPr/>
            <p:nvPr/>
          </p:nvSpPr>
          <p:spPr>
            <a:xfrm>
              <a:off x="455568" y="897260"/>
              <a:ext cx="975261" cy="9481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/>
                <a:t>叁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11151" y="1845746"/>
              <a:ext cx="864096" cy="295825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我方建议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339752" y="987574"/>
            <a:ext cx="6955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一、总体</a:t>
            </a:r>
            <a:r>
              <a:rPr lang="zh-CN" altLang="en-US" sz="2800" b="1" dirty="0"/>
              <a:t>分析</a:t>
            </a:r>
            <a:r>
              <a:rPr lang="zh-CN" altLang="en-US" sz="2800" b="1" dirty="0" smtClean="0"/>
              <a:t>框架：</a:t>
            </a:r>
            <a:r>
              <a:rPr lang="zh-CN" altLang="en-US" sz="2800" b="1" dirty="0" smtClean="0">
                <a:solidFill>
                  <a:schemeClr val="tx2"/>
                </a:solidFill>
              </a:rPr>
              <a:t>协商治理</a:t>
            </a:r>
            <a:endParaRPr lang="en-US" altLang="zh-CN" sz="28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/>
              <a:t> </a:t>
            </a:r>
            <a:r>
              <a:rPr lang="en-US" altLang="zh-CN" sz="2800" b="1" dirty="0" smtClean="0"/>
              <a:t>        </a:t>
            </a:r>
            <a:r>
              <a:rPr lang="zh-CN" altLang="zh-CN" sz="2400" b="1" dirty="0" smtClean="0"/>
              <a:t>利益</a:t>
            </a:r>
            <a:r>
              <a:rPr lang="zh-CN" altLang="zh-CN" sz="2400" b="1" dirty="0"/>
              <a:t>相关方的博弈过程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/>
              <a:t>二、对策建议：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（一）治理手段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（二</a:t>
            </a:r>
            <a:r>
              <a:rPr lang="zh-CN" altLang="en-US" sz="2400" b="1" dirty="0"/>
              <a:t>）提高协商能力</a:t>
            </a:r>
            <a:endParaRPr lang="en-US" altLang="zh-CN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zh-CN" altLang="en-US" sz="2400" b="1" dirty="0" smtClean="0"/>
              <a:t>三</a:t>
            </a:r>
            <a:r>
              <a:rPr lang="zh-CN" altLang="en-US" sz="2400" b="1" dirty="0"/>
              <a:t>）情境性：</a:t>
            </a:r>
            <a:r>
              <a:rPr lang="zh-CN" altLang="zh-CN" sz="2400" b="1" dirty="0"/>
              <a:t>引导型政府</a:t>
            </a:r>
            <a:endParaRPr lang="en-US" altLang="zh-CN" sz="2400" b="1" dirty="0"/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331640" y="2394121"/>
            <a:ext cx="6480720" cy="1201400"/>
          </a:xfrm>
          <a:prstGeom prst="roundRect">
            <a:avLst>
              <a:gd name="adj" fmla="val 2989"/>
            </a:avLst>
          </a:pr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5" name="图片 4" descr="C:\Users\ABC\Desktop\800.jpg80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462020" y="558292"/>
            <a:ext cx="2219960" cy="14776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32287" y="2610100"/>
            <a:ext cx="5879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恳请批评指正，谢谢！</a:t>
            </a:r>
            <a:endParaRPr lang="en-US" altLang="zh-CN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58199" y="4227934"/>
            <a:ext cx="262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进德</a:t>
            </a:r>
            <a:r>
              <a:rPr lang="zh-CN" altLang="en-US" sz="20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修业，志道鼎新。</a:t>
            </a:r>
            <a:endParaRPr lang="en-US" altLang="zh-CN" sz="2000" dirty="0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20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尚德笃行，理行天下。</a:t>
            </a:r>
            <a:endParaRPr lang="zh-CN" altLang="en-US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全屏显示(16:9)</PresentationFormat>
  <Paragraphs>39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yy</cp:lastModifiedBy>
  <cp:revision>199</cp:revision>
  <dcterms:created xsi:type="dcterms:W3CDTF">2016-04-17T08:59:00Z</dcterms:created>
  <dcterms:modified xsi:type="dcterms:W3CDTF">2018-04-26T22:41:51Z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