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9" r:id="rId2"/>
    <p:sldId id="307" r:id="rId3"/>
    <p:sldId id="259" r:id="rId4"/>
    <p:sldId id="305" r:id="rId5"/>
    <p:sldId id="308" r:id="rId6"/>
    <p:sldId id="276" r:id="rId7"/>
    <p:sldId id="301" r:id="rId8"/>
    <p:sldId id="306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6">
          <p15:clr>
            <a:srgbClr val="A4A3A4"/>
          </p15:clr>
        </p15:guide>
        <p15:guide id="2" pos="3814">
          <p15:clr>
            <a:srgbClr val="A4A3A4"/>
          </p15:clr>
        </p15:guide>
        <p15:guide id="3" pos="780">
          <p15:clr>
            <a:srgbClr val="A4A3A4"/>
          </p15:clr>
        </p15:guide>
        <p15:guide id="4" pos="6921">
          <p15:clr>
            <a:srgbClr val="A4A3A4"/>
          </p15:clr>
        </p15:guide>
        <p15:guide id="5" orient="horz" pos="3797">
          <p15:clr>
            <a:srgbClr val="A4A3A4"/>
          </p15:clr>
        </p15:guide>
        <p15:guide id="6" orient="horz" pos="83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9E00"/>
    <a:srgbClr val="B6D3D4"/>
    <a:srgbClr val="BCDCDD"/>
    <a:srgbClr val="1503BD"/>
    <a:srgbClr val="0069B8"/>
    <a:srgbClr val="FEA205"/>
    <a:srgbClr val="E9EBEC"/>
    <a:srgbClr val="EAECED"/>
    <a:srgbClr val="E8EBEC"/>
    <a:srgbClr val="E3E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38" autoAdjust="0"/>
    <p:restoredTop sz="94613" autoAdjust="0"/>
  </p:normalViewPr>
  <p:slideViewPr>
    <p:cSldViewPr snapToGrid="0" showGuides="1">
      <p:cViewPr varScale="1">
        <p:scale>
          <a:sx n="68" d="100"/>
          <a:sy n="68" d="100"/>
        </p:scale>
        <p:origin x="51" y="108"/>
      </p:cViewPr>
      <p:guideLst>
        <p:guide orient="horz" pos="2276"/>
        <p:guide pos="3814"/>
        <p:guide pos="780"/>
        <p:guide pos="6921"/>
        <p:guide orient="horz" pos="3797"/>
        <p:guide orient="horz" pos="8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283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855409918591065E-2"/>
          <c:y val="1.0504017084547882E-2"/>
          <c:w val="0.962698282253852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2"/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62698282253852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explosion val="1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62698282253852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explosion val="1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0504017084547882E-2"/>
          <c:w val="0.962698282253852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explosion val="10"/>
            <c:spPr>
              <a:solidFill>
                <a:schemeClr val="accent5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62698282253852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explosion val="9"/>
            <c:spPr>
              <a:solidFill>
                <a:schemeClr val="accent6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explosion val="7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0.2</c:v>
                </c:pt>
                <c:pt idx="1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4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62698282253852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explosion val="1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855409918591065E-2"/>
          <c:y val="1.0504017084547882E-2"/>
          <c:w val="0.962698282253852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2"/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62698282253852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explosion val="1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0504017084547882E-2"/>
          <c:w val="0.962698282253852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explosion val="10"/>
            <c:spPr>
              <a:solidFill>
                <a:schemeClr val="accent5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626982822538520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explosion val="9"/>
            <c:spPr>
              <a:solidFill>
                <a:schemeClr val="accent6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explosion val="7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0.2</c:v>
                </c:pt>
                <c:pt idx="1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4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75C123-D6CD-4046-9E13-CA7186604EF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9000D-5344-416A-A6D3-78D1717783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477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26DC34-D585-42D5-89F7-991AD639A88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2743B-58E3-4952-98AC-60B7F33057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732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2743B-58E3-4952-98AC-60B7F330573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152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2743B-58E3-4952-98AC-60B7F330573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703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2743B-58E3-4952-98AC-60B7F330573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402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2743B-58E3-4952-98AC-60B7F330573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858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2743B-58E3-4952-98AC-60B7F330573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06471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962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2743B-58E3-4952-98AC-60B7F330573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088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2743B-58E3-4952-98AC-60B7F330573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471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3108" y="299796"/>
            <a:ext cx="10515600" cy="5355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>
              <a:defRPr lang="zh-CN" altLang="en-US" sz="3200" b="1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99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zh-CN" altLang="en-US"/>
              <a:t>单击此处编辑母版标题样式</a:t>
            </a:r>
          </a:p>
        </p:txBody>
      </p:sp>
      <p:sp>
        <p:nvSpPr>
          <p:cNvPr id="4" name="文本占位符 49"/>
          <p:cNvSpPr>
            <a:spLocks noGrp="1"/>
          </p:cNvSpPr>
          <p:nvPr>
            <p:ph type="body" sz="quarter" idx="13" hasCustomPrompt="1"/>
          </p:nvPr>
        </p:nvSpPr>
        <p:spPr>
          <a:xfrm>
            <a:off x="1278508" y="777517"/>
            <a:ext cx="8383148" cy="2862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 marL="0" indent="0">
              <a:buFontTx/>
              <a:buNone/>
              <a:def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/>
            <a:r>
              <a:rPr lang="en-US" altLang="zh-CN" dirty="0"/>
              <a:t>Please add your title here</a:t>
            </a:r>
          </a:p>
        </p:txBody>
      </p:sp>
      <p:sp>
        <p:nvSpPr>
          <p:cNvPr id="5" name="立方体 4"/>
          <p:cNvSpPr>
            <a:spLocks noChangeAspect="1"/>
          </p:cNvSpPr>
          <p:nvPr userDrawn="1"/>
        </p:nvSpPr>
        <p:spPr>
          <a:xfrm>
            <a:off x="708348" y="341440"/>
            <a:ext cx="238542" cy="238544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立方体 5"/>
          <p:cNvSpPr>
            <a:spLocks noChangeAspect="1"/>
          </p:cNvSpPr>
          <p:nvPr userDrawn="1"/>
        </p:nvSpPr>
        <p:spPr>
          <a:xfrm>
            <a:off x="828780" y="736168"/>
            <a:ext cx="278298" cy="278301"/>
          </a:xfrm>
          <a:prstGeom prst="cube">
            <a:avLst/>
          </a:prstGeom>
          <a:gradFill>
            <a:gsLst>
              <a:gs pos="1000">
                <a:schemeClr val="accent4">
                  <a:lumMod val="20000"/>
                  <a:lumOff val="80000"/>
                </a:schemeClr>
              </a:gs>
              <a:gs pos="60000">
                <a:schemeClr val="accent3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立方体 6"/>
          <p:cNvSpPr>
            <a:spLocks noChangeAspect="1"/>
          </p:cNvSpPr>
          <p:nvPr userDrawn="1"/>
        </p:nvSpPr>
        <p:spPr>
          <a:xfrm>
            <a:off x="274609" y="360716"/>
            <a:ext cx="556599" cy="556603"/>
          </a:xfrm>
          <a:prstGeom prst="cube">
            <a:avLst/>
          </a:prstGeom>
          <a:gradFill>
            <a:gsLst>
              <a:gs pos="1000">
                <a:schemeClr val="accent4">
                  <a:lumMod val="20000"/>
                  <a:lumOff val="80000"/>
                </a:schemeClr>
              </a:gs>
              <a:gs pos="60000">
                <a:schemeClr val="accent3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920" y="299795"/>
            <a:ext cx="10515600" cy="5355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>
              <a:defRPr lang="zh-CN" altLang="en-US" sz="3200" b="1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99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+mn-ea"/>
                <a:cs typeface="+mn-cs"/>
              </a:defRPr>
            </a:lvl1pPr>
          </a:lstStyle>
          <a:p>
            <a:pPr marL="0" lvl="0" indent="0" algn="r">
              <a:spcBef>
                <a:spcPts val="1000"/>
              </a:spcBef>
              <a:buFontTx/>
            </a:pPr>
            <a:r>
              <a:rPr lang="zh-CN" altLang="en-US"/>
              <a:t>单击此处编辑母版标题样式</a:t>
            </a:r>
          </a:p>
        </p:txBody>
      </p:sp>
      <p:sp>
        <p:nvSpPr>
          <p:cNvPr id="4" name="文本占位符 49"/>
          <p:cNvSpPr>
            <a:spLocks noGrp="1"/>
          </p:cNvSpPr>
          <p:nvPr>
            <p:ph type="body" sz="quarter" idx="13" hasCustomPrompt="1"/>
          </p:nvPr>
        </p:nvSpPr>
        <p:spPr>
          <a:xfrm>
            <a:off x="1238593" y="777517"/>
            <a:ext cx="9691413" cy="2862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 marL="0" indent="0" algn="r">
              <a:buFontTx/>
              <a:buNone/>
              <a:def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/>
            <a:r>
              <a:rPr lang="en-US" altLang="zh-CN" dirty="0"/>
              <a:t>Please add your title here</a:t>
            </a:r>
          </a:p>
        </p:txBody>
      </p:sp>
      <p:sp>
        <p:nvSpPr>
          <p:cNvPr id="5" name="立方体 4"/>
          <p:cNvSpPr>
            <a:spLocks noChangeAspect="1"/>
          </p:cNvSpPr>
          <p:nvPr userDrawn="1"/>
        </p:nvSpPr>
        <p:spPr>
          <a:xfrm flipH="1">
            <a:off x="11250737" y="341440"/>
            <a:ext cx="238542" cy="238544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立方体 5"/>
          <p:cNvSpPr>
            <a:spLocks noChangeAspect="1"/>
          </p:cNvSpPr>
          <p:nvPr userDrawn="1"/>
        </p:nvSpPr>
        <p:spPr>
          <a:xfrm flipH="1">
            <a:off x="11090549" y="736168"/>
            <a:ext cx="278298" cy="278301"/>
          </a:xfrm>
          <a:prstGeom prst="cube">
            <a:avLst/>
          </a:prstGeom>
          <a:gradFill>
            <a:gsLst>
              <a:gs pos="1000">
                <a:schemeClr val="accent4">
                  <a:lumMod val="20000"/>
                  <a:lumOff val="80000"/>
                </a:schemeClr>
              </a:gs>
              <a:gs pos="60000">
                <a:schemeClr val="accent3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立方体 6"/>
          <p:cNvSpPr>
            <a:spLocks noChangeAspect="1"/>
          </p:cNvSpPr>
          <p:nvPr userDrawn="1"/>
        </p:nvSpPr>
        <p:spPr>
          <a:xfrm flipH="1">
            <a:off x="11366419" y="360716"/>
            <a:ext cx="556599" cy="556603"/>
          </a:xfrm>
          <a:prstGeom prst="cube">
            <a:avLst/>
          </a:prstGeom>
          <a:gradFill>
            <a:gsLst>
              <a:gs pos="1000">
                <a:schemeClr val="accent4">
                  <a:lumMod val="20000"/>
                  <a:lumOff val="80000"/>
                </a:schemeClr>
              </a:gs>
              <a:gs pos="60000">
                <a:schemeClr val="accent3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536209"/>
            <a:ext cx="10515600" cy="5355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>
              <a:defRPr lang="zh-CN" altLang="en-US" sz="3200" b="1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99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+mn-ea"/>
                <a:cs typeface="+mn-cs"/>
              </a:defRPr>
            </a:lvl1pPr>
          </a:lstStyle>
          <a:p>
            <a:pPr marL="0" lvl="0" indent="0" algn="ctr">
              <a:spcBef>
                <a:spcPts val="1000"/>
              </a:spcBef>
              <a:buFontTx/>
            </a:pPr>
            <a:r>
              <a:rPr lang="zh-CN" altLang="en-US"/>
              <a:t>单击此处编辑母版标题样式</a:t>
            </a:r>
          </a:p>
        </p:txBody>
      </p:sp>
      <p:sp>
        <p:nvSpPr>
          <p:cNvPr id="4" name="文本占位符 49"/>
          <p:cNvSpPr>
            <a:spLocks noGrp="1"/>
          </p:cNvSpPr>
          <p:nvPr>
            <p:ph type="body" sz="quarter" idx="11" hasCustomPrompt="1"/>
          </p:nvPr>
        </p:nvSpPr>
        <p:spPr>
          <a:xfrm>
            <a:off x="1904426" y="1013931"/>
            <a:ext cx="8383148" cy="2862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 marL="0" indent="0" algn="ctr">
              <a:buFontTx/>
              <a:buNone/>
              <a:def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/>
            <a:r>
              <a:rPr lang="en-US" altLang="zh-CN" dirty="0"/>
              <a:t>Please add your title here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632155" y="2394157"/>
            <a:ext cx="8927690" cy="8927686"/>
          </a:xfrm>
          <a:custGeom>
            <a:avLst/>
            <a:gdLst>
              <a:gd name="connsiteX0" fmla="*/ 5560145 w 11120290"/>
              <a:gd name="connsiteY0" fmla="*/ 0 h 11120284"/>
              <a:gd name="connsiteX1" fmla="*/ 11120290 w 11120290"/>
              <a:gd name="connsiteY1" fmla="*/ 5560142 h 11120284"/>
              <a:gd name="connsiteX2" fmla="*/ 5560145 w 11120290"/>
              <a:gd name="connsiteY2" fmla="*/ 11120284 h 11120284"/>
              <a:gd name="connsiteX3" fmla="*/ 0 w 11120290"/>
              <a:gd name="connsiteY3" fmla="*/ 5560142 h 11120284"/>
              <a:gd name="connsiteX4" fmla="*/ 5560145 w 11120290"/>
              <a:gd name="connsiteY4" fmla="*/ 0 h 11120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20290" h="11120284">
                <a:moveTo>
                  <a:pt x="5560145" y="0"/>
                </a:moveTo>
                <a:cubicBezTo>
                  <a:pt x="8630928" y="0"/>
                  <a:pt x="11120290" y="2489360"/>
                  <a:pt x="11120290" y="5560142"/>
                </a:cubicBezTo>
                <a:cubicBezTo>
                  <a:pt x="11120290" y="8630924"/>
                  <a:pt x="8630928" y="11120284"/>
                  <a:pt x="5560145" y="11120284"/>
                </a:cubicBezTo>
                <a:cubicBezTo>
                  <a:pt x="2489362" y="11120284"/>
                  <a:pt x="0" y="8630924"/>
                  <a:pt x="0" y="5560142"/>
                </a:cubicBezTo>
                <a:cubicBezTo>
                  <a:pt x="0" y="2489360"/>
                  <a:pt x="2489362" y="0"/>
                  <a:pt x="55601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838200" y="536209"/>
            <a:ext cx="10515600" cy="5355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>
              <a:defRPr lang="zh-CN" altLang="en-US" sz="3200" b="1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99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+mn-ea"/>
                <a:cs typeface="+mn-cs"/>
              </a:defRPr>
            </a:lvl1pPr>
          </a:lstStyle>
          <a:p>
            <a:pPr marL="0" lvl="0" indent="0" algn="ctr">
              <a:spcBef>
                <a:spcPts val="1000"/>
              </a:spcBef>
              <a:buFontTx/>
            </a:pPr>
            <a:r>
              <a:rPr lang="zh-CN" altLang="en-US"/>
              <a:t>单击此处编辑母版标题样式</a:t>
            </a:r>
          </a:p>
        </p:txBody>
      </p:sp>
      <p:sp>
        <p:nvSpPr>
          <p:cNvPr id="10" name="文本占位符 49"/>
          <p:cNvSpPr>
            <a:spLocks noGrp="1"/>
          </p:cNvSpPr>
          <p:nvPr>
            <p:ph type="body" sz="quarter" idx="11" hasCustomPrompt="1"/>
          </p:nvPr>
        </p:nvSpPr>
        <p:spPr>
          <a:xfrm>
            <a:off x="1904426" y="1013931"/>
            <a:ext cx="8383148" cy="2862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 marL="0" indent="0" algn="ctr">
              <a:buFontTx/>
              <a:buNone/>
              <a:def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/>
            <a:r>
              <a:rPr lang="en-US" altLang="zh-CN" dirty="0"/>
              <a:t>Please add your title here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xfrm>
            <a:off x="1632155" y="-4463843"/>
            <a:ext cx="8927690" cy="8927686"/>
          </a:xfrm>
          <a:custGeom>
            <a:avLst/>
            <a:gdLst>
              <a:gd name="connsiteX0" fmla="*/ 5560145 w 11120290"/>
              <a:gd name="connsiteY0" fmla="*/ 0 h 11120284"/>
              <a:gd name="connsiteX1" fmla="*/ 11120290 w 11120290"/>
              <a:gd name="connsiteY1" fmla="*/ 5560142 h 11120284"/>
              <a:gd name="connsiteX2" fmla="*/ 5560145 w 11120290"/>
              <a:gd name="connsiteY2" fmla="*/ 11120284 h 11120284"/>
              <a:gd name="connsiteX3" fmla="*/ 0 w 11120290"/>
              <a:gd name="connsiteY3" fmla="*/ 5560142 h 11120284"/>
              <a:gd name="connsiteX4" fmla="*/ 5560145 w 11120290"/>
              <a:gd name="connsiteY4" fmla="*/ 0 h 11120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20290" h="11120284">
                <a:moveTo>
                  <a:pt x="5560145" y="0"/>
                </a:moveTo>
                <a:cubicBezTo>
                  <a:pt x="8630928" y="0"/>
                  <a:pt x="11120290" y="2489360"/>
                  <a:pt x="11120290" y="5560142"/>
                </a:cubicBezTo>
                <a:cubicBezTo>
                  <a:pt x="11120290" y="8630924"/>
                  <a:pt x="8630928" y="11120284"/>
                  <a:pt x="5560145" y="11120284"/>
                </a:cubicBezTo>
                <a:cubicBezTo>
                  <a:pt x="2489362" y="11120284"/>
                  <a:pt x="0" y="8630924"/>
                  <a:pt x="0" y="5560142"/>
                </a:cubicBezTo>
                <a:cubicBezTo>
                  <a:pt x="0" y="2489360"/>
                  <a:pt x="2489362" y="0"/>
                  <a:pt x="55601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968291" y="0"/>
            <a:ext cx="2998787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-32084" y="0"/>
            <a:ext cx="2998787" cy="6858000"/>
          </a:xfrm>
          <a:prstGeom prst="rect">
            <a:avLst/>
          </a:prstGeom>
          <a:effectLst>
            <a:outerShdw blurRad="12700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253108" y="340792"/>
            <a:ext cx="9839602" cy="5355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>
              <a:defRPr lang="zh-CN" altLang="en-US" sz="3200" b="1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99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zh-CN" altLang="en-US"/>
              <a:t>单击此处编辑母版标题样式</a:t>
            </a:r>
          </a:p>
        </p:txBody>
      </p:sp>
      <p:sp>
        <p:nvSpPr>
          <p:cNvPr id="12" name="文本占位符 49"/>
          <p:cNvSpPr>
            <a:spLocks noGrp="1"/>
          </p:cNvSpPr>
          <p:nvPr>
            <p:ph type="body" sz="quarter" idx="13" hasCustomPrompt="1"/>
          </p:nvPr>
        </p:nvSpPr>
        <p:spPr>
          <a:xfrm>
            <a:off x="2709562" y="936595"/>
            <a:ext cx="8383148" cy="2862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 marL="0" indent="0">
              <a:buFontTx/>
              <a:buNone/>
              <a:def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/>
            <a:r>
              <a:rPr lang="en-US" altLang="zh-CN" dirty="0"/>
              <a:t>Please add your title here</a:t>
            </a:r>
          </a:p>
        </p:txBody>
      </p:sp>
      <p:sp>
        <p:nvSpPr>
          <p:cNvPr id="13" name="立方体 12"/>
          <p:cNvSpPr>
            <a:spLocks noChangeAspect="1"/>
          </p:cNvSpPr>
          <p:nvPr userDrawn="1"/>
        </p:nvSpPr>
        <p:spPr>
          <a:xfrm>
            <a:off x="11526449" y="341440"/>
            <a:ext cx="238542" cy="238544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立方体 13"/>
          <p:cNvSpPr>
            <a:spLocks noChangeAspect="1"/>
          </p:cNvSpPr>
          <p:nvPr userDrawn="1"/>
        </p:nvSpPr>
        <p:spPr>
          <a:xfrm>
            <a:off x="11646881" y="736168"/>
            <a:ext cx="278298" cy="278301"/>
          </a:xfrm>
          <a:prstGeom prst="cube">
            <a:avLst/>
          </a:prstGeom>
          <a:gradFill>
            <a:gsLst>
              <a:gs pos="1000">
                <a:schemeClr val="accent4">
                  <a:lumMod val="20000"/>
                  <a:lumOff val="80000"/>
                </a:schemeClr>
              </a:gs>
              <a:gs pos="60000">
                <a:schemeClr val="accent3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立方体 14"/>
          <p:cNvSpPr>
            <a:spLocks noChangeAspect="1"/>
          </p:cNvSpPr>
          <p:nvPr userDrawn="1"/>
        </p:nvSpPr>
        <p:spPr>
          <a:xfrm>
            <a:off x="11092710" y="360716"/>
            <a:ext cx="556599" cy="556603"/>
          </a:xfrm>
          <a:prstGeom prst="cube">
            <a:avLst/>
          </a:prstGeom>
          <a:gradFill>
            <a:gsLst>
              <a:gs pos="1000">
                <a:schemeClr val="accent4">
                  <a:lumMod val="20000"/>
                  <a:lumOff val="80000"/>
                </a:schemeClr>
              </a:gs>
              <a:gs pos="60000">
                <a:schemeClr val="accent3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C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9">
              <a:alphaModFix amt="60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文本框 18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alpha val="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感谢您下载包图网平台上提供的</a:t>
            </a:r>
            <a:r>
              <a: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alpha val="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PPT</a:t>
            </a:r>
            <a:r>
              <a:rPr kumimoji="0" lang="zh-CN" altLang="en-US" sz="3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alpha val="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alpha val="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ibaotu.com</a:t>
            </a: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97" y="372521"/>
            <a:ext cx="1623775" cy="16497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notesSlide" Target="../notesSlides/notesSlide1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slideLayout" Target="../slideLayouts/slideLayout1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PA_组合 110"/>
          <p:cNvGrpSpPr/>
          <p:nvPr>
            <p:custDataLst>
              <p:tags r:id="rId1"/>
            </p:custDataLst>
          </p:nvPr>
        </p:nvGrpSpPr>
        <p:grpSpPr>
          <a:xfrm>
            <a:off x="13342" y="-6301"/>
            <a:ext cx="4788918" cy="6861082"/>
            <a:chOff x="441028" y="108253"/>
            <a:chExt cx="4654180" cy="6678233"/>
          </a:xfrm>
        </p:grpSpPr>
        <p:cxnSp>
          <p:nvCxnSpPr>
            <p:cNvPr id="112" name="直接连接符 111"/>
            <p:cNvCxnSpPr/>
            <p:nvPr userDrawn="1"/>
          </p:nvCxnSpPr>
          <p:spPr>
            <a:xfrm>
              <a:off x="1397000" y="109248"/>
              <a:ext cx="3698208" cy="2003942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>
                      <a:alpha val="9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 userDrawn="1"/>
          </p:nvCxnSpPr>
          <p:spPr>
            <a:xfrm>
              <a:off x="441030" y="975564"/>
              <a:ext cx="4034133" cy="2193086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 userDrawn="1"/>
          </p:nvCxnSpPr>
          <p:spPr>
            <a:xfrm>
              <a:off x="441030" y="2325338"/>
              <a:ext cx="4259152" cy="2315413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>
                      <a:alpha val="9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 userDrawn="1"/>
          </p:nvCxnSpPr>
          <p:spPr>
            <a:xfrm>
              <a:off x="441030" y="3668759"/>
              <a:ext cx="4338247" cy="2358412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 userDrawn="1"/>
          </p:nvCxnSpPr>
          <p:spPr>
            <a:xfrm>
              <a:off x="442776" y="5064209"/>
              <a:ext cx="3204537" cy="1722277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 userDrawn="1"/>
          </p:nvCxnSpPr>
          <p:spPr>
            <a:xfrm>
              <a:off x="441030" y="6380062"/>
              <a:ext cx="754357" cy="405429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>
                      <a:alpha val="7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 userDrawn="1"/>
          </p:nvCxnSpPr>
          <p:spPr>
            <a:xfrm flipV="1">
              <a:off x="441030" y="935237"/>
              <a:ext cx="4034131" cy="2248000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 userDrawn="1"/>
          </p:nvCxnSpPr>
          <p:spPr>
            <a:xfrm flipV="1">
              <a:off x="441030" y="2083389"/>
              <a:ext cx="4314751" cy="2404374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 userDrawn="1"/>
          </p:nvCxnSpPr>
          <p:spPr>
            <a:xfrm flipV="1">
              <a:off x="441028" y="3440258"/>
              <a:ext cx="4425082" cy="2465854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50000"/>
                    </a:srgbClr>
                  </a:gs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 userDrawn="1"/>
          </p:nvCxnSpPr>
          <p:spPr>
            <a:xfrm flipV="1">
              <a:off x="1261223" y="4797682"/>
              <a:ext cx="3567204" cy="1987809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>
                      <a:alpha val="7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 userDrawn="1"/>
          </p:nvCxnSpPr>
          <p:spPr>
            <a:xfrm flipV="1">
              <a:off x="441028" y="108253"/>
              <a:ext cx="3103433" cy="1729372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 userDrawn="1"/>
          </p:nvCxnSpPr>
          <p:spPr>
            <a:xfrm flipV="1">
              <a:off x="441030" y="111253"/>
              <a:ext cx="682160" cy="377986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>
                      <a:alpha val="7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 userDrawn="1"/>
          </p:nvCxnSpPr>
          <p:spPr>
            <a:xfrm>
              <a:off x="1206647" y="109248"/>
              <a:ext cx="0" cy="6677238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 userDrawn="1"/>
          </p:nvCxnSpPr>
          <p:spPr>
            <a:xfrm>
              <a:off x="3676895" y="108253"/>
              <a:ext cx="0" cy="6678233"/>
            </a:xfrm>
            <a:prstGeom prst="line">
              <a:avLst/>
            </a:prstGeom>
            <a:ln w="12700" cap="rnd">
              <a:gradFill>
                <a:gsLst>
                  <a:gs pos="60000">
                    <a:srgbClr val="FFFFFF">
                      <a:alpha val="60000"/>
                    </a:srgbClr>
                  </a:gs>
                  <a:gs pos="0">
                    <a:schemeClr val="bg1">
                      <a:alpha val="7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PA_组合 7"/>
          <p:cNvGrpSpPr/>
          <p:nvPr>
            <p:custDataLst>
              <p:tags r:id="rId2"/>
            </p:custDataLst>
          </p:nvPr>
        </p:nvGrpSpPr>
        <p:grpSpPr>
          <a:xfrm>
            <a:off x="2503222" y="5279067"/>
            <a:ext cx="587486" cy="1728000"/>
            <a:chOff x="8085157" y="5279067"/>
            <a:chExt cx="587486" cy="1728000"/>
          </a:xfrm>
        </p:grpSpPr>
        <p:sp>
          <p:nvSpPr>
            <p:cNvPr id="49" name="等腰三角形 9_4"/>
            <p:cNvSpPr/>
            <p:nvPr/>
          </p:nvSpPr>
          <p:spPr>
            <a:xfrm rot="10800000">
              <a:off x="8085157" y="5546117"/>
              <a:ext cx="587486" cy="1460950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>
              <a:spLocks noChangeAspect="1"/>
            </p:cNvSpPr>
            <p:nvPr/>
          </p:nvSpPr>
          <p:spPr>
            <a:xfrm>
              <a:off x="8111847" y="5279067"/>
              <a:ext cx="534106" cy="534099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PA_组合 8"/>
          <p:cNvGrpSpPr/>
          <p:nvPr>
            <p:custDataLst>
              <p:tags r:id="rId3"/>
            </p:custDataLst>
          </p:nvPr>
        </p:nvGrpSpPr>
        <p:grpSpPr>
          <a:xfrm>
            <a:off x="2310064" y="3435106"/>
            <a:ext cx="807500" cy="2304000"/>
            <a:chOff x="7891999" y="3435106"/>
            <a:chExt cx="807500" cy="2304000"/>
          </a:xfrm>
        </p:grpSpPr>
        <p:sp>
          <p:nvSpPr>
            <p:cNvPr id="73" name="等腰三角形 9_6"/>
            <p:cNvSpPr/>
            <p:nvPr/>
          </p:nvSpPr>
          <p:spPr>
            <a:xfrm rot="10800000">
              <a:off x="7891999" y="3791172"/>
              <a:ext cx="807500" cy="194793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4" name="椭圆 73"/>
            <p:cNvSpPr>
              <a:spLocks noChangeAspect="1"/>
            </p:cNvSpPr>
            <p:nvPr/>
          </p:nvSpPr>
          <p:spPr>
            <a:xfrm>
              <a:off x="7939684" y="3435106"/>
              <a:ext cx="712133" cy="712132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PA_组合 9"/>
          <p:cNvGrpSpPr/>
          <p:nvPr>
            <p:custDataLst>
              <p:tags r:id="rId4"/>
            </p:custDataLst>
          </p:nvPr>
        </p:nvGrpSpPr>
        <p:grpSpPr>
          <a:xfrm>
            <a:off x="3348964" y="5019598"/>
            <a:ext cx="771066" cy="2268000"/>
            <a:chOff x="8930899" y="5019598"/>
            <a:chExt cx="771066" cy="2268000"/>
          </a:xfrm>
        </p:grpSpPr>
        <p:sp>
          <p:nvSpPr>
            <p:cNvPr id="58" name="等腰三角形 9_8"/>
            <p:cNvSpPr/>
            <p:nvPr/>
          </p:nvSpPr>
          <p:spPr>
            <a:xfrm rot="10800000">
              <a:off x="8930899" y="5370100"/>
              <a:ext cx="771066" cy="1917498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>
              <a:spLocks noChangeAspect="1"/>
            </p:cNvSpPr>
            <p:nvPr/>
          </p:nvSpPr>
          <p:spPr>
            <a:xfrm>
              <a:off x="8965930" y="5019598"/>
              <a:ext cx="701006" cy="701005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PA_组合 10"/>
          <p:cNvGrpSpPr/>
          <p:nvPr>
            <p:custDataLst>
              <p:tags r:id="rId5"/>
            </p:custDataLst>
          </p:nvPr>
        </p:nvGrpSpPr>
        <p:grpSpPr>
          <a:xfrm>
            <a:off x="616079" y="3951156"/>
            <a:ext cx="786986" cy="2124000"/>
            <a:chOff x="6198014" y="3951156"/>
            <a:chExt cx="786986" cy="2124000"/>
          </a:xfrm>
        </p:grpSpPr>
        <p:sp>
          <p:nvSpPr>
            <p:cNvPr id="64" name="等腰三角形 9_10"/>
            <p:cNvSpPr/>
            <p:nvPr/>
          </p:nvSpPr>
          <p:spPr>
            <a:xfrm rot="10800000">
              <a:off x="6198014" y="4279404"/>
              <a:ext cx="786986" cy="1795752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>
              <a:spLocks noChangeAspect="1"/>
            </p:cNvSpPr>
            <p:nvPr/>
          </p:nvSpPr>
          <p:spPr>
            <a:xfrm>
              <a:off x="6263259" y="3951156"/>
              <a:ext cx="656498" cy="656497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PA_组合 11"/>
          <p:cNvGrpSpPr/>
          <p:nvPr>
            <p:custDataLst>
              <p:tags r:id="rId6"/>
            </p:custDataLst>
          </p:nvPr>
        </p:nvGrpSpPr>
        <p:grpSpPr>
          <a:xfrm>
            <a:off x="2909604" y="3705321"/>
            <a:ext cx="1248391" cy="3672000"/>
            <a:chOff x="8491539" y="3705321"/>
            <a:chExt cx="1248391" cy="3672000"/>
          </a:xfrm>
        </p:grpSpPr>
        <p:sp>
          <p:nvSpPr>
            <p:cNvPr id="13" name="等腰三角形 9_12"/>
            <p:cNvSpPr/>
            <p:nvPr/>
          </p:nvSpPr>
          <p:spPr>
            <a:xfrm rot="10800000">
              <a:off x="8491539" y="4272801"/>
              <a:ext cx="1248391" cy="3104520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8548254" y="3705321"/>
              <a:ext cx="1134960" cy="1134960"/>
            </a:xfrm>
            <a:prstGeom prst="cub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PA_组合 32"/>
          <p:cNvGrpSpPr/>
          <p:nvPr>
            <p:custDataLst>
              <p:tags r:id="rId7"/>
            </p:custDataLst>
          </p:nvPr>
        </p:nvGrpSpPr>
        <p:grpSpPr>
          <a:xfrm>
            <a:off x="2096271" y="4173322"/>
            <a:ext cx="905695" cy="2664001"/>
            <a:chOff x="7678206" y="4173322"/>
            <a:chExt cx="905695" cy="2664001"/>
          </a:xfrm>
        </p:grpSpPr>
        <p:sp>
          <p:nvSpPr>
            <p:cNvPr id="16" name="等腰三角形 9_14"/>
            <p:cNvSpPr/>
            <p:nvPr/>
          </p:nvSpPr>
          <p:spPr>
            <a:xfrm rot="10800000">
              <a:off x="7678206" y="4585024"/>
              <a:ext cx="905695" cy="2252299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7719353" y="4173322"/>
              <a:ext cx="823402" cy="823403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6" name="PA_组合 95"/>
          <p:cNvGrpSpPr/>
          <p:nvPr>
            <p:custDataLst>
              <p:tags r:id="rId8"/>
            </p:custDataLst>
          </p:nvPr>
        </p:nvGrpSpPr>
        <p:grpSpPr>
          <a:xfrm>
            <a:off x="3900352" y="5466267"/>
            <a:ext cx="868978" cy="2556000"/>
            <a:chOff x="9272737" y="6173657"/>
            <a:chExt cx="868978" cy="2556000"/>
          </a:xfrm>
        </p:grpSpPr>
        <p:sp>
          <p:nvSpPr>
            <p:cNvPr id="31" name="等腰三角形 9_20"/>
            <p:cNvSpPr/>
            <p:nvPr/>
          </p:nvSpPr>
          <p:spPr>
            <a:xfrm rot="10800000">
              <a:off x="9272737" y="6568668"/>
              <a:ext cx="868978" cy="2160989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>
              <a:spLocks noChangeAspect="1"/>
            </p:cNvSpPr>
            <p:nvPr/>
          </p:nvSpPr>
          <p:spPr>
            <a:xfrm>
              <a:off x="9312216" y="6173657"/>
              <a:ext cx="790021" cy="790021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8" name="PA_组合 97"/>
          <p:cNvGrpSpPr/>
          <p:nvPr>
            <p:custDataLst>
              <p:tags r:id="rId9"/>
            </p:custDataLst>
          </p:nvPr>
        </p:nvGrpSpPr>
        <p:grpSpPr>
          <a:xfrm>
            <a:off x="131430" y="4642065"/>
            <a:ext cx="1358547" cy="3996000"/>
            <a:chOff x="5713365" y="4642065"/>
            <a:chExt cx="1358547" cy="3996000"/>
          </a:xfrm>
        </p:grpSpPr>
        <p:sp>
          <p:nvSpPr>
            <p:cNvPr id="43" name="等腰三角形 9_24"/>
            <p:cNvSpPr/>
            <p:nvPr/>
          </p:nvSpPr>
          <p:spPr>
            <a:xfrm rot="10800000">
              <a:off x="5713365" y="5259617"/>
              <a:ext cx="1358547" cy="3378448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>
              <a:spLocks noChangeAspect="1"/>
            </p:cNvSpPr>
            <p:nvPr/>
          </p:nvSpPr>
          <p:spPr>
            <a:xfrm>
              <a:off x="5775086" y="4642065"/>
              <a:ext cx="1235107" cy="1235104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9" name="PA_组合 98"/>
          <p:cNvGrpSpPr/>
          <p:nvPr>
            <p:custDataLst>
              <p:tags r:id="rId10"/>
            </p:custDataLst>
          </p:nvPr>
        </p:nvGrpSpPr>
        <p:grpSpPr>
          <a:xfrm>
            <a:off x="1564673" y="5004310"/>
            <a:ext cx="820027" cy="2412000"/>
            <a:chOff x="7146608" y="5004310"/>
            <a:chExt cx="820027" cy="2412000"/>
          </a:xfrm>
        </p:grpSpPr>
        <p:sp>
          <p:nvSpPr>
            <p:cNvPr id="46" name="等腰三角形 9_26"/>
            <p:cNvSpPr/>
            <p:nvPr/>
          </p:nvSpPr>
          <p:spPr>
            <a:xfrm rot="10800000">
              <a:off x="7146608" y="5377067"/>
              <a:ext cx="820027" cy="2039243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>
              <a:spLocks noChangeAspect="1"/>
            </p:cNvSpPr>
            <p:nvPr/>
          </p:nvSpPr>
          <p:spPr>
            <a:xfrm>
              <a:off x="7183863" y="5004310"/>
              <a:ext cx="745518" cy="745513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0" name="PA_组合 99"/>
          <p:cNvGrpSpPr/>
          <p:nvPr>
            <p:custDataLst>
              <p:tags r:id="rId11"/>
            </p:custDataLst>
          </p:nvPr>
        </p:nvGrpSpPr>
        <p:grpSpPr>
          <a:xfrm>
            <a:off x="1384015" y="4426151"/>
            <a:ext cx="879620" cy="2555999"/>
            <a:chOff x="6965950" y="4426151"/>
            <a:chExt cx="879620" cy="2555999"/>
          </a:xfrm>
        </p:grpSpPr>
        <p:sp>
          <p:nvSpPr>
            <p:cNvPr id="61" name="等腰三角形 9_28"/>
            <p:cNvSpPr/>
            <p:nvPr/>
          </p:nvSpPr>
          <p:spPr>
            <a:xfrm rot="10800000">
              <a:off x="6965950" y="4821161"/>
              <a:ext cx="879620" cy="2160989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>
              <a:spLocks noChangeAspect="1"/>
            </p:cNvSpPr>
            <p:nvPr/>
          </p:nvSpPr>
          <p:spPr>
            <a:xfrm>
              <a:off x="7010750" y="4426151"/>
              <a:ext cx="790022" cy="790021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1" name="PA_组合 100"/>
          <p:cNvGrpSpPr/>
          <p:nvPr>
            <p:custDataLst>
              <p:tags r:id="rId12"/>
            </p:custDataLst>
          </p:nvPr>
        </p:nvGrpSpPr>
        <p:grpSpPr>
          <a:xfrm>
            <a:off x="4991525" y="4642065"/>
            <a:ext cx="525546" cy="1331996"/>
            <a:chOff x="10573460" y="4642065"/>
            <a:chExt cx="525546" cy="1331996"/>
          </a:xfrm>
        </p:grpSpPr>
        <p:sp>
          <p:nvSpPr>
            <p:cNvPr id="67" name="等腰三角形 9_30"/>
            <p:cNvSpPr/>
            <p:nvPr/>
          </p:nvSpPr>
          <p:spPr>
            <a:xfrm rot="10800000">
              <a:off x="10573460" y="4847912"/>
              <a:ext cx="525546" cy="1126149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8" name="椭圆 67"/>
            <p:cNvSpPr>
              <a:spLocks noChangeAspect="1"/>
            </p:cNvSpPr>
            <p:nvPr/>
          </p:nvSpPr>
          <p:spPr>
            <a:xfrm>
              <a:off x="10630379" y="4642065"/>
              <a:ext cx="411710" cy="411701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2" name="PA_组合 101"/>
          <p:cNvGrpSpPr/>
          <p:nvPr>
            <p:custDataLst>
              <p:tags r:id="rId13"/>
            </p:custDataLst>
          </p:nvPr>
        </p:nvGrpSpPr>
        <p:grpSpPr>
          <a:xfrm>
            <a:off x="4139412" y="4036519"/>
            <a:ext cx="715672" cy="1980000"/>
            <a:chOff x="9721347" y="4036519"/>
            <a:chExt cx="715672" cy="1980000"/>
          </a:xfrm>
        </p:grpSpPr>
        <p:sp>
          <p:nvSpPr>
            <p:cNvPr id="70" name="等腰三角形 9_32"/>
            <p:cNvSpPr/>
            <p:nvPr/>
          </p:nvSpPr>
          <p:spPr>
            <a:xfrm rot="10800000">
              <a:off x="9721347" y="4342513"/>
              <a:ext cx="715672" cy="1674006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1" name="椭圆 70"/>
            <p:cNvSpPr>
              <a:spLocks noChangeAspect="1"/>
            </p:cNvSpPr>
            <p:nvPr/>
          </p:nvSpPr>
          <p:spPr>
            <a:xfrm>
              <a:off x="9773189" y="4036519"/>
              <a:ext cx="611990" cy="611988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7" name="PA_组合 126"/>
          <p:cNvGrpSpPr/>
          <p:nvPr>
            <p:custDataLst>
              <p:tags r:id="rId14"/>
            </p:custDataLst>
          </p:nvPr>
        </p:nvGrpSpPr>
        <p:grpSpPr>
          <a:xfrm>
            <a:off x="1725542" y="2552385"/>
            <a:ext cx="1077041" cy="3167998"/>
            <a:chOff x="7097292" y="3424240"/>
            <a:chExt cx="1077041" cy="3167998"/>
          </a:xfrm>
        </p:grpSpPr>
        <p:sp>
          <p:nvSpPr>
            <p:cNvPr id="76" name="等腰三角形 9_34"/>
            <p:cNvSpPr/>
            <p:nvPr/>
          </p:nvSpPr>
          <p:spPr>
            <a:xfrm rot="10800000">
              <a:off x="7097292" y="3913829"/>
              <a:ext cx="1077041" cy="2678409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>
              <a:spLocks noChangeAspect="1"/>
            </p:cNvSpPr>
            <p:nvPr/>
          </p:nvSpPr>
          <p:spPr>
            <a:xfrm>
              <a:off x="7146224" y="3424240"/>
              <a:ext cx="979179" cy="979179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8" name="PA_组合 127"/>
          <p:cNvGrpSpPr/>
          <p:nvPr>
            <p:custDataLst>
              <p:tags r:id="rId15"/>
            </p:custDataLst>
          </p:nvPr>
        </p:nvGrpSpPr>
        <p:grpSpPr>
          <a:xfrm>
            <a:off x="2777469" y="2834374"/>
            <a:ext cx="759196" cy="2124000"/>
            <a:chOff x="8359404" y="2834374"/>
            <a:chExt cx="759196" cy="2124000"/>
          </a:xfrm>
        </p:grpSpPr>
        <p:sp>
          <p:nvSpPr>
            <p:cNvPr id="82" name="等腰三角形 9_36"/>
            <p:cNvSpPr/>
            <p:nvPr/>
          </p:nvSpPr>
          <p:spPr>
            <a:xfrm rot="10800000">
              <a:off x="8359404" y="3162622"/>
              <a:ext cx="759196" cy="1795752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3" name="椭圆 82"/>
            <p:cNvSpPr>
              <a:spLocks noChangeAspect="1"/>
            </p:cNvSpPr>
            <p:nvPr/>
          </p:nvSpPr>
          <p:spPr>
            <a:xfrm>
              <a:off x="8410754" y="2834374"/>
              <a:ext cx="656498" cy="656497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9" name="PA_组合 128"/>
          <p:cNvGrpSpPr/>
          <p:nvPr>
            <p:custDataLst>
              <p:tags r:id="rId16"/>
            </p:custDataLst>
          </p:nvPr>
        </p:nvGrpSpPr>
        <p:grpSpPr>
          <a:xfrm>
            <a:off x="2187588" y="2742671"/>
            <a:ext cx="655340" cy="1728000"/>
            <a:chOff x="7769523" y="2742671"/>
            <a:chExt cx="655340" cy="1728000"/>
          </a:xfrm>
        </p:grpSpPr>
        <p:sp>
          <p:nvSpPr>
            <p:cNvPr id="85" name="等腰三角形 9_38"/>
            <p:cNvSpPr/>
            <p:nvPr/>
          </p:nvSpPr>
          <p:spPr>
            <a:xfrm rot="10800000">
              <a:off x="7769523" y="3009721"/>
              <a:ext cx="655340" cy="1460950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6" name="椭圆 85"/>
            <p:cNvSpPr>
              <a:spLocks noChangeAspect="1"/>
            </p:cNvSpPr>
            <p:nvPr/>
          </p:nvSpPr>
          <p:spPr>
            <a:xfrm>
              <a:off x="7830143" y="2742671"/>
              <a:ext cx="534102" cy="534099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0" name="PA_组合 129"/>
          <p:cNvGrpSpPr/>
          <p:nvPr>
            <p:custDataLst>
              <p:tags r:id="rId17"/>
            </p:custDataLst>
          </p:nvPr>
        </p:nvGrpSpPr>
        <p:grpSpPr>
          <a:xfrm>
            <a:off x="2697600" y="2409047"/>
            <a:ext cx="537440" cy="1404000"/>
            <a:chOff x="8279535" y="2409047"/>
            <a:chExt cx="537440" cy="1404000"/>
          </a:xfrm>
        </p:grpSpPr>
        <p:sp>
          <p:nvSpPr>
            <p:cNvPr id="88" name="等腰三角形 9_40"/>
            <p:cNvSpPr/>
            <p:nvPr/>
          </p:nvSpPr>
          <p:spPr>
            <a:xfrm rot="10800000">
              <a:off x="8279535" y="2626025"/>
              <a:ext cx="537440" cy="1187022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9" name="椭圆 88"/>
            <p:cNvSpPr>
              <a:spLocks noChangeAspect="1"/>
            </p:cNvSpPr>
            <p:nvPr/>
          </p:nvSpPr>
          <p:spPr>
            <a:xfrm>
              <a:off x="8331276" y="2409047"/>
              <a:ext cx="433959" cy="433955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1" name="PA_组合 130"/>
          <p:cNvGrpSpPr/>
          <p:nvPr>
            <p:custDataLst>
              <p:tags r:id="rId18"/>
            </p:custDataLst>
          </p:nvPr>
        </p:nvGrpSpPr>
        <p:grpSpPr>
          <a:xfrm>
            <a:off x="3269209" y="2051771"/>
            <a:ext cx="788156" cy="2160000"/>
            <a:chOff x="8851144" y="2051771"/>
            <a:chExt cx="788156" cy="2160000"/>
          </a:xfrm>
        </p:grpSpPr>
        <p:sp>
          <p:nvSpPr>
            <p:cNvPr id="91" name="等腰三角形 9_42"/>
            <p:cNvSpPr/>
            <p:nvPr/>
          </p:nvSpPr>
          <p:spPr>
            <a:xfrm rot="10800000">
              <a:off x="8851144" y="2385583"/>
              <a:ext cx="788156" cy="1826188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2" name="立方体 91"/>
            <p:cNvSpPr>
              <a:spLocks noChangeAspect="1"/>
            </p:cNvSpPr>
            <p:nvPr/>
          </p:nvSpPr>
          <p:spPr>
            <a:xfrm>
              <a:off x="8911411" y="2051771"/>
              <a:ext cx="667625" cy="667624"/>
            </a:xfrm>
            <a:prstGeom prst="cube">
              <a:avLst/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2" name="PA_组合 131"/>
          <p:cNvGrpSpPr/>
          <p:nvPr>
            <p:custDataLst>
              <p:tags r:id="rId19"/>
            </p:custDataLst>
          </p:nvPr>
        </p:nvGrpSpPr>
        <p:grpSpPr>
          <a:xfrm>
            <a:off x="2230012" y="1829573"/>
            <a:ext cx="536716" cy="1331997"/>
            <a:chOff x="7811947" y="1829573"/>
            <a:chExt cx="536716" cy="1331997"/>
          </a:xfrm>
        </p:grpSpPr>
        <p:sp>
          <p:nvSpPr>
            <p:cNvPr id="94" name="等腰三角形 9_44"/>
            <p:cNvSpPr/>
            <p:nvPr/>
          </p:nvSpPr>
          <p:spPr>
            <a:xfrm rot="10800000">
              <a:off x="7811947" y="2035421"/>
              <a:ext cx="536716" cy="1126149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5" name="椭圆 94"/>
            <p:cNvSpPr>
              <a:spLocks noChangeAspect="1"/>
            </p:cNvSpPr>
            <p:nvPr/>
          </p:nvSpPr>
          <p:spPr>
            <a:xfrm>
              <a:off x="7874453" y="1829573"/>
              <a:ext cx="411705" cy="411701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3" name="PA_组合 132"/>
          <p:cNvGrpSpPr/>
          <p:nvPr>
            <p:custDataLst>
              <p:tags r:id="rId20"/>
            </p:custDataLst>
          </p:nvPr>
        </p:nvGrpSpPr>
        <p:grpSpPr>
          <a:xfrm>
            <a:off x="1663410" y="5466330"/>
            <a:ext cx="1358542" cy="3996000"/>
            <a:chOff x="7245345" y="5466330"/>
            <a:chExt cx="1358542" cy="3996000"/>
          </a:xfrm>
        </p:grpSpPr>
        <p:sp>
          <p:nvSpPr>
            <p:cNvPr id="34" name="等腰三角形 9_46"/>
            <p:cNvSpPr/>
            <p:nvPr/>
          </p:nvSpPr>
          <p:spPr>
            <a:xfrm rot="10800000">
              <a:off x="7245345" y="6083882"/>
              <a:ext cx="1358542" cy="3378448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5" name="椭圆 34"/>
            <p:cNvSpPr>
              <a:spLocks noChangeAspect="1"/>
            </p:cNvSpPr>
            <p:nvPr/>
          </p:nvSpPr>
          <p:spPr>
            <a:xfrm>
              <a:off x="7307066" y="5466330"/>
              <a:ext cx="1235103" cy="1235104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4" name="PA_组合 133"/>
          <p:cNvGrpSpPr/>
          <p:nvPr>
            <p:custDataLst>
              <p:tags r:id="rId21"/>
            </p:custDataLst>
          </p:nvPr>
        </p:nvGrpSpPr>
        <p:grpSpPr>
          <a:xfrm>
            <a:off x="1114430" y="5346918"/>
            <a:ext cx="917938" cy="2700000"/>
            <a:chOff x="6696365" y="5346918"/>
            <a:chExt cx="917938" cy="2700000"/>
          </a:xfrm>
        </p:grpSpPr>
        <p:sp>
          <p:nvSpPr>
            <p:cNvPr id="37" name="等腰三角形 9_48"/>
            <p:cNvSpPr/>
            <p:nvPr/>
          </p:nvSpPr>
          <p:spPr>
            <a:xfrm rot="10800000">
              <a:off x="6696365" y="5764183"/>
              <a:ext cx="917938" cy="2282735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>
              <a:spLocks noChangeAspect="1"/>
            </p:cNvSpPr>
            <p:nvPr/>
          </p:nvSpPr>
          <p:spPr>
            <a:xfrm>
              <a:off x="6738068" y="5346918"/>
              <a:ext cx="834533" cy="834530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6" name="PA_组合 135"/>
          <p:cNvGrpSpPr/>
          <p:nvPr>
            <p:custDataLst>
              <p:tags r:id="rId22"/>
            </p:custDataLst>
          </p:nvPr>
        </p:nvGrpSpPr>
        <p:grpSpPr>
          <a:xfrm>
            <a:off x="3432479" y="3129639"/>
            <a:ext cx="905695" cy="2664001"/>
            <a:chOff x="9014414" y="3129639"/>
            <a:chExt cx="905695" cy="2664001"/>
          </a:xfrm>
        </p:grpSpPr>
        <p:sp>
          <p:nvSpPr>
            <p:cNvPr id="79" name="等腰三角形 9_52"/>
            <p:cNvSpPr/>
            <p:nvPr/>
          </p:nvSpPr>
          <p:spPr>
            <a:xfrm rot="10800000">
              <a:off x="9014414" y="3541341"/>
              <a:ext cx="905695" cy="2252299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0" name="椭圆 79"/>
            <p:cNvSpPr>
              <a:spLocks noChangeAspect="1"/>
            </p:cNvSpPr>
            <p:nvPr/>
          </p:nvSpPr>
          <p:spPr>
            <a:xfrm>
              <a:off x="9055561" y="3129639"/>
              <a:ext cx="823402" cy="823403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8" name="PA_组合 137"/>
          <p:cNvGrpSpPr/>
          <p:nvPr>
            <p:custDataLst>
              <p:tags r:id="rId23"/>
            </p:custDataLst>
          </p:nvPr>
        </p:nvGrpSpPr>
        <p:grpSpPr>
          <a:xfrm>
            <a:off x="4222445" y="4697080"/>
            <a:ext cx="632480" cy="1692000"/>
            <a:chOff x="10073620" y="5646405"/>
            <a:chExt cx="632480" cy="1692000"/>
          </a:xfrm>
        </p:grpSpPr>
        <p:sp>
          <p:nvSpPr>
            <p:cNvPr id="52" name="等腰三角形 9_56"/>
            <p:cNvSpPr/>
            <p:nvPr/>
          </p:nvSpPr>
          <p:spPr>
            <a:xfrm rot="10800000">
              <a:off x="10073620" y="5907891"/>
              <a:ext cx="632480" cy="143051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>
              <a:spLocks noChangeAspect="1"/>
            </p:cNvSpPr>
            <p:nvPr/>
          </p:nvSpPr>
          <p:spPr>
            <a:xfrm>
              <a:off x="10128371" y="5646405"/>
              <a:ext cx="522979" cy="522972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1270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椭圆 25"/>
          <p:cNvSpPr>
            <a:spLocks noChangeAspect="1"/>
          </p:cNvSpPr>
          <p:nvPr/>
        </p:nvSpPr>
        <p:spPr>
          <a:xfrm>
            <a:off x="2960370" y="5457825"/>
            <a:ext cx="979170" cy="979170"/>
          </a:xfrm>
          <a:prstGeom prst="cube">
            <a:avLst/>
          </a:pr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1270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7" name="PA_矩形 104"/>
          <p:cNvSpPr/>
          <p:nvPr>
            <p:custDataLst>
              <p:tags r:id="rId24"/>
            </p:custDataLst>
          </p:nvPr>
        </p:nvSpPr>
        <p:spPr>
          <a:xfrm>
            <a:off x="7216774" y="5813166"/>
            <a:ext cx="4593590" cy="52197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altLang="zh-CN" sz="28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        </a:t>
            </a:r>
            <a:r>
              <a:rPr lang="zh-CN" altLang="zh-CN" sz="28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指导老师         李    振</a:t>
            </a:r>
          </a:p>
        </p:txBody>
      </p:sp>
      <p:sp>
        <p:nvSpPr>
          <p:cNvPr id="108" name="PA_文本框 18"/>
          <p:cNvSpPr txBox="1"/>
          <p:nvPr>
            <p:custDataLst>
              <p:tags r:id="rId25"/>
            </p:custDataLst>
          </p:nvPr>
        </p:nvSpPr>
        <p:spPr>
          <a:xfrm>
            <a:off x="5529198" y="2443069"/>
            <a:ext cx="6281166" cy="707886"/>
          </a:xfrm>
          <a:prstGeom prst="rect">
            <a:avLst/>
          </a:prstGeom>
          <a:noFill/>
          <a:effectLst/>
        </p:spPr>
        <p:txBody>
          <a:bodyPr wrap="square" rtlCol="0" anchor="b" anchorCtr="0">
            <a:spAutoFit/>
          </a:bodyPr>
          <a:lstStyle>
            <a:defPPr>
              <a:defRPr lang="zh-CN"/>
            </a:defPPr>
            <a:lvl1pPr>
              <a:defRPr sz="5400" b="1">
                <a:solidFill>
                  <a:srgbClr val="6BB2E1">
                    <a:lumMod val="75000"/>
                  </a:srgbClr>
                </a:solidFill>
                <a:effectLst>
                  <a:innerShdw blurRad="127000" dist="635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40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  <a:ea typeface="+mn-ea"/>
                <a:cs typeface="+mn-ea"/>
              </a:rPr>
              <a:t>——政策解构与替代模式</a:t>
            </a:r>
            <a:endParaRPr lang="zh-CN" altLang="en-US" sz="4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  <a:ea typeface="+mn-ea"/>
              <a:cs typeface="+mn-ea"/>
            </a:endParaRPr>
          </a:p>
        </p:txBody>
      </p:sp>
      <p:sp>
        <p:nvSpPr>
          <p:cNvPr id="110" name="PA_文本框 140"/>
          <p:cNvSpPr txBox="1"/>
          <p:nvPr>
            <p:custDataLst>
              <p:tags r:id="rId26"/>
            </p:custDataLst>
          </p:nvPr>
        </p:nvSpPr>
        <p:spPr>
          <a:xfrm>
            <a:off x="3860882" y="1164876"/>
            <a:ext cx="8305479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5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普惠</a:t>
            </a:r>
            <a:r>
              <a:rPr lang="zh-CN" altLang="en-US" sz="5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金融上海“政银托”</a:t>
            </a:r>
            <a:r>
              <a:rPr lang="zh-CN" altLang="en-US" sz="54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模式</a:t>
            </a:r>
            <a:endParaRPr lang="zh-CN" altLang="zh-CN" sz="5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4" name="PA_矩形 104"/>
          <p:cNvSpPr/>
          <p:nvPr>
            <p:custDataLst>
              <p:tags r:id="rId27"/>
            </p:custDataLst>
          </p:nvPr>
        </p:nvSpPr>
        <p:spPr>
          <a:xfrm>
            <a:off x="5942887" y="5087669"/>
            <a:ext cx="6096000" cy="52197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山东大学   赤子扬帆队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267715" y="2714395"/>
            <a:ext cx="828285" cy="991631"/>
            <a:chOff x="1313770" y="2199242"/>
            <a:chExt cx="828285" cy="991631"/>
          </a:xfrm>
        </p:grpSpPr>
        <p:grpSp>
          <p:nvGrpSpPr>
            <p:cNvPr id="111" name="组合 110"/>
            <p:cNvGrpSpPr/>
            <p:nvPr/>
          </p:nvGrpSpPr>
          <p:grpSpPr>
            <a:xfrm>
              <a:off x="1313770" y="2199242"/>
              <a:ext cx="828285" cy="991631"/>
              <a:chOff x="2650922" y="1870312"/>
              <a:chExt cx="828285" cy="991631"/>
            </a:xfrm>
          </p:grpSpPr>
          <p:sp>
            <p:nvSpPr>
              <p:cNvPr id="112" name="椭圆 111"/>
              <p:cNvSpPr/>
              <p:nvPr/>
            </p:nvSpPr>
            <p:spPr>
              <a:xfrm>
                <a:off x="2650922" y="2677524"/>
                <a:ext cx="828285" cy="1844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EEEF0">
                      <a:alpha val="0"/>
                    </a:srgbClr>
                  </a:gs>
                  <a:gs pos="50000">
                    <a:srgbClr val="B7B7B8">
                      <a:alpha val="35000"/>
                    </a:srgbClr>
                  </a:gs>
                  <a:gs pos="0">
                    <a:schemeClr val="bg1">
                      <a:lumMod val="50000"/>
                      <a:alpha val="6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13" name="组合 112"/>
              <p:cNvGrpSpPr/>
              <p:nvPr/>
            </p:nvGrpSpPr>
            <p:grpSpPr>
              <a:xfrm>
                <a:off x="2688315" y="1870312"/>
                <a:ext cx="747327" cy="883823"/>
                <a:chOff x="2688315" y="1870312"/>
                <a:chExt cx="747327" cy="883823"/>
              </a:xfrm>
            </p:grpSpPr>
            <p:sp>
              <p:nvSpPr>
                <p:cNvPr id="114" name="任意多边形 113"/>
                <p:cNvSpPr/>
                <p:nvPr/>
              </p:nvSpPr>
              <p:spPr>
                <a:xfrm>
                  <a:off x="2688315" y="1870312"/>
                  <a:ext cx="747327" cy="883823"/>
                </a:xfrm>
                <a:custGeom>
                  <a:avLst/>
                  <a:gdLst>
                    <a:gd name="connsiteX0" fmla="*/ 1066106 w 2132212"/>
                    <a:gd name="connsiteY0" fmla="*/ 0 h 2521653"/>
                    <a:gd name="connsiteX1" fmla="*/ 1819957 w 2132212"/>
                    <a:gd name="connsiteY1" fmla="*/ 312255 h 2521653"/>
                    <a:gd name="connsiteX2" fmla="*/ 1819957 w 2132212"/>
                    <a:gd name="connsiteY2" fmla="*/ 1819957 h 2521653"/>
                    <a:gd name="connsiteX3" fmla="*/ 1721535 w 2132212"/>
                    <a:gd name="connsiteY3" fmla="*/ 1918379 h 2521653"/>
                    <a:gd name="connsiteX4" fmla="*/ 1375925 w 2132212"/>
                    <a:gd name="connsiteY4" fmla="*/ 2263989 h 2521653"/>
                    <a:gd name="connsiteX5" fmla="*/ 1155139 w 2132212"/>
                    <a:gd name="connsiteY5" fmla="*/ 2484775 h 2521653"/>
                    <a:gd name="connsiteX6" fmla="*/ 977073 w 2132212"/>
                    <a:gd name="connsiteY6" fmla="*/ 2484775 h 2521653"/>
                    <a:gd name="connsiteX7" fmla="*/ 630260 w 2132212"/>
                    <a:gd name="connsiteY7" fmla="*/ 2137962 h 2521653"/>
                    <a:gd name="connsiteX8" fmla="*/ 410678 w 2132212"/>
                    <a:gd name="connsiteY8" fmla="*/ 1918379 h 2521653"/>
                    <a:gd name="connsiteX9" fmla="*/ 312255 w 2132212"/>
                    <a:gd name="connsiteY9" fmla="*/ 1819957 h 2521653"/>
                    <a:gd name="connsiteX10" fmla="*/ 312255 w 2132212"/>
                    <a:gd name="connsiteY10" fmla="*/ 312255 h 2521653"/>
                    <a:gd name="connsiteX11" fmla="*/ 1066106 w 2132212"/>
                    <a:gd name="connsiteY11" fmla="*/ 0 h 2521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32212" h="2521653">
                      <a:moveTo>
                        <a:pt x="1066106" y="0"/>
                      </a:moveTo>
                      <a:cubicBezTo>
                        <a:pt x="1338947" y="0"/>
                        <a:pt x="1611787" y="104085"/>
                        <a:pt x="1819957" y="312255"/>
                      </a:cubicBezTo>
                      <a:cubicBezTo>
                        <a:pt x="2236297" y="728596"/>
                        <a:pt x="2236297" y="1403617"/>
                        <a:pt x="1819957" y="1819957"/>
                      </a:cubicBezTo>
                      <a:lnTo>
                        <a:pt x="1721535" y="1918379"/>
                      </a:lnTo>
                      <a:lnTo>
                        <a:pt x="1375925" y="2263989"/>
                      </a:lnTo>
                      <a:lnTo>
                        <a:pt x="1155139" y="2484775"/>
                      </a:lnTo>
                      <a:cubicBezTo>
                        <a:pt x="1105968" y="2533946"/>
                        <a:pt x="1026245" y="2533946"/>
                        <a:pt x="977073" y="2484775"/>
                      </a:cubicBezTo>
                      <a:lnTo>
                        <a:pt x="630260" y="2137962"/>
                      </a:lnTo>
                      <a:lnTo>
                        <a:pt x="410678" y="1918379"/>
                      </a:lnTo>
                      <a:lnTo>
                        <a:pt x="312255" y="1819957"/>
                      </a:lnTo>
                      <a:cubicBezTo>
                        <a:pt x="-104085" y="1403617"/>
                        <a:pt x="-104085" y="728596"/>
                        <a:pt x="312255" y="312255"/>
                      </a:cubicBezTo>
                      <a:cubicBezTo>
                        <a:pt x="520425" y="104085"/>
                        <a:pt x="793266" y="0"/>
                        <a:pt x="106610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5000">
                      <a:schemeClr val="bg1">
                        <a:lumMod val="95000"/>
                      </a:schemeClr>
                    </a:gs>
                    <a:gs pos="0">
                      <a:srgbClr val="FCFCFC"/>
                    </a:gs>
                    <a:gs pos="100000">
                      <a:srgbClr val="DADBDD"/>
                    </a:gs>
                  </a:gsLst>
                  <a:lin ang="2700000" scaled="1"/>
                  <a:tileRect/>
                </a:gradFill>
                <a:ln>
                  <a:noFill/>
                </a:ln>
                <a:effectLst>
                  <a:outerShdw blurRad="127000" dist="50800" dir="2700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dirty="0">
                      <a:solidFill>
                        <a:srgbClr val="FFFFFF"/>
                      </a:solidFill>
                    </a:rPr>
                    <a:t>%</a:t>
                  </a:r>
                  <a:endParaRPr lang="zh-CN" altLang="en-US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椭圆 114"/>
                <p:cNvSpPr/>
                <p:nvPr/>
              </p:nvSpPr>
              <p:spPr>
                <a:xfrm>
                  <a:off x="2750091" y="1937146"/>
                  <a:ext cx="623775" cy="62377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DADBDD"/>
                    </a:gs>
                  </a:gsLst>
                  <a:lin ang="2700000" scaled="1"/>
                  <a:tileRect/>
                </a:gradFill>
                <a:ln>
                  <a:noFill/>
                </a:ln>
                <a:effectLst>
                  <a:softEdge rad="254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</p:grpSp>
        <p:graphicFrame>
          <p:nvGraphicFramePr>
            <p:cNvPr id="116" name="图表 115"/>
            <p:cNvGraphicFramePr/>
            <p:nvPr>
              <p:extLst/>
            </p:nvPr>
          </p:nvGraphicFramePr>
          <p:xfrm>
            <a:off x="1497086" y="2310146"/>
            <a:ext cx="532374" cy="5235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17" name="椭圆 116"/>
            <p:cNvSpPr/>
            <p:nvPr/>
          </p:nvSpPr>
          <p:spPr>
            <a:xfrm>
              <a:off x="1565084" y="2402119"/>
              <a:ext cx="324106" cy="32410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014112" y="4318939"/>
            <a:ext cx="828285" cy="991631"/>
            <a:chOff x="6416566" y="2266611"/>
            <a:chExt cx="828285" cy="991631"/>
          </a:xfrm>
        </p:grpSpPr>
        <p:grpSp>
          <p:nvGrpSpPr>
            <p:cNvPr id="124" name="组合 123"/>
            <p:cNvGrpSpPr/>
            <p:nvPr/>
          </p:nvGrpSpPr>
          <p:grpSpPr>
            <a:xfrm>
              <a:off x="6416566" y="2266611"/>
              <a:ext cx="828285" cy="991631"/>
              <a:chOff x="5739656" y="2974001"/>
              <a:chExt cx="828285" cy="991631"/>
            </a:xfrm>
          </p:grpSpPr>
          <p:sp>
            <p:nvSpPr>
              <p:cNvPr id="125" name="椭圆 124"/>
              <p:cNvSpPr/>
              <p:nvPr/>
            </p:nvSpPr>
            <p:spPr>
              <a:xfrm>
                <a:off x="5739656" y="3781213"/>
                <a:ext cx="828285" cy="1844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EEEF0">
                      <a:alpha val="0"/>
                    </a:srgbClr>
                  </a:gs>
                  <a:gs pos="50000">
                    <a:srgbClr val="B7B7B8">
                      <a:alpha val="35000"/>
                    </a:srgbClr>
                  </a:gs>
                  <a:gs pos="0">
                    <a:schemeClr val="bg1">
                      <a:lumMod val="50000"/>
                      <a:alpha val="6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6" name="任意多边形 125"/>
              <p:cNvSpPr/>
              <p:nvPr/>
            </p:nvSpPr>
            <p:spPr>
              <a:xfrm>
                <a:off x="5777049" y="2974001"/>
                <a:ext cx="747327" cy="883823"/>
              </a:xfrm>
              <a:custGeom>
                <a:avLst/>
                <a:gdLst>
                  <a:gd name="connsiteX0" fmla="*/ 1066106 w 2132212"/>
                  <a:gd name="connsiteY0" fmla="*/ 0 h 2521653"/>
                  <a:gd name="connsiteX1" fmla="*/ 1819957 w 2132212"/>
                  <a:gd name="connsiteY1" fmla="*/ 312255 h 2521653"/>
                  <a:gd name="connsiteX2" fmla="*/ 1819957 w 2132212"/>
                  <a:gd name="connsiteY2" fmla="*/ 1819957 h 2521653"/>
                  <a:gd name="connsiteX3" fmla="*/ 1721535 w 2132212"/>
                  <a:gd name="connsiteY3" fmla="*/ 1918379 h 2521653"/>
                  <a:gd name="connsiteX4" fmla="*/ 1375925 w 2132212"/>
                  <a:gd name="connsiteY4" fmla="*/ 2263989 h 2521653"/>
                  <a:gd name="connsiteX5" fmla="*/ 1155139 w 2132212"/>
                  <a:gd name="connsiteY5" fmla="*/ 2484775 h 2521653"/>
                  <a:gd name="connsiteX6" fmla="*/ 977073 w 2132212"/>
                  <a:gd name="connsiteY6" fmla="*/ 2484775 h 2521653"/>
                  <a:gd name="connsiteX7" fmla="*/ 630260 w 2132212"/>
                  <a:gd name="connsiteY7" fmla="*/ 2137962 h 2521653"/>
                  <a:gd name="connsiteX8" fmla="*/ 410678 w 2132212"/>
                  <a:gd name="connsiteY8" fmla="*/ 1918379 h 2521653"/>
                  <a:gd name="connsiteX9" fmla="*/ 312255 w 2132212"/>
                  <a:gd name="connsiteY9" fmla="*/ 1819957 h 2521653"/>
                  <a:gd name="connsiteX10" fmla="*/ 312255 w 2132212"/>
                  <a:gd name="connsiteY10" fmla="*/ 312255 h 2521653"/>
                  <a:gd name="connsiteX11" fmla="*/ 1066106 w 2132212"/>
                  <a:gd name="connsiteY11" fmla="*/ 0 h 252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32212" h="2521653">
                    <a:moveTo>
                      <a:pt x="1066106" y="0"/>
                    </a:moveTo>
                    <a:cubicBezTo>
                      <a:pt x="1338947" y="0"/>
                      <a:pt x="1611787" y="104085"/>
                      <a:pt x="1819957" y="312255"/>
                    </a:cubicBezTo>
                    <a:cubicBezTo>
                      <a:pt x="2236297" y="728596"/>
                      <a:pt x="2236297" y="1403617"/>
                      <a:pt x="1819957" y="1819957"/>
                    </a:cubicBezTo>
                    <a:lnTo>
                      <a:pt x="1721535" y="1918379"/>
                    </a:lnTo>
                    <a:lnTo>
                      <a:pt x="1375925" y="2263989"/>
                    </a:lnTo>
                    <a:lnTo>
                      <a:pt x="1155139" y="2484775"/>
                    </a:lnTo>
                    <a:cubicBezTo>
                      <a:pt x="1105968" y="2533946"/>
                      <a:pt x="1026245" y="2533946"/>
                      <a:pt x="977073" y="2484775"/>
                    </a:cubicBezTo>
                    <a:lnTo>
                      <a:pt x="630260" y="2137962"/>
                    </a:lnTo>
                    <a:lnTo>
                      <a:pt x="410678" y="1918379"/>
                    </a:lnTo>
                    <a:lnTo>
                      <a:pt x="312255" y="1819957"/>
                    </a:lnTo>
                    <a:cubicBezTo>
                      <a:pt x="-104085" y="1403617"/>
                      <a:pt x="-104085" y="728596"/>
                      <a:pt x="312255" y="312255"/>
                    </a:cubicBezTo>
                    <a:cubicBezTo>
                      <a:pt x="520425" y="104085"/>
                      <a:pt x="793266" y="0"/>
                      <a:pt x="1066106" y="0"/>
                    </a:cubicBezTo>
                    <a:close/>
                  </a:path>
                </a:pathLst>
              </a:custGeom>
              <a:gradFill flip="none" rotWithShape="1">
                <a:gsLst>
                  <a:gs pos="55000">
                    <a:schemeClr val="bg1">
                      <a:lumMod val="95000"/>
                    </a:schemeClr>
                  </a:gs>
                  <a:gs pos="0">
                    <a:srgbClr val="FCFCFC"/>
                  </a:gs>
                  <a:gs pos="10000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127000" dist="508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rgbClr val="FFFFFF"/>
                    </a:solidFill>
                  </a:rPr>
                  <a:t>%</a:t>
                </a:r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5838825" y="3040835"/>
                <a:ext cx="623775" cy="62377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aphicFrame>
          <p:nvGraphicFramePr>
            <p:cNvPr id="128" name="图表 127"/>
            <p:cNvGraphicFramePr/>
            <p:nvPr>
              <p:extLst/>
            </p:nvPr>
          </p:nvGraphicFramePr>
          <p:xfrm>
            <a:off x="6561435" y="2383576"/>
            <a:ext cx="532374" cy="5235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29" name="椭圆 128"/>
            <p:cNvSpPr/>
            <p:nvPr/>
          </p:nvSpPr>
          <p:spPr>
            <a:xfrm>
              <a:off x="6653995" y="2461157"/>
              <a:ext cx="324106" cy="32410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399837" y="2682595"/>
            <a:ext cx="828285" cy="991631"/>
            <a:chOff x="2850645" y="4670152"/>
            <a:chExt cx="828285" cy="991631"/>
          </a:xfrm>
        </p:grpSpPr>
        <p:grpSp>
          <p:nvGrpSpPr>
            <p:cNvPr id="130" name="组合 129"/>
            <p:cNvGrpSpPr/>
            <p:nvPr/>
          </p:nvGrpSpPr>
          <p:grpSpPr>
            <a:xfrm>
              <a:off x="2850645" y="4670152"/>
              <a:ext cx="828285" cy="991631"/>
              <a:chOff x="3585340" y="3889737"/>
              <a:chExt cx="828285" cy="991631"/>
            </a:xfrm>
          </p:grpSpPr>
          <p:sp>
            <p:nvSpPr>
              <p:cNvPr id="131" name="椭圆 130"/>
              <p:cNvSpPr/>
              <p:nvPr/>
            </p:nvSpPr>
            <p:spPr>
              <a:xfrm>
                <a:off x="3585340" y="4696949"/>
                <a:ext cx="828285" cy="1844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EEEF0">
                      <a:alpha val="0"/>
                    </a:srgbClr>
                  </a:gs>
                  <a:gs pos="50000">
                    <a:srgbClr val="B7B7B8">
                      <a:alpha val="35000"/>
                    </a:srgbClr>
                  </a:gs>
                  <a:gs pos="0">
                    <a:schemeClr val="bg1">
                      <a:lumMod val="50000"/>
                      <a:alpha val="6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2" name="任意多边形 131"/>
              <p:cNvSpPr/>
              <p:nvPr/>
            </p:nvSpPr>
            <p:spPr>
              <a:xfrm>
                <a:off x="3622733" y="3889737"/>
                <a:ext cx="747327" cy="883823"/>
              </a:xfrm>
              <a:custGeom>
                <a:avLst/>
                <a:gdLst>
                  <a:gd name="connsiteX0" fmla="*/ 1066106 w 2132212"/>
                  <a:gd name="connsiteY0" fmla="*/ 0 h 2521653"/>
                  <a:gd name="connsiteX1" fmla="*/ 1819957 w 2132212"/>
                  <a:gd name="connsiteY1" fmla="*/ 312255 h 2521653"/>
                  <a:gd name="connsiteX2" fmla="*/ 1819957 w 2132212"/>
                  <a:gd name="connsiteY2" fmla="*/ 1819957 h 2521653"/>
                  <a:gd name="connsiteX3" fmla="*/ 1721535 w 2132212"/>
                  <a:gd name="connsiteY3" fmla="*/ 1918379 h 2521653"/>
                  <a:gd name="connsiteX4" fmla="*/ 1375925 w 2132212"/>
                  <a:gd name="connsiteY4" fmla="*/ 2263989 h 2521653"/>
                  <a:gd name="connsiteX5" fmla="*/ 1155139 w 2132212"/>
                  <a:gd name="connsiteY5" fmla="*/ 2484775 h 2521653"/>
                  <a:gd name="connsiteX6" fmla="*/ 977073 w 2132212"/>
                  <a:gd name="connsiteY6" fmla="*/ 2484775 h 2521653"/>
                  <a:gd name="connsiteX7" fmla="*/ 630260 w 2132212"/>
                  <a:gd name="connsiteY7" fmla="*/ 2137962 h 2521653"/>
                  <a:gd name="connsiteX8" fmla="*/ 410678 w 2132212"/>
                  <a:gd name="connsiteY8" fmla="*/ 1918379 h 2521653"/>
                  <a:gd name="connsiteX9" fmla="*/ 312255 w 2132212"/>
                  <a:gd name="connsiteY9" fmla="*/ 1819957 h 2521653"/>
                  <a:gd name="connsiteX10" fmla="*/ 312255 w 2132212"/>
                  <a:gd name="connsiteY10" fmla="*/ 312255 h 2521653"/>
                  <a:gd name="connsiteX11" fmla="*/ 1066106 w 2132212"/>
                  <a:gd name="connsiteY11" fmla="*/ 0 h 252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32212" h="2521653">
                    <a:moveTo>
                      <a:pt x="1066106" y="0"/>
                    </a:moveTo>
                    <a:cubicBezTo>
                      <a:pt x="1338947" y="0"/>
                      <a:pt x="1611787" y="104085"/>
                      <a:pt x="1819957" y="312255"/>
                    </a:cubicBezTo>
                    <a:cubicBezTo>
                      <a:pt x="2236297" y="728596"/>
                      <a:pt x="2236297" y="1403617"/>
                      <a:pt x="1819957" y="1819957"/>
                    </a:cubicBezTo>
                    <a:lnTo>
                      <a:pt x="1721535" y="1918379"/>
                    </a:lnTo>
                    <a:lnTo>
                      <a:pt x="1375925" y="2263989"/>
                    </a:lnTo>
                    <a:lnTo>
                      <a:pt x="1155139" y="2484775"/>
                    </a:lnTo>
                    <a:cubicBezTo>
                      <a:pt x="1105968" y="2533946"/>
                      <a:pt x="1026245" y="2533946"/>
                      <a:pt x="977073" y="2484775"/>
                    </a:cubicBezTo>
                    <a:lnTo>
                      <a:pt x="630260" y="2137962"/>
                    </a:lnTo>
                    <a:lnTo>
                      <a:pt x="410678" y="1918379"/>
                    </a:lnTo>
                    <a:lnTo>
                      <a:pt x="312255" y="1819957"/>
                    </a:lnTo>
                    <a:cubicBezTo>
                      <a:pt x="-104085" y="1403617"/>
                      <a:pt x="-104085" y="728596"/>
                      <a:pt x="312255" y="312255"/>
                    </a:cubicBezTo>
                    <a:cubicBezTo>
                      <a:pt x="520425" y="104085"/>
                      <a:pt x="793266" y="0"/>
                      <a:pt x="1066106" y="0"/>
                    </a:cubicBezTo>
                    <a:close/>
                  </a:path>
                </a:pathLst>
              </a:custGeom>
              <a:gradFill flip="none" rotWithShape="1">
                <a:gsLst>
                  <a:gs pos="55000">
                    <a:schemeClr val="bg1">
                      <a:lumMod val="95000"/>
                    </a:schemeClr>
                  </a:gs>
                  <a:gs pos="0">
                    <a:srgbClr val="FCFCFC"/>
                  </a:gs>
                  <a:gs pos="10000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127000" dist="508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rgbClr val="FFFFFF"/>
                    </a:solidFill>
                  </a:rPr>
                  <a:t>%</a:t>
                </a:r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3684509" y="3956571"/>
                <a:ext cx="623775" cy="62377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aphicFrame>
          <p:nvGraphicFramePr>
            <p:cNvPr id="134" name="图表 133"/>
            <p:cNvGraphicFramePr/>
            <p:nvPr>
              <p:extLst/>
            </p:nvPr>
          </p:nvGraphicFramePr>
          <p:xfrm>
            <a:off x="2995514" y="4736986"/>
            <a:ext cx="524926" cy="57364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35" name="椭圆 134"/>
            <p:cNvSpPr/>
            <p:nvPr/>
          </p:nvSpPr>
          <p:spPr>
            <a:xfrm>
              <a:off x="3097626" y="4867770"/>
              <a:ext cx="324106" cy="32410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1261" y="2679801"/>
            <a:ext cx="928370" cy="991631"/>
            <a:chOff x="9053202" y="4751546"/>
            <a:chExt cx="928370" cy="991631"/>
          </a:xfrm>
        </p:grpSpPr>
        <p:grpSp>
          <p:nvGrpSpPr>
            <p:cNvPr id="136" name="组合 135"/>
            <p:cNvGrpSpPr/>
            <p:nvPr/>
          </p:nvGrpSpPr>
          <p:grpSpPr>
            <a:xfrm>
              <a:off x="9125939" y="4751546"/>
              <a:ext cx="828285" cy="991631"/>
              <a:chOff x="8972904" y="4178141"/>
              <a:chExt cx="828285" cy="991631"/>
            </a:xfrm>
          </p:grpSpPr>
          <p:sp>
            <p:nvSpPr>
              <p:cNvPr id="137" name="椭圆 136"/>
              <p:cNvSpPr/>
              <p:nvPr/>
            </p:nvSpPr>
            <p:spPr>
              <a:xfrm>
                <a:off x="8972904" y="4985353"/>
                <a:ext cx="828285" cy="1844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EEEF0">
                      <a:alpha val="0"/>
                    </a:srgbClr>
                  </a:gs>
                  <a:gs pos="50000">
                    <a:srgbClr val="B7B7B8">
                      <a:alpha val="35000"/>
                    </a:srgbClr>
                  </a:gs>
                  <a:gs pos="0">
                    <a:schemeClr val="bg1">
                      <a:lumMod val="50000"/>
                      <a:alpha val="6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8" name="任意多边形 137"/>
              <p:cNvSpPr/>
              <p:nvPr/>
            </p:nvSpPr>
            <p:spPr>
              <a:xfrm>
                <a:off x="9010297" y="4178141"/>
                <a:ext cx="747327" cy="883823"/>
              </a:xfrm>
              <a:custGeom>
                <a:avLst/>
                <a:gdLst>
                  <a:gd name="connsiteX0" fmla="*/ 1066106 w 2132212"/>
                  <a:gd name="connsiteY0" fmla="*/ 0 h 2521653"/>
                  <a:gd name="connsiteX1" fmla="*/ 1819957 w 2132212"/>
                  <a:gd name="connsiteY1" fmla="*/ 312255 h 2521653"/>
                  <a:gd name="connsiteX2" fmla="*/ 1819957 w 2132212"/>
                  <a:gd name="connsiteY2" fmla="*/ 1819957 h 2521653"/>
                  <a:gd name="connsiteX3" fmla="*/ 1721535 w 2132212"/>
                  <a:gd name="connsiteY3" fmla="*/ 1918379 h 2521653"/>
                  <a:gd name="connsiteX4" fmla="*/ 1375925 w 2132212"/>
                  <a:gd name="connsiteY4" fmla="*/ 2263989 h 2521653"/>
                  <a:gd name="connsiteX5" fmla="*/ 1155139 w 2132212"/>
                  <a:gd name="connsiteY5" fmla="*/ 2484775 h 2521653"/>
                  <a:gd name="connsiteX6" fmla="*/ 977073 w 2132212"/>
                  <a:gd name="connsiteY6" fmla="*/ 2484775 h 2521653"/>
                  <a:gd name="connsiteX7" fmla="*/ 630260 w 2132212"/>
                  <a:gd name="connsiteY7" fmla="*/ 2137962 h 2521653"/>
                  <a:gd name="connsiteX8" fmla="*/ 410678 w 2132212"/>
                  <a:gd name="connsiteY8" fmla="*/ 1918379 h 2521653"/>
                  <a:gd name="connsiteX9" fmla="*/ 312255 w 2132212"/>
                  <a:gd name="connsiteY9" fmla="*/ 1819957 h 2521653"/>
                  <a:gd name="connsiteX10" fmla="*/ 312255 w 2132212"/>
                  <a:gd name="connsiteY10" fmla="*/ 312255 h 2521653"/>
                  <a:gd name="connsiteX11" fmla="*/ 1066106 w 2132212"/>
                  <a:gd name="connsiteY11" fmla="*/ 0 h 252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32212" h="2521653">
                    <a:moveTo>
                      <a:pt x="1066106" y="0"/>
                    </a:moveTo>
                    <a:cubicBezTo>
                      <a:pt x="1338947" y="0"/>
                      <a:pt x="1611787" y="104085"/>
                      <a:pt x="1819957" y="312255"/>
                    </a:cubicBezTo>
                    <a:cubicBezTo>
                      <a:pt x="2236297" y="728596"/>
                      <a:pt x="2236297" y="1403617"/>
                      <a:pt x="1819957" y="1819957"/>
                    </a:cubicBezTo>
                    <a:lnTo>
                      <a:pt x="1721535" y="1918379"/>
                    </a:lnTo>
                    <a:lnTo>
                      <a:pt x="1375925" y="2263989"/>
                    </a:lnTo>
                    <a:lnTo>
                      <a:pt x="1155139" y="2484775"/>
                    </a:lnTo>
                    <a:cubicBezTo>
                      <a:pt x="1105968" y="2533946"/>
                      <a:pt x="1026245" y="2533946"/>
                      <a:pt x="977073" y="2484775"/>
                    </a:cubicBezTo>
                    <a:lnTo>
                      <a:pt x="630260" y="2137962"/>
                    </a:lnTo>
                    <a:lnTo>
                      <a:pt x="410678" y="1918379"/>
                    </a:lnTo>
                    <a:lnTo>
                      <a:pt x="312255" y="1819957"/>
                    </a:lnTo>
                    <a:cubicBezTo>
                      <a:pt x="-104085" y="1403617"/>
                      <a:pt x="-104085" y="728596"/>
                      <a:pt x="312255" y="312255"/>
                    </a:cubicBezTo>
                    <a:cubicBezTo>
                      <a:pt x="520425" y="104085"/>
                      <a:pt x="793266" y="0"/>
                      <a:pt x="1066106" y="0"/>
                    </a:cubicBezTo>
                    <a:close/>
                  </a:path>
                </a:pathLst>
              </a:custGeom>
              <a:gradFill flip="none" rotWithShape="1">
                <a:gsLst>
                  <a:gs pos="55000">
                    <a:schemeClr val="bg1">
                      <a:lumMod val="95000"/>
                    </a:schemeClr>
                  </a:gs>
                  <a:gs pos="0">
                    <a:srgbClr val="FCFCFC"/>
                  </a:gs>
                  <a:gs pos="10000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127000" dist="508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rgbClr val="FFFFFF"/>
                    </a:solidFill>
                  </a:rPr>
                  <a:t>%</a:t>
                </a:r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9" name="椭圆 138"/>
              <p:cNvSpPr/>
              <p:nvPr/>
            </p:nvSpPr>
            <p:spPr>
              <a:xfrm>
                <a:off x="9072073" y="4244975"/>
                <a:ext cx="623775" cy="62377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aphicFrame>
          <p:nvGraphicFramePr>
            <p:cNvPr id="140" name="图表 139"/>
            <p:cNvGraphicFramePr/>
            <p:nvPr>
              <p:extLst/>
            </p:nvPr>
          </p:nvGraphicFramePr>
          <p:xfrm>
            <a:off x="9053202" y="4861692"/>
            <a:ext cx="928370" cy="66738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41" name="椭圆 140"/>
            <p:cNvSpPr/>
            <p:nvPr/>
          </p:nvSpPr>
          <p:spPr>
            <a:xfrm>
              <a:off x="9336405" y="4939031"/>
              <a:ext cx="400685" cy="4064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47" name="文本框 146"/>
          <p:cNvSpPr txBox="1"/>
          <p:nvPr/>
        </p:nvSpPr>
        <p:spPr bwMode="auto">
          <a:xfrm>
            <a:off x="1652554" y="2631262"/>
            <a:ext cx="1431039" cy="878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中国金融</a:t>
            </a:r>
            <a:endParaRPr lang="en-US" altLang="zh-CN" sz="2400" b="1" dirty="0">
              <a:solidFill>
                <a:schemeClr val="tx2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体系特征</a:t>
            </a:r>
            <a:endParaRPr lang="zh-CN" altLang="en-US" sz="2400" b="1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2" name="文本框 151"/>
          <p:cNvSpPr txBox="1"/>
          <p:nvPr/>
        </p:nvSpPr>
        <p:spPr bwMode="auto">
          <a:xfrm>
            <a:off x="2648148" y="5364328"/>
            <a:ext cx="1554040" cy="90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金融企业</a:t>
            </a:r>
            <a:endParaRPr lang="en-US" altLang="zh-CN" sz="2400" b="1" dirty="0">
              <a:solidFill>
                <a:schemeClr val="tx2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逐利性</a:t>
            </a:r>
            <a:endParaRPr lang="zh-CN" altLang="en-US" sz="2400" b="1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4" name="文本框 153"/>
          <p:cNvSpPr txBox="1"/>
          <p:nvPr/>
        </p:nvSpPr>
        <p:spPr>
          <a:xfrm flipH="1">
            <a:off x="6514665" y="2670997"/>
            <a:ext cx="206074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顶层设计倾向</a:t>
            </a:r>
            <a:endParaRPr lang="en-US" altLang="zh-CN" sz="2400" b="1" dirty="0">
              <a:solidFill>
                <a:schemeClr val="tx2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政策利好</a:t>
            </a:r>
            <a:endParaRPr lang="zh-CN" altLang="en-US" sz="2400" b="1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2609627" y="1322108"/>
            <a:ext cx="8433511" cy="931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">
                <a:schemeClr val="accent3"/>
              </a:gs>
              <a:gs pos="99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7433711" y="4318939"/>
            <a:ext cx="828285" cy="991631"/>
            <a:chOff x="6416566" y="2266611"/>
            <a:chExt cx="828285" cy="991631"/>
          </a:xfrm>
        </p:grpSpPr>
        <p:grpSp>
          <p:nvGrpSpPr>
            <p:cNvPr id="57" name="组合 56"/>
            <p:cNvGrpSpPr/>
            <p:nvPr/>
          </p:nvGrpSpPr>
          <p:grpSpPr>
            <a:xfrm>
              <a:off x="6416566" y="2266611"/>
              <a:ext cx="828285" cy="991631"/>
              <a:chOff x="5739656" y="2974001"/>
              <a:chExt cx="828285" cy="991631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5739656" y="3781213"/>
                <a:ext cx="828285" cy="1844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EEEF0">
                      <a:alpha val="0"/>
                    </a:srgbClr>
                  </a:gs>
                  <a:gs pos="50000">
                    <a:srgbClr val="B7B7B8">
                      <a:alpha val="35000"/>
                    </a:srgbClr>
                  </a:gs>
                  <a:gs pos="0">
                    <a:schemeClr val="bg1">
                      <a:lumMod val="50000"/>
                      <a:alpha val="6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任意多边形 60"/>
              <p:cNvSpPr/>
              <p:nvPr/>
            </p:nvSpPr>
            <p:spPr>
              <a:xfrm>
                <a:off x="5777049" y="2974001"/>
                <a:ext cx="747327" cy="883823"/>
              </a:xfrm>
              <a:custGeom>
                <a:avLst/>
                <a:gdLst>
                  <a:gd name="connsiteX0" fmla="*/ 1066106 w 2132212"/>
                  <a:gd name="connsiteY0" fmla="*/ 0 h 2521653"/>
                  <a:gd name="connsiteX1" fmla="*/ 1819957 w 2132212"/>
                  <a:gd name="connsiteY1" fmla="*/ 312255 h 2521653"/>
                  <a:gd name="connsiteX2" fmla="*/ 1819957 w 2132212"/>
                  <a:gd name="connsiteY2" fmla="*/ 1819957 h 2521653"/>
                  <a:gd name="connsiteX3" fmla="*/ 1721535 w 2132212"/>
                  <a:gd name="connsiteY3" fmla="*/ 1918379 h 2521653"/>
                  <a:gd name="connsiteX4" fmla="*/ 1375925 w 2132212"/>
                  <a:gd name="connsiteY4" fmla="*/ 2263989 h 2521653"/>
                  <a:gd name="connsiteX5" fmla="*/ 1155139 w 2132212"/>
                  <a:gd name="connsiteY5" fmla="*/ 2484775 h 2521653"/>
                  <a:gd name="connsiteX6" fmla="*/ 977073 w 2132212"/>
                  <a:gd name="connsiteY6" fmla="*/ 2484775 h 2521653"/>
                  <a:gd name="connsiteX7" fmla="*/ 630260 w 2132212"/>
                  <a:gd name="connsiteY7" fmla="*/ 2137962 h 2521653"/>
                  <a:gd name="connsiteX8" fmla="*/ 410678 w 2132212"/>
                  <a:gd name="connsiteY8" fmla="*/ 1918379 h 2521653"/>
                  <a:gd name="connsiteX9" fmla="*/ 312255 w 2132212"/>
                  <a:gd name="connsiteY9" fmla="*/ 1819957 h 2521653"/>
                  <a:gd name="connsiteX10" fmla="*/ 312255 w 2132212"/>
                  <a:gd name="connsiteY10" fmla="*/ 312255 h 2521653"/>
                  <a:gd name="connsiteX11" fmla="*/ 1066106 w 2132212"/>
                  <a:gd name="connsiteY11" fmla="*/ 0 h 252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32212" h="2521653">
                    <a:moveTo>
                      <a:pt x="1066106" y="0"/>
                    </a:moveTo>
                    <a:cubicBezTo>
                      <a:pt x="1338947" y="0"/>
                      <a:pt x="1611787" y="104085"/>
                      <a:pt x="1819957" y="312255"/>
                    </a:cubicBezTo>
                    <a:cubicBezTo>
                      <a:pt x="2236297" y="728596"/>
                      <a:pt x="2236297" y="1403617"/>
                      <a:pt x="1819957" y="1819957"/>
                    </a:cubicBezTo>
                    <a:lnTo>
                      <a:pt x="1721535" y="1918379"/>
                    </a:lnTo>
                    <a:lnTo>
                      <a:pt x="1375925" y="2263989"/>
                    </a:lnTo>
                    <a:lnTo>
                      <a:pt x="1155139" y="2484775"/>
                    </a:lnTo>
                    <a:cubicBezTo>
                      <a:pt x="1105968" y="2533946"/>
                      <a:pt x="1026245" y="2533946"/>
                      <a:pt x="977073" y="2484775"/>
                    </a:cubicBezTo>
                    <a:lnTo>
                      <a:pt x="630260" y="2137962"/>
                    </a:lnTo>
                    <a:lnTo>
                      <a:pt x="410678" y="1918379"/>
                    </a:lnTo>
                    <a:lnTo>
                      <a:pt x="312255" y="1819957"/>
                    </a:lnTo>
                    <a:cubicBezTo>
                      <a:pt x="-104085" y="1403617"/>
                      <a:pt x="-104085" y="728596"/>
                      <a:pt x="312255" y="312255"/>
                    </a:cubicBezTo>
                    <a:cubicBezTo>
                      <a:pt x="520425" y="104085"/>
                      <a:pt x="793266" y="0"/>
                      <a:pt x="1066106" y="0"/>
                    </a:cubicBezTo>
                    <a:close/>
                  </a:path>
                </a:pathLst>
              </a:custGeom>
              <a:gradFill flip="none" rotWithShape="1">
                <a:gsLst>
                  <a:gs pos="55000">
                    <a:schemeClr val="bg1">
                      <a:lumMod val="95000"/>
                    </a:schemeClr>
                  </a:gs>
                  <a:gs pos="0">
                    <a:srgbClr val="FCFCFC"/>
                  </a:gs>
                  <a:gs pos="10000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127000" dist="508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rgbClr val="FFFFFF"/>
                    </a:solidFill>
                  </a:rPr>
                  <a:t>%</a:t>
                </a:r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5838825" y="3040835"/>
                <a:ext cx="623775" cy="62377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aphicFrame>
          <p:nvGraphicFramePr>
            <p:cNvPr id="58" name="图表 57"/>
            <p:cNvGraphicFramePr/>
            <p:nvPr>
              <p:extLst/>
            </p:nvPr>
          </p:nvGraphicFramePr>
          <p:xfrm>
            <a:off x="6561435" y="2383576"/>
            <a:ext cx="532374" cy="5235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59" name="椭圆 58"/>
            <p:cNvSpPr/>
            <p:nvPr/>
          </p:nvSpPr>
          <p:spPr>
            <a:xfrm>
              <a:off x="6653995" y="2461157"/>
              <a:ext cx="324106" cy="32410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 flipH="1">
            <a:off x="7073870" y="5350260"/>
            <a:ext cx="154604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企业贷款需求冲动</a:t>
            </a:r>
            <a:endParaRPr lang="zh-CN" altLang="en-US" sz="2400" b="1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 flipH="1">
            <a:off x="9318608" y="3801377"/>
            <a:ext cx="21184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Impact" panose="020B0806030902050204" pitchFamily="34" charset="0"/>
              </a:rPr>
              <a:t>地方政府背书</a:t>
            </a:r>
            <a:endParaRPr lang="en-US" altLang="zh-CN" sz="2400" b="1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Impact" panose="020B0806030902050204" pitchFamily="34" charset="0"/>
            </a:endParaRPr>
          </a:p>
          <a:p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Impact" panose="020B0806030902050204" pitchFamily="34" charset="0"/>
              </a:rPr>
              <a:t>中小企业借贷</a:t>
            </a:r>
            <a:endParaRPr lang="en-US" altLang="zh-CN" sz="2400" b="1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cxnSp>
        <p:nvCxnSpPr>
          <p:cNvPr id="8" name="曲线连接符 7"/>
          <p:cNvCxnSpPr>
            <a:stCxn id="137" idx="6"/>
            <a:endCxn id="125" idx="2"/>
          </p:cNvCxnSpPr>
          <p:nvPr/>
        </p:nvCxnSpPr>
        <p:spPr>
          <a:xfrm>
            <a:off x="1552283" y="3579223"/>
            <a:ext cx="1461829" cy="1639138"/>
          </a:xfrm>
          <a:prstGeom prst="curvedConnector3">
            <a:avLst>
              <a:gd name="adj1" fmla="val 50000"/>
            </a:avLst>
          </a:prstGeom>
          <a:ln w="38100"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曲线连接符 49"/>
          <p:cNvCxnSpPr>
            <a:stCxn id="112" idx="2"/>
            <a:endCxn id="125" idx="6"/>
          </p:cNvCxnSpPr>
          <p:nvPr/>
        </p:nvCxnSpPr>
        <p:spPr>
          <a:xfrm rot="10800000" flipV="1">
            <a:off x="3842397" y="3613817"/>
            <a:ext cx="1425318" cy="1604544"/>
          </a:xfrm>
          <a:prstGeom prst="curvedConnector3">
            <a:avLst>
              <a:gd name="adj1" fmla="val 50000"/>
            </a:avLst>
          </a:prstGeom>
          <a:ln w="38100"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曲线连接符 64"/>
          <p:cNvCxnSpPr>
            <a:stCxn id="112" idx="6"/>
            <a:endCxn id="60" idx="2"/>
          </p:cNvCxnSpPr>
          <p:nvPr/>
        </p:nvCxnSpPr>
        <p:spPr>
          <a:xfrm>
            <a:off x="6096000" y="3613817"/>
            <a:ext cx="1337711" cy="1604544"/>
          </a:xfrm>
          <a:prstGeom prst="curvedConnector3">
            <a:avLst>
              <a:gd name="adj1" fmla="val 50000"/>
            </a:avLst>
          </a:prstGeom>
          <a:ln w="38100"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曲线连接符 65"/>
          <p:cNvCxnSpPr>
            <a:stCxn id="131" idx="2"/>
            <a:endCxn id="60" idx="6"/>
          </p:cNvCxnSpPr>
          <p:nvPr/>
        </p:nvCxnSpPr>
        <p:spPr>
          <a:xfrm rot="10800000" flipV="1">
            <a:off x="8261997" y="3582017"/>
            <a:ext cx="1137841" cy="1636344"/>
          </a:xfrm>
          <a:prstGeom prst="curvedConnector3">
            <a:avLst>
              <a:gd name="adj1" fmla="val 50000"/>
            </a:avLst>
          </a:prstGeom>
          <a:ln w="38100"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3" name="文本框 38"/>
          <p:cNvSpPr txBox="1"/>
          <p:nvPr/>
        </p:nvSpPr>
        <p:spPr>
          <a:xfrm>
            <a:off x="3860800" y="274118"/>
            <a:ext cx="44634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</a:rPr>
              <a:t>问题解构</a:t>
            </a:r>
            <a:endParaRPr lang="zh-CN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768341" y="1507479"/>
            <a:ext cx="8737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2060"/>
                </a:solidFill>
                <a:latin typeface="+mj-ea"/>
              </a:rPr>
              <a:t>金融体系融资倾向与科技型小企业发展融资需求之间的矛盾</a:t>
            </a:r>
            <a:endParaRPr lang="zh-CN" altLang="en-US" sz="2400" b="1" dirty="0">
              <a:solidFill>
                <a:srgbClr val="002060"/>
              </a:solidFill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65165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6" grpId="0">
        <p:bldAsOne/>
      </p:bldGraphic>
      <p:bldP spid="147" grpId="0"/>
      <p:bldP spid="152" grpId="0"/>
      <p:bldP spid="154" grpId="0"/>
      <p:bldP spid="63" grpId="0"/>
      <p:bldP spid="64" grpId="0"/>
      <p:bldP spid="51" grpId="0"/>
      <p:bldP spid="5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>
            <a:grpSpLocks noChangeAspect="1"/>
          </p:cNvGrpSpPr>
          <p:nvPr/>
        </p:nvGrpSpPr>
        <p:grpSpPr>
          <a:xfrm>
            <a:off x="9686895" y="274118"/>
            <a:ext cx="1885606" cy="5224096"/>
            <a:chOff x="597712" y="2415605"/>
            <a:chExt cx="1076110" cy="3131998"/>
          </a:xfrm>
        </p:grpSpPr>
        <p:sp>
          <p:nvSpPr>
            <p:cNvPr id="22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" name="椭圆 7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>
            <a:grpSpLocks noChangeAspect="1"/>
          </p:cNvGrpSpPr>
          <p:nvPr/>
        </p:nvGrpSpPr>
        <p:grpSpPr>
          <a:xfrm>
            <a:off x="10912605" y="1811055"/>
            <a:ext cx="618455" cy="1800000"/>
            <a:chOff x="597712" y="2415605"/>
            <a:chExt cx="1076110" cy="3131998"/>
          </a:xfrm>
        </p:grpSpPr>
        <p:sp>
          <p:nvSpPr>
            <p:cNvPr id="10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9779582" y="2444637"/>
            <a:ext cx="2062038" cy="5430173"/>
            <a:chOff x="623410" y="669185"/>
            <a:chExt cx="1849258" cy="4869835"/>
          </a:xfrm>
        </p:grpSpPr>
        <p:sp>
          <p:nvSpPr>
            <p:cNvPr id="4" name="等腰三角形 9"/>
            <p:cNvSpPr/>
            <p:nvPr/>
          </p:nvSpPr>
          <p:spPr>
            <a:xfrm rot="10800000">
              <a:off x="654216" y="669185"/>
              <a:ext cx="1818452" cy="4869835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623410" y="841667"/>
              <a:ext cx="1800110" cy="1798970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sz="6000" kern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文星标宋" panose="02010604000101010101" charset="-122"/>
                <a:ea typeface="文星标宋" panose="02010604000101010101" charset="-122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>
            <a:grpSpLocks noChangeAspect="1"/>
          </p:cNvGrpSpPr>
          <p:nvPr/>
        </p:nvGrpSpPr>
        <p:grpSpPr>
          <a:xfrm>
            <a:off x="11215329" y="4627122"/>
            <a:ext cx="618455" cy="1800000"/>
            <a:chOff x="597712" y="2415605"/>
            <a:chExt cx="1076110" cy="3131998"/>
          </a:xfrm>
        </p:grpSpPr>
        <p:sp>
          <p:nvSpPr>
            <p:cNvPr id="13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cube">
              <a:avLst/>
            </a:prstGeom>
            <a:gradFill>
              <a:gsLst>
                <a:gs pos="100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等腰三角形 9"/>
          <p:cNvSpPr/>
          <p:nvPr/>
        </p:nvSpPr>
        <p:spPr>
          <a:xfrm rot="10800000">
            <a:off x="8718550" y="1901542"/>
            <a:ext cx="1150620" cy="2821305"/>
          </a:xfrm>
          <a:prstGeom prst="cube">
            <a:avLst/>
          </a:prstGeom>
          <a:gradFill>
            <a:gsLst>
              <a:gs pos="70000">
                <a:srgbClr val="000000">
                  <a:alpha val="8000"/>
                </a:srgbClr>
              </a:gs>
              <a:gs pos="50000">
                <a:srgbClr val="000000">
                  <a:alpha val="4000"/>
                </a:srgbClr>
              </a:gs>
              <a:gs pos="30000">
                <a:schemeClr val="tx1">
                  <a:alpha val="0"/>
                </a:schemeClr>
              </a:gs>
              <a:gs pos="100000">
                <a:schemeClr val="tx1">
                  <a:lumMod val="85000"/>
                  <a:lumOff val="15000"/>
                  <a:alpha val="30000"/>
                </a:schemeClr>
              </a:gs>
            </a:gsLst>
            <a:lin ang="54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11285" y="2432794"/>
            <a:ext cx="76133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28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普惠金融已经成为定策，包括五大行在内的</a:t>
            </a:r>
            <a:r>
              <a:rPr lang="en-US" altLang="zh-CN" sz="28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16</a:t>
            </a:r>
            <a:r>
              <a:rPr lang="zh-CN" altLang="en-US" sz="28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家上市银行已经开始专门的部门；</a:t>
            </a:r>
            <a:endParaRPr lang="zh-CN" altLang="en-US" sz="2800" dirty="0">
              <a:solidFill>
                <a:schemeClr val="tx2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90905" y="3857177"/>
            <a:ext cx="80117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28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上海出现了“政银托”模式，</a:t>
            </a:r>
            <a:r>
              <a:rPr lang="zh-CN" altLang="en-US" sz="2800" dirty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上海本身有特殊性、手段本身有</a:t>
            </a:r>
            <a:r>
              <a:rPr lang="zh-CN" altLang="en-US" sz="28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风险 ；</a:t>
            </a:r>
            <a:endParaRPr lang="zh-CN" altLang="en-US" sz="2800" dirty="0">
              <a:solidFill>
                <a:schemeClr val="tx2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76305" y="5335904"/>
            <a:ext cx="85528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28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“政银托”有没有可持续性？有没有可推广性？提出一种更具推广性的模式。</a:t>
            </a:r>
            <a:endParaRPr lang="zh-CN" altLang="en-US" sz="2800" dirty="0">
              <a:solidFill>
                <a:schemeClr val="tx2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0" name="组合 29"/>
          <p:cNvGrpSpPr>
            <a:grpSpLocks noChangeAspect="1"/>
          </p:cNvGrpSpPr>
          <p:nvPr/>
        </p:nvGrpSpPr>
        <p:grpSpPr>
          <a:xfrm>
            <a:off x="8709720" y="1938221"/>
            <a:ext cx="1150325" cy="3348000"/>
            <a:chOff x="597712" y="2415605"/>
            <a:chExt cx="1076110" cy="3131998"/>
          </a:xfrm>
        </p:grpSpPr>
        <p:sp>
          <p:nvSpPr>
            <p:cNvPr id="31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2" name="椭圆 16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cube">
              <a:avLst/>
            </a:prstGeom>
            <a:gradFill>
              <a:gsLst>
                <a:gs pos="100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4" name="圆角矩形 33"/>
          <p:cNvSpPr/>
          <p:nvPr/>
        </p:nvSpPr>
        <p:spPr>
          <a:xfrm>
            <a:off x="2609627" y="1322108"/>
            <a:ext cx="8433511" cy="931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">
                <a:schemeClr val="accent3"/>
              </a:gs>
              <a:gs pos="99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8"/>
          <p:cNvSpPr txBox="1"/>
          <p:nvPr/>
        </p:nvSpPr>
        <p:spPr>
          <a:xfrm>
            <a:off x="3860800" y="274118"/>
            <a:ext cx="44634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</a:rPr>
              <a:t>重点关注</a:t>
            </a:r>
            <a:endParaRPr lang="zh-CN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768341" y="1507479"/>
            <a:ext cx="3913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2060"/>
                </a:solidFill>
                <a:latin typeface="+mj-ea"/>
              </a:rPr>
              <a:t>现状、特殊性、可推广性</a:t>
            </a:r>
            <a:endParaRPr lang="zh-CN" altLang="en-US" sz="2400" b="1" dirty="0">
              <a:solidFill>
                <a:srgbClr val="002060"/>
              </a:solidFill>
              <a:latin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6" grpId="0"/>
      <p:bldP spid="3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9"/>
          <p:cNvSpPr txBox="1"/>
          <p:nvPr/>
        </p:nvSpPr>
        <p:spPr bwMode="auto">
          <a:xfrm>
            <a:off x="620183" y="4005050"/>
            <a:ext cx="2370406" cy="90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以政府信用背书</a:t>
            </a:r>
            <a:endParaRPr lang="en-US" altLang="zh-CN" sz="24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10000"/>
              </a:lnSpc>
              <a:defRPr/>
            </a:pPr>
            <a:r>
              <a:rPr lang="zh-CN" altLang="en-US" sz="2400" b="1" u="sng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引入信托资金</a:t>
            </a:r>
            <a:endParaRPr lang="zh-CN" altLang="en-US" sz="2400" b="1" u="sng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9"/>
          <p:cNvSpPr txBox="1"/>
          <p:nvPr/>
        </p:nvSpPr>
        <p:spPr bwMode="auto">
          <a:xfrm>
            <a:off x="9394310" y="3903102"/>
            <a:ext cx="2552065" cy="90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脱去科技外壳：</a:t>
            </a:r>
            <a:endParaRPr lang="en-US" altLang="zh-CN" sz="2400" spc="3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10000"/>
              </a:lnSpc>
              <a:defRPr/>
            </a:pPr>
            <a:r>
              <a:rPr lang="en-US" altLang="zh-CN" sz="2400" b="1" u="sng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P2P</a:t>
            </a:r>
            <a:r>
              <a:rPr lang="zh-CN" altLang="en-US" sz="2400" b="1" u="sng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金融</a:t>
            </a:r>
            <a:endParaRPr lang="zh-CN" altLang="en-US" sz="2400" b="1" u="sng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38"/>
          <p:cNvSpPr txBox="1"/>
          <p:nvPr/>
        </p:nvSpPr>
        <p:spPr>
          <a:xfrm>
            <a:off x="3860838" y="44618"/>
            <a:ext cx="44634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</a:rPr>
              <a:t>“政银托”</a:t>
            </a:r>
            <a:endParaRPr lang="en-US" altLang="zh-CN" sz="54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</a:endParaRPr>
          </a:p>
          <a:p>
            <a:pPr algn="ctr"/>
            <a:r>
              <a:rPr lang="zh-CN" altLang="en-U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</a:rPr>
              <a:t>模式解构</a:t>
            </a:r>
            <a:endParaRPr lang="zh-CN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332780" y="2677558"/>
            <a:ext cx="1060669" cy="1077203"/>
            <a:chOff x="1738171" y="4750390"/>
            <a:chExt cx="1060669" cy="1077203"/>
          </a:xfrm>
        </p:grpSpPr>
        <p:sp>
          <p:nvSpPr>
            <p:cNvPr id="11" name="Freeform 5"/>
            <p:cNvSpPr/>
            <p:nvPr/>
          </p:nvSpPr>
          <p:spPr bwMode="auto">
            <a:xfrm rot="5400000" flipH="1">
              <a:off x="1729904" y="4758657"/>
              <a:ext cx="1077203" cy="1060669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文本框 24"/>
            <p:cNvSpPr txBox="1"/>
            <p:nvPr/>
          </p:nvSpPr>
          <p:spPr>
            <a:xfrm flipH="1">
              <a:off x="1791970" y="5069205"/>
              <a:ext cx="952500" cy="523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281403" y="3798136"/>
            <a:ext cx="1060669" cy="1077203"/>
            <a:chOff x="3335023" y="3188072"/>
            <a:chExt cx="1060669" cy="1077203"/>
          </a:xfrm>
        </p:grpSpPr>
        <p:sp>
          <p:nvSpPr>
            <p:cNvPr id="10" name="Freeform 5"/>
            <p:cNvSpPr/>
            <p:nvPr/>
          </p:nvSpPr>
          <p:spPr bwMode="auto">
            <a:xfrm rot="5400000" flipH="1">
              <a:off x="3326756" y="3196339"/>
              <a:ext cx="1077203" cy="1060669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文本框 27"/>
            <p:cNvSpPr txBox="1"/>
            <p:nvPr/>
          </p:nvSpPr>
          <p:spPr>
            <a:xfrm flipH="1">
              <a:off x="3384550" y="3475355"/>
              <a:ext cx="952500" cy="523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562172" y="4649766"/>
            <a:ext cx="1060669" cy="1077203"/>
            <a:chOff x="5566460" y="2498707"/>
            <a:chExt cx="1060669" cy="1077203"/>
          </a:xfrm>
        </p:grpSpPr>
        <p:sp>
          <p:nvSpPr>
            <p:cNvPr id="7" name="Freeform 5"/>
            <p:cNvSpPr/>
            <p:nvPr/>
          </p:nvSpPr>
          <p:spPr bwMode="auto">
            <a:xfrm rot="16200000">
              <a:off x="5558193" y="2506974"/>
              <a:ext cx="1077203" cy="1060669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文本框 30"/>
            <p:cNvSpPr txBox="1"/>
            <p:nvPr/>
          </p:nvSpPr>
          <p:spPr>
            <a:xfrm flipH="1">
              <a:off x="5617845" y="2821305"/>
              <a:ext cx="952500" cy="523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842941" y="3805614"/>
            <a:ext cx="1060669" cy="1077203"/>
            <a:chOff x="7764317" y="3188072"/>
            <a:chExt cx="1060669" cy="1077203"/>
          </a:xfrm>
        </p:grpSpPr>
        <p:sp>
          <p:nvSpPr>
            <p:cNvPr id="8" name="Freeform 5"/>
            <p:cNvSpPr/>
            <p:nvPr/>
          </p:nvSpPr>
          <p:spPr bwMode="auto">
            <a:xfrm rot="16200000">
              <a:off x="7756050" y="3196339"/>
              <a:ext cx="1077203" cy="1060669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文本框 33"/>
            <p:cNvSpPr txBox="1"/>
            <p:nvPr/>
          </p:nvSpPr>
          <p:spPr>
            <a:xfrm flipH="1">
              <a:off x="7818120" y="3457575"/>
              <a:ext cx="952500" cy="523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800139" y="2693407"/>
            <a:ext cx="1060669" cy="1077203"/>
            <a:chOff x="9361169" y="4750390"/>
            <a:chExt cx="1060669" cy="1077203"/>
          </a:xfrm>
        </p:grpSpPr>
        <p:sp>
          <p:nvSpPr>
            <p:cNvPr id="9" name="Freeform 5"/>
            <p:cNvSpPr/>
            <p:nvPr/>
          </p:nvSpPr>
          <p:spPr bwMode="auto">
            <a:xfrm rot="16200000">
              <a:off x="9352902" y="4758657"/>
              <a:ext cx="1077203" cy="1060669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文本框 36"/>
            <p:cNvSpPr txBox="1"/>
            <p:nvPr/>
          </p:nvSpPr>
          <p:spPr>
            <a:xfrm flipH="1">
              <a:off x="9415145" y="5065395"/>
              <a:ext cx="952500" cy="523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05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文本框 9"/>
          <p:cNvSpPr txBox="1"/>
          <p:nvPr/>
        </p:nvSpPr>
        <p:spPr bwMode="auto">
          <a:xfrm>
            <a:off x="2605540" y="4980391"/>
            <a:ext cx="2275949" cy="90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u="sng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打包债务</a:t>
            </a:r>
            <a:endParaRPr lang="en-US" altLang="zh-CN" sz="2400" b="1" u="sng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10000"/>
              </a:lnSpc>
              <a:defRPr/>
            </a:pPr>
            <a:r>
              <a:rPr lang="zh-CN" altLang="en-US" sz="2400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出售理财产品</a:t>
            </a:r>
            <a:endParaRPr lang="zh-CN" altLang="en-US" sz="24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9"/>
          <p:cNvSpPr txBox="1"/>
          <p:nvPr/>
        </p:nvSpPr>
        <p:spPr bwMode="auto">
          <a:xfrm>
            <a:off x="4875735" y="5765189"/>
            <a:ext cx="2428144" cy="90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形成</a:t>
            </a:r>
            <a:r>
              <a:rPr lang="zh-CN" altLang="en-US" sz="2400" b="1" u="sng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伞形信托</a:t>
            </a:r>
            <a:endParaRPr lang="en-US" altLang="zh-CN" sz="2400" b="1" u="sng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10000"/>
              </a:lnSpc>
              <a:defRPr/>
            </a:pPr>
            <a:r>
              <a:rPr lang="zh-CN" altLang="en-US" sz="2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资金</a:t>
            </a: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池</a:t>
            </a:r>
            <a:r>
              <a:rPr lang="zh-CN" altLang="en-US" sz="2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打开</a:t>
            </a:r>
            <a:endParaRPr lang="en-US" altLang="zh-CN" sz="2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9"/>
          <p:cNvSpPr txBox="1"/>
          <p:nvPr/>
        </p:nvSpPr>
        <p:spPr bwMode="auto">
          <a:xfrm>
            <a:off x="7467679" y="5036698"/>
            <a:ext cx="2552065" cy="90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</a:t>
            </a:r>
            <a:r>
              <a:rPr lang="zh-CN" altLang="en-US" sz="2400" b="1" u="sng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非标业务</a:t>
            </a:r>
            <a:endParaRPr lang="en-US" altLang="zh-CN" sz="2400" b="1" u="sng" spc="3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10000"/>
              </a:lnSpc>
              <a:defRPr/>
            </a:pPr>
            <a:r>
              <a:rPr lang="zh-CN" altLang="en-US" sz="2400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产生</a:t>
            </a:r>
            <a:r>
              <a:rPr lang="zh-CN" altLang="en-US" sz="2400" b="1" u="sng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</a:t>
            </a:r>
            <a:r>
              <a:rPr lang="zh-CN" altLang="en-US" sz="2400" b="1" u="sng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</a:t>
            </a:r>
            <a:r>
              <a:rPr lang="zh-CN" altLang="en-US" sz="2400" b="1" u="sng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资产</a:t>
            </a:r>
            <a:endParaRPr lang="en-US" altLang="zh-CN" sz="2400" b="1" u="sng" spc="3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024112" y="1923400"/>
            <a:ext cx="8737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2060"/>
                </a:solidFill>
                <a:latin typeface="+mj-ea"/>
              </a:rPr>
              <a:t>金融体系融资倾向与科技型小企业发展融资需求之间的矛盾</a:t>
            </a:r>
            <a:endParaRPr lang="zh-CN" altLang="en-US" sz="2400" b="1" dirty="0">
              <a:solidFill>
                <a:srgbClr val="002060"/>
              </a:solidFill>
              <a:latin typeface="+mj-ea"/>
            </a:endParaRPr>
          </a:p>
        </p:txBody>
      </p:sp>
      <p:sp>
        <p:nvSpPr>
          <p:cNvPr id="33" name="圆角矩形 32"/>
          <p:cNvSpPr/>
          <p:nvPr/>
        </p:nvSpPr>
        <p:spPr>
          <a:xfrm flipV="1">
            <a:off x="2104790" y="2381971"/>
            <a:ext cx="7976505" cy="10582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">
                <a:schemeClr val="accent3"/>
              </a:gs>
              <a:gs pos="99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796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1" grpId="0"/>
      <p:bldP spid="28" grpId="0"/>
      <p:bldP spid="29" grpId="0"/>
      <p:bldP spid="30" grpId="0"/>
      <p:bldP spid="32" grpId="0"/>
      <p:bldP spid="3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267715" y="2707363"/>
            <a:ext cx="828285" cy="991631"/>
            <a:chOff x="1313770" y="2199242"/>
            <a:chExt cx="828285" cy="991631"/>
          </a:xfrm>
        </p:grpSpPr>
        <p:grpSp>
          <p:nvGrpSpPr>
            <p:cNvPr id="111" name="组合 110"/>
            <p:cNvGrpSpPr/>
            <p:nvPr/>
          </p:nvGrpSpPr>
          <p:grpSpPr>
            <a:xfrm>
              <a:off x="1313770" y="2199242"/>
              <a:ext cx="828285" cy="991631"/>
              <a:chOff x="2650922" y="1870312"/>
              <a:chExt cx="828285" cy="991631"/>
            </a:xfrm>
          </p:grpSpPr>
          <p:sp>
            <p:nvSpPr>
              <p:cNvPr id="112" name="椭圆 111"/>
              <p:cNvSpPr/>
              <p:nvPr/>
            </p:nvSpPr>
            <p:spPr>
              <a:xfrm>
                <a:off x="2650922" y="2677524"/>
                <a:ext cx="828285" cy="1844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EEEF0">
                      <a:alpha val="0"/>
                    </a:srgbClr>
                  </a:gs>
                  <a:gs pos="50000">
                    <a:srgbClr val="B7B7B8">
                      <a:alpha val="35000"/>
                    </a:srgbClr>
                  </a:gs>
                  <a:gs pos="0">
                    <a:schemeClr val="bg1">
                      <a:lumMod val="50000"/>
                      <a:alpha val="6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13" name="组合 112"/>
              <p:cNvGrpSpPr/>
              <p:nvPr/>
            </p:nvGrpSpPr>
            <p:grpSpPr>
              <a:xfrm>
                <a:off x="2688315" y="1870312"/>
                <a:ext cx="747327" cy="883823"/>
                <a:chOff x="2688315" y="1870312"/>
                <a:chExt cx="747327" cy="883823"/>
              </a:xfrm>
            </p:grpSpPr>
            <p:sp>
              <p:nvSpPr>
                <p:cNvPr id="114" name="任意多边形 113"/>
                <p:cNvSpPr/>
                <p:nvPr/>
              </p:nvSpPr>
              <p:spPr>
                <a:xfrm>
                  <a:off x="2688315" y="1870312"/>
                  <a:ext cx="747327" cy="883823"/>
                </a:xfrm>
                <a:custGeom>
                  <a:avLst/>
                  <a:gdLst>
                    <a:gd name="connsiteX0" fmla="*/ 1066106 w 2132212"/>
                    <a:gd name="connsiteY0" fmla="*/ 0 h 2521653"/>
                    <a:gd name="connsiteX1" fmla="*/ 1819957 w 2132212"/>
                    <a:gd name="connsiteY1" fmla="*/ 312255 h 2521653"/>
                    <a:gd name="connsiteX2" fmla="*/ 1819957 w 2132212"/>
                    <a:gd name="connsiteY2" fmla="*/ 1819957 h 2521653"/>
                    <a:gd name="connsiteX3" fmla="*/ 1721535 w 2132212"/>
                    <a:gd name="connsiteY3" fmla="*/ 1918379 h 2521653"/>
                    <a:gd name="connsiteX4" fmla="*/ 1375925 w 2132212"/>
                    <a:gd name="connsiteY4" fmla="*/ 2263989 h 2521653"/>
                    <a:gd name="connsiteX5" fmla="*/ 1155139 w 2132212"/>
                    <a:gd name="connsiteY5" fmla="*/ 2484775 h 2521653"/>
                    <a:gd name="connsiteX6" fmla="*/ 977073 w 2132212"/>
                    <a:gd name="connsiteY6" fmla="*/ 2484775 h 2521653"/>
                    <a:gd name="connsiteX7" fmla="*/ 630260 w 2132212"/>
                    <a:gd name="connsiteY7" fmla="*/ 2137962 h 2521653"/>
                    <a:gd name="connsiteX8" fmla="*/ 410678 w 2132212"/>
                    <a:gd name="connsiteY8" fmla="*/ 1918379 h 2521653"/>
                    <a:gd name="connsiteX9" fmla="*/ 312255 w 2132212"/>
                    <a:gd name="connsiteY9" fmla="*/ 1819957 h 2521653"/>
                    <a:gd name="connsiteX10" fmla="*/ 312255 w 2132212"/>
                    <a:gd name="connsiteY10" fmla="*/ 312255 h 2521653"/>
                    <a:gd name="connsiteX11" fmla="*/ 1066106 w 2132212"/>
                    <a:gd name="connsiteY11" fmla="*/ 0 h 2521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32212" h="2521653">
                      <a:moveTo>
                        <a:pt x="1066106" y="0"/>
                      </a:moveTo>
                      <a:cubicBezTo>
                        <a:pt x="1338947" y="0"/>
                        <a:pt x="1611787" y="104085"/>
                        <a:pt x="1819957" y="312255"/>
                      </a:cubicBezTo>
                      <a:cubicBezTo>
                        <a:pt x="2236297" y="728596"/>
                        <a:pt x="2236297" y="1403617"/>
                        <a:pt x="1819957" y="1819957"/>
                      </a:cubicBezTo>
                      <a:lnTo>
                        <a:pt x="1721535" y="1918379"/>
                      </a:lnTo>
                      <a:lnTo>
                        <a:pt x="1375925" y="2263989"/>
                      </a:lnTo>
                      <a:lnTo>
                        <a:pt x="1155139" y="2484775"/>
                      </a:lnTo>
                      <a:cubicBezTo>
                        <a:pt x="1105968" y="2533946"/>
                        <a:pt x="1026245" y="2533946"/>
                        <a:pt x="977073" y="2484775"/>
                      </a:cubicBezTo>
                      <a:lnTo>
                        <a:pt x="630260" y="2137962"/>
                      </a:lnTo>
                      <a:lnTo>
                        <a:pt x="410678" y="1918379"/>
                      </a:lnTo>
                      <a:lnTo>
                        <a:pt x="312255" y="1819957"/>
                      </a:lnTo>
                      <a:cubicBezTo>
                        <a:pt x="-104085" y="1403617"/>
                        <a:pt x="-104085" y="728596"/>
                        <a:pt x="312255" y="312255"/>
                      </a:cubicBezTo>
                      <a:cubicBezTo>
                        <a:pt x="520425" y="104085"/>
                        <a:pt x="793266" y="0"/>
                        <a:pt x="106610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5000">
                      <a:schemeClr val="bg1">
                        <a:lumMod val="95000"/>
                      </a:schemeClr>
                    </a:gs>
                    <a:gs pos="0">
                      <a:srgbClr val="FCFCFC"/>
                    </a:gs>
                    <a:gs pos="100000">
                      <a:srgbClr val="DADBDD"/>
                    </a:gs>
                  </a:gsLst>
                  <a:lin ang="2700000" scaled="1"/>
                  <a:tileRect/>
                </a:gradFill>
                <a:ln>
                  <a:noFill/>
                </a:ln>
                <a:effectLst>
                  <a:outerShdw blurRad="127000" dist="50800" dir="2700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dirty="0">
                      <a:solidFill>
                        <a:srgbClr val="FFFFFF"/>
                      </a:solidFill>
                    </a:rPr>
                    <a:t>%</a:t>
                  </a:r>
                  <a:endParaRPr lang="zh-CN" altLang="en-US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椭圆 114"/>
                <p:cNvSpPr/>
                <p:nvPr/>
              </p:nvSpPr>
              <p:spPr>
                <a:xfrm>
                  <a:off x="2750091" y="1937146"/>
                  <a:ext cx="623775" cy="62377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DADBDD"/>
                    </a:gs>
                  </a:gsLst>
                  <a:lin ang="2700000" scaled="1"/>
                  <a:tileRect/>
                </a:gradFill>
                <a:ln>
                  <a:noFill/>
                </a:ln>
                <a:effectLst>
                  <a:softEdge rad="254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</p:grpSp>
        <p:graphicFrame>
          <p:nvGraphicFramePr>
            <p:cNvPr id="116" name="图表 115"/>
            <p:cNvGraphicFramePr/>
            <p:nvPr>
              <p:extLst/>
            </p:nvPr>
          </p:nvGraphicFramePr>
          <p:xfrm>
            <a:off x="1497086" y="2310146"/>
            <a:ext cx="532374" cy="5235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17" name="椭圆 116"/>
            <p:cNvSpPr/>
            <p:nvPr/>
          </p:nvSpPr>
          <p:spPr>
            <a:xfrm>
              <a:off x="1565084" y="2402119"/>
              <a:ext cx="324106" cy="32410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014112" y="4311907"/>
            <a:ext cx="828285" cy="991631"/>
            <a:chOff x="6416566" y="2266611"/>
            <a:chExt cx="828285" cy="991631"/>
          </a:xfrm>
        </p:grpSpPr>
        <p:grpSp>
          <p:nvGrpSpPr>
            <p:cNvPr id="124" name="组合 123"/>
            <p:cNvGrpSpPr/>
            <p:nvPr/>
          </p:nvGrpSpPr>
          <p:grpSpPr>
            <a:xfrm>
              <a:off x="6416566" y="2266611"/>
              <a:ext cx="828285" cy="991631"/>
              <a:chOff x="5739656" y="2974001"/>
              <a:chExt cx="828285" cy="991631"/>
            </a:xfrm>
          </p:grpSpPr>
          <p:sp>
            <p:nvSpPr>
              <p:cNvPr id="125" name="椭圆 124"/>
              <p:cNvSpPr/>
              <p:nvPr/>
            </p:nvSpPr>
            <p:spPr>
              <a:xfrm>
                <a:off x="5739656" y="3781213"/>
                <a:ext cx="828285" cy="1844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EEEF0">
                      <a:alpha val="0"/>
                    </a:srgbClr>
                  </a:gs>
                  <a:gs pos="50000">
                    <a:srgbClr val="B7B7B8">
                      <a:alpha val="35000"/>
                    </a:srgbClr>
                  </a:gs>
                  <a:gs pos="0">
                    <a:schemeClr val="bg1">
                      <a:lumMod val="50000"/>
                      <a:alpha val="6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6" name="任意多边形 125"/>
              <p:cNvSpPr/>
              <p:nvPr/>
            </p:nvSpPr>
            <p:spPr>
              <a:xfrm>
                <a:off x="5777049" y="2974001"/>
                <a:ext cx="747327" cy="883823"/>
              </a:xfrm>
              <a:custGeom>
                <a:avLst/>
                <a:gdLst>
                  <a:gd name="connsiteX0" fmla="*/ 1066106 w 2132212"/>
                  <a:gd name="connsiteY0" fmla="*/ 0 h 2521653"/>
                  <a:gd name="connsiteX1" fmla="*/ 1819957 w 2132212"/>
                  <a:gd name="connsiteY1" fmla="*/ 312255 h 2521653"/>
                  <a:gd name="connsiteX2" fmla="*/ 1819957 w 2132212"/>
                  <a:gd name="connsiteY2" fmla="*/ 1819957 h 2521653"/>
                  <a:gd name="connsiteX3" fmla="*/ 1721535 w 2132212"/>
                  <a:gd name="connsiteY3" fmla="*/ 1918379 h 2521653"/>
                  <a:gd name="connsiteX4" fmla="*/ 1375925 w 2132212"/>
                  <a:gd name="connsiteY4" fmla="*/ 2263989 h 2521653"/>
                  <a:gd name="connsiteX5" fmla="*/ 1155139 w 2132212"/>
                  <a:gd name="connsiteY5" fmla="*/ 2484775 h 2521653"/>
                  <a:gd name="connsiteX6" fmla="*/ 977073 w 2132212"/>
                  <a:gd name="connsiteY6" fmla="*/ 2484775 h 2521653"/>
                  <a:gd name="connsiteX7" fmla="*/ 630260 w 2132212"/>
                  <a:gd name="connsiteY7" fmla="*/ 2137962 h 2521653"/>
                  <a:gd name="connsiteX8" fmla="*/ 410678 w 2132212"/>
                  <a:gd name="connsiteY8" fmla="*/ 1918379 h 2521653"/>
                  <a:gd name="connsiteX9" fmla="*/ 312255 w 2132212"/>
                  <a:gd name="connsiteY9" fmla="*/ 1819957 h 2521653"/>
                  <a:gd name="connsiteX10" fmla="*/ 312255 w 2132212"/>
                  <a:gd name="connsiteY10" fmla="*/ 312255 h 2521653"/>
                  <a:gd name="connsiteX11" fmla="*/ 1066106 w 2132212"/>
                  <a:gd name="connsiteY11" fmla="*/ 0 h 252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32212" h="2521653">
                    <a:moveTo>
                      <a:pt x="1066106" y="0"/>
                    </a:moveTo>
                    <a:cubicBezTo>
                      <a:pt x="1338947" y="0"/>
                      <a:pt x="1611787" y="104085"/>
                      <a:pt x="1819957" y="312255"/>
                    </a:cubicBezTo>
                    <a:cubicBezTo>
                      <a:pt x="2236297" y="728596"/>
                      <a:pt x="2236297" y="1403617"/>
                      <a:pt x="1819957" y="1819957"/>
                    </a:cubicBezTo>
                    <a:lnTo>
                      <a:pt x="1721535" y="1918379"/>
                    </a:lnTo>
                    <a:lnTo>
                      <a:pt x="1375925" y="2263989"/>
                    </a:lnTo>
                    <a:lnTo>
                      <a:pt x="1155139" y="2484775"/>
                    </a:lnTo>
                    <a:cubicBezTo>
                      <a:pt x="1105968" y="2533946"/>
                      <a:pt x="1026245" y="2533946"/>
                      <a:pt x="977073" y="2484775"/>
                    </a:cubicBezTo>
                    <a:lnTo>
                      <a:pt x="630260" y="2137962"/>
                    </a:lnTo>
                    <a:lnTo>
                      <a:pt x="410678" y="1918379"/>
                    </a:lnTo>
                    <a:lnTo>
                      <a:pt x="312255" y="1819957"/>
                    </a:lnTo>
                    <a:cubicBezTo>
                      <a:pt x="-104085" y="1403617"/>
                      <a:pt x="-104085" y="728596"/>
                      <a:pt x="312255" y="312255"/>
                    </a:cubicBezTo>
                    <a:cubicBezTo>
                      <a:pt x="520425" y="104085"/>
                      <a:pt x="793266" y="0"/>
                      <a:pt x="1066106" y="0"/>
                    </a:cubicBezTo>
                    <a:close/>
                  </a:path>
                </a:pathLst>
              </a:custGeom>
              <a:gradFill flip="none" rotWithShape="1">
                <a:gsLst>
                  <a:gs pos="55000">
                    <a:schemeClr val="bg1">
                      <a:lumMod val="95000"/>
                    </a:schemeClr>
                  </a:gs>
                  <a:gs pos="0">
                    <a:srgbClr val="FCFCFC"/>
                  </a:gs>
                  <a:gs pos="10000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127000" dist="508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rgbClr val="FFFFFF"/>
                    </a:solidFill>
                  </a:rPr>
                  <a:t>%</a:t>
                </a:r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5838825" y="3040835"/>
                <a:ext cx="623775" cy="62377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aphicFrame>
          <p:nvGraphicFramePr>
            <p:cNvPr id="128" name="图表 127"/>
            <p:cNvGraphicFramePr/>
            <p:nvPr>
              <p:extLst/>
            </p:nvPr>
          </p:nvGraphicFramePr>
          <p:xfrm>
            <a:off x="6561435" y="2383576"/>
            <a:ext cx="532374" cy="5235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29" name="椭圆 128"/>
            <p:cNvSpPr/>
            <p:nvPr/>
          </p:nvSpPr>
          <p:spPr>
            <a:xfrm>
              <a:off x="6653995" y="2461157"/>
              <a:ext cx="324106" cy="32410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399837" y="2675563"/>
            <a:ext cx="828285" cy="991631"/>
            <a:chOff x="2850645" y="4670152"/>
            <a:chExt cx="828285" cy="991631"/>
          </a:xfrm>
        </p:grpSpPr>
        <p:grpSp>
          <p:nvGrpSpPr>
            <p:cNvPr id="130" name="组合 129"/>
            <p:cNvGrpSpPr/>
            <p:nvPr/>
          </p:nvGrpSpPr>
          <p:grpSpPr>
            <a:xfrm>
              <a:off x="2850645" y="4670152"/>
              <a:ext cx="828285" cy="991631"/>
              <a:chOff x="3585340" y="3889737"/>
              <a:chExt cx="828285" cy="991631"/>
            </a:xfrm>
          </p:grpSpPr>
          <p:sp>
            <p:nvSpPr>
              <p:cNvPr id="131" name="椭圆 130"/>
              <p:cNvSpPr/>
              <p:nvPr/>
            </p:nvSpPr>
            <p:spPr>
              <a:xfrm>
                <a:off x="3585340" y="4696949"/>
                <a:ext cx="828285" cy="1844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EEEF0">
                      <a:alpha val="0"/>
                    </a:srgbClr>
                  </a:gs>
                  <a:gs pos="50000">
                    <a:srgbClr val="B7B7B8">
                      <a:alpha val="35000"/>
                    </a:srgbClr>
                  </a:gs>
                  <a:gs pos="0">
                    <a:schemeClr val="bg1">
                      <a:lumMod val="50000"/>
                      <a:alpha val="6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2" name="任意多边形 131"/>
              <p:cNvSpPr/>
              <p:nvPr/>
            </p:nvSpPr>
            <p:spPr>
              <a:xfrm>
                <a:off x="3622733" y="3889737"/>
                <a:ext cx="747327" cy="883823"/>
              </a:xfrm>
              <a:custGeom>
                <a:avLst/>
                <a:gdLst>
                  <a:gd name="connsiteX0" fmla="*/ 1066106 w 2132212"/>
                  <a:gd name="connsiteY0" fmla="*/ 0 h 2521653"/>
                  <a:gd name="connsiteX1" fmla="*/ 1819957 w 2132212"/>
                  <a:gd name="connsiteY1" fmla="*/ 312255 h 2521653"/>
                  <a:gd name="connsiteX2" fmla="*/ 1819957 w 2132212"/>
                  <a:gd name="connsiteY2" fmla="*/ 1819957 h 2521653"/>
                  <a:gd name="connsiteX3" fmla="*/ 1721535 w 2132212"/>
                  <a:gd name="connsiteY3" fmla="*/ 1918379 h 2521653"/>
                  <a:gd name="connsiteX4" fmla="*/ 1375925 w 2132212"/>
                  <a:gd name="connsiteY4" fmla="*/ 2263989 h 2521653"/>
                  <a:gd name="connsiteX5" fmla="*/ 1155139 w 2132212"/>
                  <a:gd name="connsiteY5" fmla="*/ 2484775 h 2521653"/>
                  <a:gd name="connsiteX6" fmla="*/ 977073 w 2132212"/>
                  <a:gd name="connsiteY6" fmla="*/ 2484775 h 2521653"/>
                  <a:gd name="connsiteX7" fmla="*/ 630260 w 2132212"/>
                  <a:gd name="connsiteY7" fmla="*/ 2137962 h 2521653"/>
                  <a:gd name="connsiteX8" fmla="*/ 410678 w 2132212"/>
                  <a:gd name="connsiteY8" fmla="*/ 1918379 h 2521653"/>
                  <a:gd name="connsiteX9" fmla="*/ 312255 w 2132212"/>
                  <a:gd name="connsiteY9" fmla="*/ 1819957 h 2521653"/>
                  <a:gd name="connsiteX10" fmla="*/ 312255 w 2132212"/>
                  <a:gd name="connsiteY10" fmla="*/ 312255 h 2521653"/>
                  <a:gd name="connsiteX11" fmla="*/ 1066106 w 2132212"/>
                  <a:gd name="connsiteY11" fmla="*/ 0 h 252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32212" h="2521653">
                    <a:moveTo>
                      <a:pt x="1066106" y="0"/>
                    </a:moveTo>
                    <a:cubicBezTo>
                      <a:pt x="1338947" y="0"/>
                      <a:pt x="1611787" y="104085"/>
                      <a:pt x="1819957" y="312255"/>
                    </a:cubicBezTo>
                    <a:cubicBezTo>
                      <a:pt x="2236297" y="728596"/>
                      <a:pt x="2236297" y="1403617"/>
                      <a:pt x="1819957" y="1819957"/>
                    </a:cubicBezTo>
                    <a:lnTo>
                      <a:pt x="1721535" y="1918379"/>
                    </a:lnTo>
                    <a:lnTo>
                      <a:pt x="1375925" y="2263989"/>
                    </a:lnTo>
                    <a:lnTo>
                      <a:pt x="1155139" y="2484775"/>
                    </a:lnTo>
                    <a:cubicBezTo>
                      <a:pt x="1105968" y="2533946"/>
                      <a:pt x="1026245" y="2533946"/>
                      <a:pt x="977073" y="2484775"/>
                    </a:cubicBezTo>
                    <a:lnTo>
                      <a:pt x="630260" y="2137962"/>
                    </a:lnTo>
                    <a:lnTo>
                      <a:pt x="410678" y="1918379"/>
                    </a:lnTo>
                    <a:lnTo>
                      <a:pt x="312255" y="1819957"/>
                    </a:lnTo>
                    <a:cubicBezTo>
                      <a:pt x="-104085" y="1403617"/>
                      <a:pt x="-104085" y="728596"/>
                      <a:pt x="312255" y="312255"/>
                    </a:cubicBezTo>
                    <a:cubicBezTo>
                      <a:pt x="520425" y="104085"/>
                      <a:pt x="793266" y="0"/>
                      <a:pt x="1066106" y="0"/>
                    </a:cubicBezTo>
                    <a:close/>
                  </a:path>
                </a:pathLst>
              </a:custGeom>
              <a:gradFill flip="none" rotWithShape="1">
                <a:gsLst>
                  <a:gs pos="55000">
                    <a:schemeClr val="bg1">
                      <a:lumMod val="95000"/>
                    </a:schemeClr>
                  </a:gs>
                  <a:gs pos="0">
                    <a:srgbClr val="FCFCFC"/>
                  </a:gs>
                  <a:gs pos="10000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127000" dist="508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rgbClr val="FFFFFF"/>
                    </a:solidFill>
                  </a:rPr>
                  <a:t>%</a:t>
                </a:r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3684509" y="3956571"/>
                <a:ext cx="623775" cy="62377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aphicFrame>
          <p:nvGraphicFramePr>
            <p:cNvPr id="134" name="图表 133"/>
            <p:cNvGraphicFramePr/>
            <p:nvPr>
              <p:extLst/>
            </p:nvPr>
          </p:nvGraphicFramePr>
          <p:xfrm>
            <a:off x="2995514" y="4736986"/>
            <a:ext cx="524926" cy="57364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35" name="椭圆 134"/>
            <p:cNvSpPr/>
            <p:nvPr/>
          </p:nvSpPr>
          <p:spPr>
            <a:xfrm>
              <a:off x="3097626" y="4867770"/>
              <a:ext cx="324106" cy="32410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1261" y="2672769"/>
            <a:ext cx="928370" cy="991631"/>
            <a:chOff x="9053202" y="4751546"/>
            <a:chExt cx="928370" cy="991631"/>
          </a:xfrm>
        </p:grpSpPr>
        <p:grpSp>
          <p:nvGrpSpPr>
            <p:cNvPr id="136" name="组合 135"/>
            <p:cNvGrpSpPr/>
            <p:nvPr/>
          </p:nvGrpSpPr>
          <p:grpSpPr>
            <a:xfrm>
              <a:off x="9125939" y="4751546"/>
              <a:ext cx="828285" cy="991631"/>
              <a:chOff x="8972904" y="4178141"/>
              <a:chExt cx="828285" cy="991631"/>
            </a:xfrm>
          </p:grpSpPr>
          <p:sp>
            <p:nvSpPr>
              <p:cNvPr id="137" name="椭圆 136"/>
              <p:cNvSpPr/>
              <p:nvPr/>
            </p:nvSpPr>
            <p:spPr>
              <a:xfrm>
                <a:off x="8972904" y="4985353"/>
                <a:ext cx="828285" cy="1844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EEEF0">
                      <a:alpha val="0"/>
                    </a:srgbClr>
                  </a:gs>
                  <a:gs pos="50000">
                    <a:srgbClr val="B7B7B8">
                      <a:alpha val="35000"/>
                    </a:srgbClr>
                  </a:gs>
                  <a:gs pos="0">
                    <a:schemeClr val="bg1">
                      <a:lumMod val="50000"/>
                      <a:alpha val="6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8" name="任意多边形 137"/>
              <p:cNvSpPr/>
              <p:nvPr/>
            </p:nvSpPr>
            <p:spPr>
              <a:xfrm>
                <a:off x="9010297" y="4178141"/>
                <a:ext cx="747327" cy="883823"/>
              </a:xfrm>
              <a:custGeom>
                <a:avLst/>
                <a:gdLst>
                  <a:gd name="connsiteX0" fmla="*/ 1066106 w 2132212"/>
                  <a:gd name="connsiteY0" fmla="*/ 0 h 2521653"/>
                  <a:gd name="connsiteX1" fmla="*/ 1819957 w 2132212"/>
                  <a:gd name="connsiteY1" fmla="*/ 312255 h 2521653"/>
                  <a:gd name="connsiteX2" fmla="*/ 1819957 w 2132212"/>
                  <a:gd name="connsiteY2" fmla="*/ 1819957 h 2521653"/>
                  <a:gd name="connsiteX3" fmla="*/ 1721535 w 2132212"/>
                  <a:gd name="connsiteY3" fmla="*/ 1918379 h 2521653"/>
                  <a:gd name="connsiteX4" fmla="*/ 1375925 w 2132212"/>
                  <a:gd name="connsiteY4" fmla="*/ 2263989 h 2521653"/>
                  <a:gd name="connsiteX5" fmla="*/ 1155139 w 2132212"/>
                  <a:gd name="connsiteY5" fmla="*/ 2484775 h 2521653"/>
                  <a:gd name="connsiteX6" fmla="*/ 977073 w 2132212"/>
                  <a:gd name="connsiteY6" fmla="*/ 2484775 h 2521653"/>
                  <a:gd name="connsiteX7" fmla="*/ 630260 w 2132212"/>
                  <a:gd name="connsiteY7" fmla="*/ 2137962 h 2521653"/>
                  <a:gd name="connsiteX8" fmla="*/ 410678 w 2132212"/>
                  <a:gd name="connsiteY8" fmla="*/ 1918379 h 2521653"/>
                  <a:gd name="connsiteX9" fmla="*/ 312255 w 2132212"/>
                  <a:gd name="connsiteY9" fmla="*/ 1819957 h 2521653"/>
                  <a:gd name="connsiteX10" fmla="*/ 312255 w 2132212"/>
                  <a:gd name="connsiteY10" fmla="*/ 312255 h 2521653"/>
                  <a:gd name="connsiteX11" fmla="*/ 1066106 w 2132212"/>
                  <a:gd name="connsiteY11" fmla="*/ 0 h 252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32212" h="2521653">
                    <a:moveTo>
                      <a:pt x="1066106" y="0"/>
                    </a:moveTo>
                    <a:cubicBezTo>
                      <a:pt x="1338947" y="0"/>
                      <a:pt x="1611787" y="104085"/>
                      <a:pt x="1819957" y="312255"/>
                    </a:cubicBezTo>
                    <a:cubicBezTo>
                      <a:pt x="2236297" y="728596"/>
                      <a:pt x="2236297" y="1403617"/>
                      <a:pt x="1819957" y="1819957"/>
                    </a:cubicBezTo>
                    <a:lnTo>
                      <a:pt x="1721535" y="1918379"/>
                    </a:lnTo>
                    <a:lnTo>
                      <a:pt x="1375925" y="2263989"/>
                    </a:lnTo>
                    <a:lnTo>
                      <a:pt x="1155139" y="2484775"/>
                    </a:lnTo>
                    <a:cubicBezTo>
                      <a:pt x="1105968" y="2533946"/>
                      <a:pt x="1026245" y="2533946"/>
                      <a:pt x="977073" y="2484775"/>
                    </a:cubicBezTo>
                    <a:lnTo>
                      <a:pt x="630260" y="2137962"/>
                    </a:lnTo>
                    <a:lnTo>
                      <a:pt x="410678" y="1918379"/>
                    </a:lnTo>
                    <a:lnTo>
                      <a:pt x="312255" y="1819957"/>
                    </a:lnTo>
                    <a:cubicBezTo>
                      <a:pt x="-104085" y="1403617"/>
                      <a:pt x="-104085" y="728596"/>
                      <a:pt x="312255" y="312255"/>
                    </a:cubicBezTo>
                    <a:cubicBezTo>
                      <a:pt x="520425" y="104085"/>
                      <a:pt x="793266" y="0"/>
                      <a:pt x="1066106" y="0"/>
                    </a:cubicBezTo>
                    <a:close/>
                  </a:path>
                </a:pathLst>
              </a:custGeom>
              <a:gradFill flip="none" rotWithShape="1">
                <a:gsLst>
                  <a:gs pos="55000">
                    <a:schemeClr val="bg1">
                      <a:lumMod val="95000"/>
                    </a:schemeClr>
                  </a:gs>
                  <a:gs pos="0">
                    <a:srgbClr val="FCFCFC"/>
                  </a:gs>
                  <a:gs pos="10000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127000" dist="508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rgbClr val="FFFFFF"/>
                    </a:solidFill>
                  </a:rPr>
                  <a:t>%</a:t>
                </a:r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9" name="椭圆 138"/>
              <p:cNvSpPr/>
              <p:nvPr/>
            </p:nvSpPr>
            <p:spPr>
              <a:xfrm>
                <a:off x="9072073" y="4244975"/>
                <a:ext cx="623775" cy="62377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aphicFrame>
          <p:nvGraphicFramePr>
            <p:cNvPr id="140" name="图表 139"/>
            <p:cNvGraphicFramePr/>
            <p:nvPr>
              <p:extLst/>
            </p:nvPr>
          </p:nvGraphicFramePr>
          <p:xfrm>
            <a:off x="9053202" y="4861692"/>
            <a:ext cx="928370" cy="66738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41" name="椭圆 140"/>
            <p:cNvSpPr/>
            <p:nvPr/>
          </p:nvSpPr>
          <p:spPr>
            <a:xfrm>
              <a:off x="9336405" y="4939031"/>
              <a:ext cx="400685" cy="4064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47" name="文本框 146"/>
          <p:cNvSpPr txBox="1"/>
          <p:nvPr/>
        </p:nvSpPr>
        <p:spPr bwMode="auto">
          <a:xfrm>
            <a:off x="1669438" y="2874677"/>
            <a:ext cx="2084502" cy="4985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2400" b="1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建立容错机制</a:t>
            </a:r>
            <a:endParaRPr lang="zh-CN" altLang="en-US" sz="2400" b="1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2" name="文本框 151"/>
          <p:cNvSpPr txBox="1"/>
          <p:nvPr/>
        </p:nvSpPr>
        <p:spPr bwMode="auto">
          <a:xfrm>
            <a:off x="2152729" y="5341191"/>
            <a:ext cx="2521729" cy="90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各地同步</a:t>
            </a:r>
            <a:endParaRPr lang="en-US" altLang="zh-CN" sz="2400" b="1" dirty="0" smtClean="0">
              <a:solidFill>
                <a:schemeClr val="tx2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避免“虹吸效应”</a:t>
            </a:r>
            <a:endParaRPr lang="zh-CN" altLang="en-US" sz="2400" b="1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4" name="文本框 153"/>
          <p:cNvSpPr txBox="1"/>
          <p:nvPr/>
        </p:nvSpPr>
        <p:spPr>
          <a:xfrm flipH="1">
            <a:off x="6514665" y="2663965"/>
            <a:ext cx="206074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地方推广需要</a:t>
            </a:r>
            <a:endParaRPr lang="en-US" altLang="zh-CN" sz="2400" b="1" dirty="0" smtClean="0">
              <a:solidFill>
                <a:schemeClr val="tx2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风险更小</a:t>
            </a:r>
            <a:endParaRPr lang="zh-CN" altLang="en-US" sz="2400" b="1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2609627" y="1322108"/>
            <a:ext cx="8433511" cy="931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">
                <a:schemeClr val="accent3"/>
              </a:gs>
              <a:gs pos="99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7433711" y="4311907"/>
            <a:ext cx="828285" cy="991631"/>
            <a:chOff x="6416566" y="2266611"/>
            <a:chExt cx="828285" cy="991631"/>
          </a:xfrm>
        </p:grpSpPr>
        <p:grpSp>
          <p:nvGrpSpPr>
            <p:cNvPr id="57" name="组合 56"/>
            <p:cNvGrpSpPr/>
            <p:nvPr/>
          </p:nvGrpSpPr>
          <p:grpSpPr>
            <a:xfrm>
              <a:off x="6416566" y="2266611"/>
              <a:ext cx="828285" cy="991631"/>
              <a:chOff x="5739656" y="2974001"/>
              <a:chExt cx="828285" cy="991631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5739656" y="3781213"/>
                <a:ext cx="828285" cy="1844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EEEF0">
                      <a:alpha val="0"/>
                    </a:srgbClr>
                  </a:gs>
                  <a:gs pos="50000">
                    <a:srgbClr val="B7B7B8">
                      <a:alpha val="35000"/>
                    </a:srgbClr>
                  </a:gs>
                  <a:gs pos="0">
                    <a:schemeClr val="bg1">
                      <a:lumMod val="50000"/>
                      <a:alpha val="6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任意多边形 60"/>
              <p:cNvSpPr/>
              <p:nvPr/>
            </p:nvSpPr>
            <p:spPr>
              <a:xfrm>
                <a:off x="5777049" y="2974001"/>
                <a:ext cx="747327" cy="883823"/>
              </a:xfrm>
              <a:custGeom>
                <a:avLst/>
                <a:gdLst>
                  <a:gd name="connsiteX0" fmla="*/ 1066106 w 2132212"/>
                  <a:gd name="connsiteY0" fmla="*/ 0 h 2521653"/>
                  <a:gd name="connsiteX1" fmla="*/ 1819957 w 2132212"/>
                  <a:gd name="connsiteY1" fmla="*/ 312255 h 2521653"/>
                  <a:gd name="connsiteX2" fmla="*/ 1819957 w 2132212"/>
                  <a:gd name="connsiteY2" fmla="*/ 1819957 h 2521653"/>
                  <a:gd name="connsiteX3" fmla="*/ 1721535 w 2132212"/>
                  <a:gd name="connsiteY3" fmla="*/ 1918379 h 2521653"/>
                  <a:gd name="connsiteX4" fmla="*/ 1375925 w 2132212"/>
                  <a:gd name="connsiteY4" fmla="*/ 2263989 h 2521653"/>
                  <a:gd name="connsiteX5" fmla="*/ 1155139 w 2132212"/>
                  <a:gd name="connsiteY5" fmla="*/ 2484775 h 2521653"/>
                  <a:gd name="connsiteX6" fmla="*/ 977073 w 2132212"/>
                  <a:gd name="connsiteY6" fmla="*/ 2484775 h 2521653"/>
                  <a:gd name="connsiteX7" fmla="*/ 630260 w 2132212"/>
                  <a:gd name="connsiteY7" fmla="*/ 2137962 h 2521653"/>
                  <a:gd name="connsiteX8" fmla="*/ 410678 w 2132212"/>
                  <a:gd name="connsiteY8" fmla="*/ 1918379 h 2521653"/>
                  <a:gd name="connsiteX9" fmla="*/ 312255 w 2132212"/>
                  <a:gd name="connsiteY9" fmla="*/ 1819957 h 2521653"/>
                  <a:gd name="connsiteX10" fmla="*/ 312255 w 2132212"/>
                  <a:gd name="connsiteY10" fmla="*/ 312255 h 2521653"/>
                  <a:gd name="connsiteX11" fmla="*/ 1066106 w 2132212"/>
                  <a:gd name="connsiteY11" fmla="*/ 0 h 252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32212" h="2521653">
                    <a:moveTo>
                      <a:pt x="1066106" y="0"/>
                    </a:moveTo>
                    <a:cubicBezTo>
                      <a:pt x="1338947" y="0"/>
                      <a:pt x="1611787" y="104085"/>
                      <a:pt x="1819957" y="312255"/>
                    </a:cubicBezTo>
                    <a:cubicBezTo>
                      <a:pt x="2236297" y="728596"/>
                      <a:pt x="2236297" y="1403617"/>
                      <a:pt x="1819957" y="1819957"/>
                    </a:cubicBezTo>
                    <a:lnTo>
                      <a:pt x="1721535" y="1918379"/>
                    </a:lnTo>
                    <a:lnTo>
                      <a:pt x="1375925" y="2263989"/>
                    </a:lnTo>
                    <a:lnTo>
                      <a:pt x="1155139" y="2484775"/>
                    </a:lnTo>
                    <a:cubicBezTo>
                      <a:pt x="1105968" y="2533946"/>
                      <a:pt x="1026245" y="2533946"/>
                      <a:pt x="977073" y="2484775"/>
                    </a:cubicBezTo>
                    <a:lnTo>
                      <a:pt x="630260" y="2137962"/>
                    </a:lnTo>
                    <a:lnTo>
                      <a:pt x="410678" y="1918379"/>
                    </a:lnTo>
                    <a:lnTo>
                      <a:pt x="312255" y="1819957"/>
                    </a:lnTo>
                    <a:cubicBezTo>
                      <a:pt x="-104085" y="1403617"/>
                      <a:pt x="-104085" y="728596"/>
                      <a:pt x="312255" y="312255"/>
                    </a:cubicBezTo>
                    <a:cubicBezTo>
                      <a:pt x="520425" y="104085"/>
                      <a:pt x="793266" y="0"/>
                      <a:pt x="1066106" y="0"/>
                    </a:cubicBezTo>
                    <a:close/>
                  </a:path>
                </a:pathLst>
              </a:custGeom>
              <a:gradFill flip="none" rotWithShape="1">
                <a:gsLst>
                  <a:gs pos="55000">
                    <a:schemeClr val="bg1">
                      <a:lumMod val="95000"/>
                    </a:schemeClr>
                  </a:gs>
                  <a:gs pos="0">
                    <a:srgbClr val="FCFCFC"/>
                  </a:gs>
                  <a:gs pos="10000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127000" dist="508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rgbClr val="FFFFFF"/>
                    </a:solidFill>
                  </a:rPr>
                  <a:t>%</a:t>
                </a:r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5838825" y="3040835"/>
                <a:ext cx="623775" cy="62377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DADBDD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aphicFrame>
          <p:nvGraphicFramePr>
            <p:cNvPr id="58" name="图表 57"/>
            <p:cNvGraphicFramePr/>
            <p:nvPr>
              <p:extLst/>
            </p:nvPr>
          </p:nvGraphicFramePr>
          <p:xfrm>
            <a:off x="6561435" y="2383576"/>
            <a:ext cx="532374" cy="5235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59" name="椭圆 58"/>
            <p:cNvSpPr/>
            <p:nvPr/>
          </p:nvSpPr>
          <p:spPr>
            <a:xfrm>
              <a:off x="6653995" y="2461157"/>
              <a:ext cx="324106" cy="32410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 flipH="1">
            <a:off x="6394187" y="5347712"/>
            <a:ext cx="292442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更少利用金融市场</a:t>
            </a:r>
            <a:endParaRPr lang="en-US" altLang="zh-CN" sz="2400" b="1" dirty="0" smtClean="0">
              <a:solidFill>
                <a:schemeClr val="tx2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更多</a:t>
            </a:r>
            <a:r>
              <a:rPr lang="zh-CN" altLang="en-US" sz="2400" b="1" dirty="0" smtClean="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利用政府权威</a:t>
            </a:r>
            <a:endParaRPr lang="zh-CN" altLang="en-US" sz="2400" b="1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 flipH="1">
            <a:off x="9318607" y="3794345"/>
            <a:ext cx="2392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Impact" panose="020B0806030902050204" pitchFamily="34" charset="0"/>
              </a:rPr>
              <a:t>风险补偿金模式</a:t>
            </a:r>
            <a:endParaRPr lang="en-US" altLang="zh-CN" sz="2400" b="1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cxnSp>
        <p:nvCxnSpPr>
          <p:cNvPr id="8" name="曲线连接符 7"/>
          <p:cNvCxnSpPr>
            <a:stCxn id="137" idx="6"/>
            <a:endCxn id="125" idx="2"/>
          </p:cNvCxnSpPr>
          <p:nvPr/>
        </p:nvCxnSpPr>
        <p:spPr>
          <a:xfrm>
            <a:off x="1552283" y="3572191"/>
            <a:ext cx="1461829" cy="1639138"/>
          </a:xfrm>
          <a:prstGeom prst="curvedConnector3">
            <a:avLst>
              <a:gd name="adj1" fmla="val 50000"/>
            </a:avLst>
          </a:prstGeom>
          <a:ln w="38100"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曲线连接符 49"/>
          <p:cNvCxnSpPr>
            <a:stCxn id="112" idx="2"/>
            <a:endCxn id="125" idx="6"/>
          </p:cNvCxnSpPr>
          <p:nvPr/>
        </p:nvCxnSpPr>
        <p:spPr>
          <a:xfrm rot="10800000" flipV="1">
            <a:off x="3842397" y="3606785"/>
            <a:ext cx="1425318" cy="1604544"/>
          </a:xfrm>
          <a:prstGeom prst="curvedConnector3">
            <a:avLst>
              <a:gd name="adj1" fmla="val 50000"/>
            </a:avLst>
          </a:prstGeom>
          <a:ln w="38100"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曲线连接符 64"/>
          <p:cNvCxnSpPr>
            <a:stCxn id="112" idx="6"/>
            <a:endCxn id="60" idx="2"/>
          </p:cNvCxnSpPr>
          <p:nvPr/>
        </p:nvCxnSpPr>
        <p:spPr>
          <a:xfrm>
            <a:off x="6096000" y="3606785"/>
            <a:ext cx="1337711" cy="1604544"/>
          </a:xfrm>
          <a:prstGeom prst="curvedConnector3">
            <a:avLst>
              <a:gd name="adj1" fmla="val 50000"/>
            </a:avLst>
          </a:prstGeom>
          <a:ln w="38100"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曲线连接符 65"/>
          <p:cNvCxnSpPr>
            <a:stCxn id="131" idx="2"/>
            <a:endCxn id="60" idx="6"/>
          </p:cNvCxnSpPr>
          <p:nvPr/>
        </p:nvCxnSpPr>
        <p:spPr>
          <a:xfrm rot="10800000" flipV="1">
            <a:off x="8261997" y="3574985"/>
            <a:ext cx="1137841" cy="1636344"/>
          </a:xfrm>
          <a:prstGeom prst="curvedConnector3">
            <a:avLst>
              <a:gd name="adj1" fmla="val 50000"/>
            </a:avLst>
          </a:prstGeom>
          <a:ln w="38100"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3" name="文本框 38"/>
          <p:cNvSpPr txBox="1"/>
          <p:nvPr/>
        </p:nvSpPr>
        <p:spPr>
          <a:xfrm>
            <a:off x="3860800" y="274118"/>
            <a:ext cx="44634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</a:rPr>
              <a:t>解决思路</a:t>
            </a:r>
            <a:endParaRPr lang="zh-CN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768341" y="1507479"/>
            <a:ext cx="8737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2060"/>
                </a:solidFill>
                <a:latin typeface="+mj-ea"/>
              </a:rPr>
              <a:t>金融体系融资倾向与科技型小企业发展融资需求之间的矛盾</a:t>
            </a:r>
            <a:endParaRPr lang="zh-CN" altLang="en-US" sz="2400" b="1" dirty="0">
              <a:solidFill>
                <a:srgbClr val="002060"/>
              </a:solidFill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95737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6" grpId="0">
        <p:bldAsOne/>
      </p:bldGraphic>
      <p:bldP spid="147" grpId="0"/>
      <p:bldP spid="152" grpId="0"/>
      <p:bldP spid="154" grpId="0"/>
      <p:bldP spid="63" grpId="0"/>
      <p:bldP spid="64" grpId="0"/>
      <p:bldP spid="51" grpId="0"/>
      <p:bldP spid="5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文本框 9"/>
          <p:cNvSpPr txBox="1"/>
          <p:nvPr/>
        </p:nvSpPr>
        <p:spPr bwMode="auto">
          <a:xfrm>
            <a:off x="1011176" y="3686119"/>
            <a:ext cx="1912773" cy="90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政府设立</a:t>
            </a:r>
            <a:endParaRPr lang="en-US" altLang="zh-CN" sz="2400" spc="3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10000"/>
              </a:lnSpc>
              <a:defRPr/>
            </a:pPr>
            <a:r>
              <a:rPr lang="zh-CN" altLang="en-US" sz="24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风险补偿金</a:t>
            </a:r>
          </a:p>
        </p:txBody>
      </p:sp>
      <p:sp>
        <p:nvSpPr>
          <p:cNvPr id="61" name="文本框 12"/>
          <p:cNvSpPr txBox="1"/>
          <p:nvPr/>
        </p:nvSpPr>
        <p:spPr bwMode="auto">
          <a:xfrm>
            <a:off x="1534135" y="2314343"/>
            <a:ext cx="2341343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2400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金融服务中心严格审核</a:t>
            </a:r>
            <a:endParaRPr lang="zh-CN" altLang="en-US" sz="24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15"/>
          <p:cNvSpPr txBox="1"/>
          <p:nvPr/>
        </p:nvSpPr>
        <p:spPr bwMode="auto">
          <a:xfrm>
            <a:off x="4752464" y="1456690"/>
            <a:ext cx="2655079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2400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银行配套出资</a:t>
            </a:r>
            <a:endParaRPr lang="en-US" altLang="zh-CN" sz="2400" spc="3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90000"/>
              </a:lnSpc>
              <a:defRPr/>
            </a:pPr>
            <a:r>
              <a:rPr lang="zh-CN" altLang="en-US" sz="2400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“政银”双监管</a:t>
            </a:r>
            <a:endParaRPr lang="zh-CN" altLang="en-US" sz="24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18"/>
          <p:cNvSpPr txBox="1"/>
          <p:nvPr/>
        </p:nvSpPr>
        <p:spPr bwMode="auto">
          <a:xfrm>
            <a:off x="8192322" y="2244403"/>
            <a:ext cx="2962910" cy="90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“政银”两</a:t>
            </a:r>
            <a:r>
              <a:rPr lang="zh-CN" altLang="en-US" sz="24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</a:t>
            </a:r>
            <a:r>
              <a:rPr lang="zh-CN" altLang="en-US" sz="2400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配合</a:t>
            </a:r>
            <a:endParaRPr lang="en-US" altLang="zh-CN" sz="2400" spc="3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10000"/>
              </a:lnSpc>
              <a:defRPr/>
            </a:pPr>
            <a:r>
              <a:rPr lang="zh-CN" altLang="en-US" sz="24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400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容易操作</a:t>
            </a:r>
            <a:endParaRPr lang="zh-CN" altLang="en-US" sz="24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21"/>
          <p:cNvSpPr txBox="1"/>
          <p:nvPr/>
        </p:nvSpPr>
        <p:spPr bwMode="auto">
          <a:xfrm>
            <a:off x="9301367" y="3857446"/>
            <a:ext cx="1603562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lang="zh-CN" altLang="en-US" sz="2400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风险更小</a:t>
            </a:r>
            <a:endParaRPr lang="en-US" altLang="zh-CN" sz="2400" spc="3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  <a:defRPr/>
            </a:pPr>
            <a:r>
              <a:rPr lang="zh-CN" altLang="en-US" sz="2400" spc="3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</a:t>
            </a:r>
            <a:r>
              <a:rPr lang="zh-CN" altLang="en-US" sz="24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推广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738171" y="4750390"/>
            <a:ext cx="1060669" cy="1077203"/>
            <a:chOff x="1738171" y="4750390"/>
            <a:chExt cx="1060669" cy="1077203"/>
          </a:xfrm>
        </p:grpSpPr>
        <p:sp>
          <p:nvSpPr>
            <p:cNvPr id="56" name="Freeform 5"/>
            <p:cNvSpPr/>
            <p:nvPr/>
          </p:nvSpPr>
          <p:spPr bwMode="auto">
            <a:xfrm rot="5400000" flipH="1">
              <a:off x="1729904" y="4758657"/>
              <a:ext cx="1077203" cy="1060669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文本框 24"/>
            <p:cNvSpPr txBox="1"/>
            <p:nvPr/>
          </p:nvSpPr>
          <p:spPr>
            <a:xfrm flipH="1">
              <a:off x="1791970" y="5069205"/>
              <a:ext cx="952500" cy="523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335023" y="3188072"/>
            <a:ext cx="1060669" cy="1077203"/>
            <a:chOff x="3335023" y="3188072"/>
            <a:chExt cx="1060669" cy="1077203"/>
          </a:xfrm>
        </p:grpSpPr>
        <p:sp>
          <p:nvSpPr>
            <p:cNvPr id="55" name="Freeform 5"/>
            <p:cNvSpPr/>
            <p:nvPr/>
          </p:nvSpPr>
          <p:spPr bwMode="auto">
            <a:xfrm rot="5400000" flipH="1">
              <a:off x="3326756" y="3196339"/>
              <a:ext cx="1077203" cy="1060669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文本框 27"/>
            <p:cNvSpPr txBox="1"/>
            <p:nvPr/>
          </p:nvSpPr>
          <p:spPr>
            <a:xfrm flipH="1">
              <a:off x="3384550" y="3475355"/>
              <a:ext cx="952500" cy="523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566460" y="2498707"/>
            <a:ext cx="1060669" cy="1077203"/>
            <a:chOff x="5566460" y="2498707"/>
            <a:chExt cx="1060669" cy="1077203"/>
          </a:xfrm>
        </p:grpSpPr>
        <p:sp>
          <p:nvSpPr>
            <p:cNvPr id="52" name="Freeform 5"/>
            <p:cNvSpPr/>
            <p:nvPr/>
          </p:nvSpPr>
          <p:spPr bwMode="auto">
            <a:xfrm rot="16200000">
              <a:off x="5558193" y="2506974"/>
              <a:ext cx="1077203" cy="1060669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文本框 30"/>
            <p:cNvSpPr txBox="1"/>
            <p:nvPr/>
          </p:nvSpPr>
          <p:spPr>
            <a:xfrm flipH="1">
              <a:off x="5617845" y="2821305"/>
              <a:ext cx="952500" cy="523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64317" y="3188072"/>
            <a:ext cx="1060669" cy="1077203"/>
            <a:chOff x="7764317" y="3188072"/>
            <a:chExt cx="1060669" cy="1077203"/>
          </a:xfrm>
        </p:grpSpPr>
        <p:sp>
          <p:nvSpPr>
            <p:cNvPr id="53" name="Freeform 5"/>
            <p:cNvSpPr/>
            <p:nvPr/>
          </p:nvSpPr>
          <p:spPr bwMode="auto">
            <a:xfrm rot="16200000">
              <a:off x="7756050" y="3196339"/>
              <a:ext cx="1077203" cy="1060669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文本框 33"/>
            <p:cNvSpPr txBox="1"/>
            <p:nvPr/>
          </p:nvSpPr>
          <p:spPr>
            <a:xfrm flipH="1">
              <a:off x="7818120" y="3457575"/>
              <a:ext cx="952500" cy="523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361169" y="4750390"/>
            <a:ext cx="1060669" cy="1077203"/>
            <a:chOff x="9361169" y="4750390"/>
            <a:chExt cx="1060669" cy="1077203"/>
          </a:xfrm>
        </p:grpSpPr>
        <p:sp>
          <p:nvSpPr>
            <p:cNvPr id="54" name="Freeform 5"/>
            <p:cNvSpPr/>
            <p:nvPr/>
          </p:nvSpPr>
          <p:spPr bwMode="auto">
            <a:xfrm rot="16200000">
              <a:off x="9352902" y="4758657"/>
              <a:ext cx="1077203" cy="1060669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文本框 36"/>
            <p:cNvSpPr txBox="1"/>
            <p:nvPr/>
          </p:nvSpPr>
          <p:spPr>
            <a:xfrm flipH="1">
              <a:off x="9415145" y="5065395"/>
              <a:ext cx="952500" cy="523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05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87" name="文本框 38"/>
          <p:cNvSpPr txBox="1"/>
          <p:nvPr/>
        </p:nvSpPr>
        <p:spPr>
          <a:xfrm>
            <a:off x="3569929" y="4236011"/>
            <a:ext cx="50201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</a:rPr>
              <a:t>解决方案：</a:t>
            </a:r>
            <a:endParaRPr lang="en-US" altLang="zh-CN" sz="54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</a:endParaRPr>
          </a:p>
          <a:p>
            <a:pPr algn="ctr"/>
            <a:r>
              <a:rPr lang="zh-CN" altLang="en-U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</a:rPr>
              <a:t>风险补偿金模式</a:t>
            </a:r>
            <a:endParaRPr lang="zh-CN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1" grpId="0"/>
      <p:bldP spid="64" grpId="0"/>
      <p:bldP spid="64" grpId="2"/>
      <p:bldP spid="64" grpId="3"/>
      <p:bldP spid="64" grpId="4"/>
      <p:bldP spid="64" grpId="5"/>
      <p:bldP spid="67" grpId="0"/>
      <p:bldP spid="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/>
        </p:nvGrpSpPr>
        <p:grpSpPr>
          <a:xfrm>
            <a:off x="11207412" y="1975168"/>
            <a:ext cx="618455" cy="1800000"/>
            <a:chOff x="597712" y="2415605"/>
            <a:chExt cx="1076110" cy="3131998"/>
          </a:xfrm>
        </p:grpSpPr>
        <p:sp>
          <p:nvSpPr>
            <p:cNvPr id="10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9684986" y="3132546"/>
            <a:ext cx="2027688" cy="6443998"/>
            <a:chOff x="935919" y="107043"/>
            <a:chExt cx="1818452" cy="5779044"/>
          </a:xfrm>
        </p:grpSpPr>
        <p:sp>
          <p:nvSpPr>
            <p:cNvPr id="4" name="等腰三角形 9"/>
            <p:cNvSpPr/>
            <p:nvPr/>
          </p:nvSpPr>
          <p:spPr>
            <a:xfrm rot="10800000">
              <a:off x="935919" y="1016252"/>
              <a:ext cx="1818452" cy="4869835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942885" y="107043"/>
              <a:ext cx="1799994" cy="1800000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sz="4000" kern="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10918725" y="5686252"/>
            <a:ext cx="1194018" cy="3475167"/>
            <a:chOff x="597712" y="2415605"/>
            <a:chExt cx="1076110" cy="3131998"/>
          </a:xfrm>
        </p:grpSpPr>
        <p:sp>
          <p:nvSpPr>
            <p:cNvPr id="7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>
            <a:grpSpLocks noChangeAspect="1"/>
          </p:cNvGrpSpPr>
          <p:nvPr/>
        </p:nvGrpSpPr>
        <p:grpSpPr>
          <a:xfrm>
            <a:off x="9199371" y="2795430"/>
            <a:ext cx="618455" cy="1800000"/>
            <a:chOff x="597712" y="2415605"/>
            <a:chExt cx="1076110" cy="3131998"/>
          </a:xfrm>
        </p:grpSpPr>
        <p:sp>
          <p:nvSpPr>
            <p:cNvPr id="13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cube">
              <a:avLst/>
            </a:prstGeom>
            <a:gradFill>
              <a:gsLst>
                <a:gs pos="100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8934065" y="5194458"/>
            <a:ext cx="1150325" cy="3348000"/>
            <a:chOff x="597712" y="2415605"/>
            <a:chExt cx="1076110" cy="3131998"/>
          </a:xfrm>
        </p:grpSpPr>
        <p:sp>
          <p:nvSpPr>
            <p:cNvPr id="16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cube">
              <a:avLst/>
            </a:prstGeom>
            <a:gradFill>
              <a:gsLst>
                <a:gs pos="100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2570408" y="1638559"/>
            <a:ext cx="48573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0070C0"/>
                </a:solidFill>
                <a:latin typeface="+mj-ea"/>
              </a:rPr>
              <a:t>中小企业</a:t>
            </a:r>
            <a:r>
              <a:rPr lang="zh-CN" altLang="en-US" sz="3200" dirty="0" smtClean="0">
                <a:solidFill>
                  <a:srgbClr val="0070C0"/>
                </a:solidFill>
                <a:latin typeface="+mj-ea"/>
              </a:rPr>
              <a:t>融资的突破点</a:t>
            </a:r>
            <a:endParaRPr lang="zh-CN" altLang="en-US" sz="3200" dirty="0">
              <a:solidFill>
                <a:srgbClr val="0070C0"/>
              </a:solidFill>
              <a:latin typeface="+mj-ea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2570408" y="2273336"/>
            <a:ext cx="5077460" cy="762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">
                <a:schemeClr val="accent3"/>
              </a:gs>
              <a:gs pos="99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2570480" y="2524760"/>
            <a:ext cx="59626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科技创新企业融资：天使投资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570480" y="3294380"/>
            <a:ext cx="67589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小微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企业贷款：社区银行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" name="文本框 38"/>
          <p:cNvSpPr txBox="1"/>
          <p:nvPr/>
        </p:nvSpPr>
        <p:spPr>
          <a:xfrm>
            <a:off x="1965703" y="336130"/>
            <a:ext cx="44634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</a:rPr>
              <a:t>补充要点</a:t>
            </a:r>
            <a:endParaRPr lang="zh-CN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570408" y="4098832"/>
            <a:ext cx="6758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政府扭曲市场、贷款供给的平衡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563401" y="4956803"/>
            <a:ext cx="6758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风险补偿模式：更安全，可推广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7" grpId="0"/>
      <p:bldP spid="28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975" y="0"/>
            <a:ext cx="6010275" cy="45339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996543" y="3581422"/>
            <a:ext cx="2634637" cy="861005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r"/>
            <a:r>
              <a:rPr lang="zh-CN" altLang="en-US" sz="5400" dirty="0" smtClean="0">
                <a:ln/>
                <a:solidFill>
                  <a:schemeClr val="tx1"/>
                </a:solidFill>
                <a:effectLst/>
                <a:ea typeface="微软雅黑" panose="020B0503020204020204" pitchFamily="34" charset="-122"/>
              </a:rPr>
              <a:t>谢 谢 ！</a:t>
            </a:r>
            <a:endParaRPr lang="zh-CN" altLang="en-US" sz="5400" dirty="0">
              <a:ln/>
              <a:solidFill>
                <a:schemeClr val="tx1"/>
              </a:solidFill>
              <a:effectLst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927307" y="-2228113"/>
            <a:ext cx="4468837" cy="4321934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>
            <a:grpSpLocks noChangeAspect="1"/>
          </p:cNvGrpSpPr>
          <p:nvPr/>
        </p:nvGrpSpPr>
        <p:grpSpPr>
          <a:xfrm>
            <a:off x="11004705" y="293821"/>
            <a:ext cx="618455" cy="1800000"/>
            <a:chOff x="597712" y="2415605"/>
            <a:chExt cx="1076110" cy="3131998"/>
          </a:xfrm>
        </p:grpSpPr>
        <p:sp>
          <p:nvSpPr>
            <p:cNvPr id="22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" name="椭圆 10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9482279" y="1451199"/>
            <a:ext cx="2027688" cy="6443998"/>
            <a:chOff x="935919" y="107043"/>
            <a:chExt cx="1818452" cy="5779044"/>
          </a:xfrm>
        </p:grpSpPr>
        <p:sp>
          <p:nvSpPr>
            <p:cNvPr id="25" name="等腰三角形 9"/>
            <p:cNvSpPr/>
            <p:nvPr/>
          </p:nvSpPr>
          <p:spPr>
            <a:xfrm rot="10800000">
              <a:off x="935919" y="1016252"/>
              <a:ext cx="1818452" cy="4869835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6" name="椭圆 4"/>
            <p:cNvSpPr>
              <a:spLocks noChangeAspect="1"/>
            </p:cNvSpPr>
            <p:nvPr/>
          </p:nvSpPr>
          <p:spPr>
            <a:xfrm>
              <a:off x="942885" y="107043"/>
              <a:ext cx="1799994" cy="1800000"/>
            </a:xfrm>
            <a:prstGeom prst="cub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sz="4000" kern="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>
            <a:grpSpLocks noChangeAspect="1"/>
          </p:cNvGrpSpPr>
          <p:nvPr/>
        </p:nvGrpSpPr>
        <p:grpSpPr>
          <a:xfrm>
            <a:off x="10716018" y="4004905"/>
            <a:ext cx="1194018" cy="3475167"/>
            <a:chOff x="597712" y="2415605"/>
            <a:chExt cx="1076110" cy="3131998"/>
          </a:xfrm>
        </p:grpSpPr>
        <p:sp>
          <p:nvSpPr>
            <p:cNvPr id="28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" name="椭圆 7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cub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>
            <a:grpSpLocks noChangeAspect="1"/>
          </p:cNvGrpSpPr>
          <p:nvPr/>
        </p:nvGrpSpPr>
        <p:grpSpPr>
          <a:xfrm>
            <a:off x="8996664" y="1114083"/>
            <a:ext cx="618455" cy="1800000"/>
            <a:chOff x="597712" y="2415605"/>
            <a:chExt cx="1076110" cy="3131998"/>
          </a:xfrm>
        </p:grpSpPr>
        <p:sp>
          <p:nvSpPr>
            <p:cNvPr id="34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5" name="椭圆 13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cube">
              <a:avLst/>
            </a:prstGeom>
            <a:gradFill>
              <a:gsLst>
                <a:gs pos="100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>
            <a:grpSpLocks noChangeAspect="1"/>
          </p:cNvGrpSpPr>
          <p:nvPr/>
        </p:nvGrpSpPr>
        <p:grpSpPr>
          <a:xfrm>
            <a:off x="8731358" y="3513111"/>
            <a:ext cx="1150325" cy="3348000"/>
            <a:chOff x="597712" y="2415605"/>
            <a:chExt cx="1076110" cy="3131998"/>
          </a:xfrm>
        </p:grpSpPr>
        <p:sp>
          <p:nvSpPr>
            <p:cNvPr id="40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prstGeom prst="cube">
              <a:avLst/>
            </a:pr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1" name="椭圆 16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cube">
              <a:avLst/>
            </a:prstGeom>
            <a:gradFill>
              <a:gsLst>
                <a:gs pos="100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486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22222E-6 L -0.003 0.581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29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1_Office 主题">
  <a:themeElements>
    <a:clrScheme name="自定义 26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75CFD9"/>
      </a:accent1>
      <a:accent2>
        <a:srgbClr val="5AB1AF"/>
      </a:accent2>
      <a:accent3>
        <a:srgbClr val="BADBDC"/>
      </a:accent3>
      <a:accent4>
        <a:srgbClr val="97CECD"/>
      </a:accent4>
      <a:accent5>
        <a:srgbClr val="7B9E9F"/>
      </a:accent5>
      <a:accent6>
        <a:srgbClr val="75CFD9"/>
      </a:accent6>
      <a:hlink>
        <a:srgbClr val="FFFFFF"/>
      </a:hlink>
      <a:folHlink>
        <a:srgbClr val="595959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316</Words>
  <Application>Microsoft Office PowerPoint</Application>
  <PresentationFormat>宽屏</PresentationFormat>
  <Paragraphs>88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宋体</vt:lpstr>
      <vt:lpstr>微软雅黑</vt:lpstr>
      <vt:lpstr>微软雅黑 Light</vt:lpstr>
      <vt:lpstr>文星标宋</vt:lpstr>
      <vt:lpstr>Agency FB</vt:lpstr>
      <vt:lpstr>Arial</vt:lpstr>
      <vt:lpstr>Calibri</vt:lpstr>
      <vt:lpstr>Calibri Light</vt:lpstr>
      <vt:lpstr>Century Gothic</vt:lpstr>
      <vt:lpstr>Impact</vt:lpstr>
      <vt:lpstr>Wingdings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 谢 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zhang deshuai</cp:lastModifiedBy>
  <cp:revision>164</cp:revision>
  <dcterms:created xsi:type="dcterms:W3CDTF">2017-11-09T06:06:00Z</dcterms:created>
  <dcterms:modified xsi:type="dcterms:W3CDTF">2018-04-26T16:15:59Z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