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tags/tag29.xml" ContentType="application/vnd.openxmlformats-officedocument.presentationml.tags+xml"/>
  <Override PartName="/ppt/notesSlides/notesSlide2.xml" ContentType="application/vnd.openxmlformats-officedocument.presentationml.notesSlide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tags/tag31.xml" ContentType="application/vnd.openxmlformats-officedocument.presentationml.tags+xml"/>
  <Override PartName="/ppt/notesSlides/notesSlide4.xml" ContentType="application/vnd.openxmlformats-officedocument.presentationml.notesSlide+xml"/>
  <Override PartName="/ppt/tags/tag32.xml" ContentType="application/vnd.openxmlformats-officedocument.presentationml.tags+xml"/>
  <Override PartName="/ppt/notesSlides/notesSlide5.xml" ContentType="application/vnd.openxmlformats-officedocument.presentationml.notesSlide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0.xml" ContentType="application/vnd.openxmlformats-officedocument.presentationml.notesSlide+xml"/>
  <Override PartName="/ppt/tags/tag35.xml" ContentType="application/vnd.openxmlformats-officedocument.presentationml.tags+xml"/>
  <Override PartName="/ppt/notesSlides/notesSlide11.xml" ContentType="application/vnd.openxmlformats-officedocument.presentationml.notesSlide+xml"/>
  <Override PartName="/ppt/tags/tag36.xml" ContentType="application/vnd.openxmlformats-officedocument.presentationml.tags+xml"/>
  <Override PartName="/ppt/notesSlides/notesSlide12.xml" ContentType="application/vnd.openxmlformats-officedocument.presentationml.notesSlide+xml"/>
  <Override PartName="/ppt/tags/tag37.xml" ContentType="application/vnd.openxmlformats-officedocument.presentationml.tags+xml"/>
  <Override PartName="/ppt/notesSlides/notesSlide13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9" r:id="rId2"/>
    <p:sldId id="303" r:id="rId3"/>
    <p:sldId id="259" r:id="rId4"/>
    <p:sldId id="276" r:id="rId5"/>
    <p:sldId id="294" r:id="rId6"/>
    <p:sldId id="326" r:id="rId7"/>
    <p:sldId id="301" r:id="rId8"/>
    <p:sldId id="261" r:id="rId9"/>
    <p:sldId id="269" r:id="rId10"/>
    <p:sldId id="345" r:id="rId11"/>
    <p:sldId id="285" r:id="rId12"/>
    <p:sldId id="347" r:id="rId13"/>
    <p:sldId id="348" r:id="rId14"/>
    <p:sldId id="349" r:id="rId15"/>
    <p:sldId id="350" r:id="rId16"/>
    <p:sldId id="351" r:id="rId17"/>
    <p:sldId id="352" r:id="rId18"/>
    <p:sldId id="353" r:id="rId19"/>
    <p:sldId id="354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9">
          <p15:clr>
            <a:srgbClr val="A4A3A4"/>
          </p15:clr>
        </p15:guide>
        <p15:guide id="2" pos="3814">
          <p15:clr>
            <a:srgbClr val="A4A3A4"/>
          </p15:clr>
        </p15:guide>
        <p15:guide id="3" pos="780">
          <p15:clr>
            <a:srgbClr val="A4A3A4"/>
          </p15:clr>
        </p15:guide>
        <p15:guide id="4" pos="6921">
          <p15:clr>
            <a:srgbClr val="A4A3A4"/>
          </p15:clr>
        </p15:guide>
        <p15:guide id="5" orient="horz" pos="3797">
          <p15:clr>
            <a:srgbClr val="A4A3A4"/>
          </p15:clr>
        </p15:guide>
        <p15:guide id="6" orient="horz" pos="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DCDD"/>
    <a:srgbClr val="1503BD"/>
    <a:srgbClr val="0069B8"/>
    <a:srgbClr val="FEA205"/>
    <a:srgbClr val="E9EBEC"/>
    <a:srgbClr val="EAECED"/>
    <a:srgbClr val="F69E00"/>
    <a:srgbClr val="B6D3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26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603" y="582"/>
      </p:cViewPr>
      <p:guideLst>
        <p:guide orient="horz" pos="2279"/>
        <p:guide pos="3814"/>
        <p:guide pos="780"/>
        <p:guide pos="6921"/>
        <p:guide orient="horz" pos="3797"/>
        <p:guide orient="horz"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75" d="100"/>
        <a:sy n="75" d="100"/>
      </p:scale>
      <p:origin x="0" y="-636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0.75</c:v>
                </c:pt>
                <c:pt idx="1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9"/>
            <c:spPr>
              <a:solidFill>
                <a:schemeClr val="accent6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explosion val="7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5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</c:v>
                </c:pt>
                <c:pt idx="1">
                  <c:v>0.60000000000000098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5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0.750000000000001</c:v>
                </c:pt>
                <c:pt idx="1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5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C075C123-D6CD-4046-9E13-CA7186604EF0}" type="datetimeFigureOut">
              <a:rPr lang="zh-CN" altLang="en-US"/>
              <a:pPr/>
              <a:t>2018/4/26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97515A12-8E21-4B95-B622-01CB96FB4F31}" type="slidenum">
              <a:rPr lang="zh-CN" altLang="en-US"/>
              <a:pPr/>
              <a:t>‹#›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4244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9E26DC34-D585-42D5-89F7-991AD639A885}" type="datetimeFigureOut">
              <a:rPr lang="zh-CN" altLang="en-US"/>
              <a:pPr/>
              <a:t>2018/4/26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819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7320B266-003C-4D10-9B93-D34426B1BBB2}" type="slidenum">
              <a:rPr lang="zh-CN" altLang="en-US"/>
              <a:pPr/>
              <a:t>‹#›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5646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BC338D50-6384-4ED0-B68B-EB6A2163AAA6}" type="slidenum">
              <a:rPr lang="zh-CN" altLang="en-US">
                <a:latin typeface="Calibri Light" panose="020F0302020204030204" pitchFamily="34" charset="0"/>
                <a:ea typeface="微软雅黑 Light" panose="020B0502040204020203" pitchFamily="34" charset="-122"/>
              </a:rPr>
              <a:pPr fontAlgn="base"/>
              <a:t>1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0761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577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88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387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263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453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08649-DEA3-43CA-BBD9-CBA466972011}" type="slidenum">
              <a:rPr lang="id-ID" smtClean="0"/>
              <a:t>17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5566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004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389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229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22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642ECAF6-F71A-4099-90A2-AB4DA66C4698}" type="slidenum">
              <a:rPr lang="zh-CN" altLang="en-US"/>
              <a:pPr fontAlgn="base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538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43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43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1A4EDF88-0393-4304-84C6-182C59A07D62}" type="slidenum">
              <a:rPr lang="zh-CN" altLang="en-US">
                <a:latin typeface="Calibri Light" panose="020F0302020204030204" pitchFamily="34" charset="0"/>
                <a:ea typeface="微软雅黑 Light" panose="020B0502040204020203" pitchFamily="34" charset="-122"/>
              </a:rPr>
              <a:pPr fontAlgn="base"/>
              <a:t>3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8321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163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53043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84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FA842D7E-30CE-4EF2-862D-B89C3CAD93D1}" type="slidenum">
              <a:rPr lang="zh-CN" altLang="en-US">
                <a:latin typeface="Calibri Light" panose="020F0302020204030204" pitchFamily="34" charset="0"/>
                <a:ea typeface="微软雅黑 Light" panose="020B0502040204020203" pitchFamily="34" charset="-122"/>
              </a:rPr>
              <a:pPr fontAlgn="base"/>
              <a:t>5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809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8F180524-CC14-46E9-AC7A-250817F07AC5}" type="slidenum">
              <a:rPr lang="zh-CN" altLang="en-US">
                <a:latin typeface="Calibri Light" panose="020F0302020204030204" pitchFamily="34" charset="0"/>
                <a:ea typeface="微软雅黑 Light" panose="020B0502040204020203" pitchFamily="34" charset="-122"/>
              </a:rPr>
              <a:pPr fontAlgn="base"/>
              <a:t>7</a:t>
            </a:fld>
            <a:endParaRPr lang="zh-CN" altLang="en-US">
              <a:latin typeface="Calibri Light" panose="020F03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1363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0CA92353-1B3C-4536-A676-EA4BE30C57E2}" type="slidenum">
              <a:rPr lang="zh-CN" altLang="en-US"/>
              <a:pPr fontAlgn="base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504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560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BE665063-7AB0-4633-AD6E-A2B3BB080AEC}" type="slidenum">
              <a:rPr lang="id-ID" altLang="zh-CN">
                <a:ea typeface="微软雅黑 Light" panose="020B0502040204020203" pitchFamily="34" charset="-122"/>
              </a:rPr>
              <a:pPr fontAlgn="base"/>
              <a:t>9</a:t>
            </a:fld>
            <a:endParaRPr lang="id-ID" altLang="zh-CN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0779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867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1B2C3764-056B-4E6D-A521-D8AC5AD72361}" type="slidenum">
              <a:rPr lang="zh-CN" altLang="en-US"/>
              <a:pPr fontAlgn="base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701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23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立方体 4"/>
          <p:cNvSpPr>
            <a:spLocks noChangeAspect="1"/>
          </p:cNvSpPr>
          <p:nvPr userDrawn="1"/>
        </p:nvSpPr>
        <p:spPr>
          <a:xfrm>
            <a:off x="708025" y="341313"/>
            <a:ext cx="238125" cy="238125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6" name="立方体 5"/>
          <p:cNvSpPr>
            <a:spLocks noChangeAspect="1"/>
          </p:cNvSpPr>
          <p:nvPr userDrawn="1"/>
        </p:nvSpPr>
        <p:spPr>
          <a:xfrm>
            <a:off x="828675" y="736600"/>
            <a:ext cx="277813" cy="27781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7" name="立方体 6"/>
          <p:cNvSpPr>
            <a:spLocks noChangeAspect="1"/>
          </p:cNvSpPr>
          <p:nvPr userDrawn="1"/>
        </p:nvSpPr>
        <p:spPr>
          <a:xfrm>
            <a:off x="274638" y="360363"/>
            <a:ext cx="557212" cy="557212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3108" y="299796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4" name="文本占位符 49"/>
          <p:cNvSpPr>
            <a:spLocks noGrp="1"/>
          </p:cNvSpPr>
          <p:nvPr>
            <p:ph type="body" sz="quarter" idx="13" hasCustomPrompt="1"/>
          </p:nvPr>
        </p:nvSpPr>
        <p:spPr>
          <a:xfrm>
            <a:off x="1278508" y="777517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noProof="1"/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5281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立方体 4"/>
          <p:cNvSpPr>
            <a:spLocks noChangeAspect="1"/>
          </p:cNvSpPr>
          <p:nvPr userDrawn="1"/>
        </p:nvSpPr>
        <p:spPr>
          <a:xfrm flipH="1">
            <a:off x="11250613" y="341313"/>
            <a:ext cx="238125" cy="238125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6" name="立方体 5"/>
          <p:cNvSpPr>
            <a:spLocks noChangeAspect="1"/>
          </p:cNvSpPr>
          <p:nvPr userDrawn="1"/>
        </p:nvSpPr>
        <p:spPr>
          <a:xfrm flipH="1">
            <a:off x="11090275" y="736600"/>
            <a:ext cx="277813" cy="27781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7" name="立方体 6"/>
          <p:cNvSpPr>
            <a:spLocks noChangeAspect="1"/>
          </p:cNvSpPr>
          <p:nvPr userDrawn="1"/>
        </p:nvSpPr>
        <p:spPr>
          <a:xfrm flipH="1">
            <a:off x="11366500" y="360363"/>
            <a:ext cx="557213" cy="557212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920" y="299795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4" name="文本占位符 49"/>
          <p:cNvSpPr>
            <a:spLocks noGrp="1"/>
          </p:cNvSpPr>
          <p:nvPr>
            <p:ph type="body" sz="quarter" idx="13" hasCustomPrompt="1"/>
          </p:nvPr>
        </p:nvSpPr>
        <p:spPr>
          <a:xfrm>
            <a:off x="1238593" y="777517"/>
            <a:ext cx="9691413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 algn="r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noProof="1"/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18375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立方体 4"/>
          <p:cNvSpPr>
            <a:spLocks noChangeAspect="1"/>
          </p:cNvSpPr>
          <p:nvPr userDrawn="1"/>
        </p:nvSpPr>
        <p:spPr>
          <a:xfrm>
            <a:off x="5680075" y="0"/>
            <a:ext cx="238125" cy="238125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6" name="立方体 5"/>
          <p:cNvSpPr>
            <a:spLocks noChangeAspect="1"/>
          </p:cNvSpPr>
          <p:nvPr userDrawn="1"/>
        </p:nvSpPr>
        <p:spPr>
          <a:xfrm>
            <a:off x="6392863" y="4763"/>
            <a:ext cx="277812" cy="277812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7" name="立方体 6"/>
          <p:cNvSpPr>
            <a:spLocks noChangeAspect="1"/>
          </p:cNvSpPr>
          <p:nvPr userDrawn="1"/>
        </p:nvSpPr>
        <p:spPr>
          <a:xfrm>
            <a:off x="5818188" y="-249238"/>
            <a:ext cx="555625" cy="55721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536209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4" name="文本占位符 49"/>
          <p:cNvSpPr>
            <a:spLocks noGrp="1"/>
          </p:cNvSpPr>
          <p:nvPr>
            <p:ph type="body" sz="quarter" idx="11" hasCustomPrompt="1"/>
          </p:nvPr>
        </p:nvSpPr>
        <p:spPr>
          <a:xfrm>
            <a:off x="1904426" y="1013931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 algn="ctr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noProof="1"/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3754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立方体 4"/>
          <p:cNvSpPr>
            <a:spLocks noChangeAspect="1"/>
          </p:cNvSpPr>
          <p:nvPr userDrawn="1"/>
        </p:nvSpPr>
        <p:spPr>
          <a:xfrm>
            <a:off x="5680075" y="0"/>
            <a:ext cx="238125" cy="238125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7" name="立方体 6"/>
          <p:cNvSpPr>
            <a:spLocks noChangeAspect="1"/>
          </p:cNvSpPr>
          <p:nvPr userDrawn="1"/>
        </p:nvSpPr>
        <p:spPr>
          <a:xfrm>
            <a:off x="6392863" y="4763"/>
            <a:ext cx="277812" cy="277812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8" name="立方体 7"/>
          <p:cNvSpPr>
            <a:spLocks noChangeAspect="1"/>
          </p:cNvSpPr>
          <p:nvPr userDrawn="1"/>
        </p:nvSpPr>
        <p:spPr>
          <a:xfrm>
            <a:off x="5818188" y="-249238"/>
            <a:ext cx="555625" cy="55721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632155" y="2394157"/>
            <a:ext cx="8927690" cy="8927686"/>
          </a:xfrm>
          <a:custGeom>
            <a:avLst/>
            <a:gdLst>
              <a:gd name="connsiteX0" fmla="*/ 5560145 w 11120290"/>
              <a:gd name="connsiteY0" fmla="*/ 0 h 11120284"/>
              <a:gd name="connsiteX1" fmla="*/ 11120290 w 11120290"/>
              <a:gd name="connsiteY1" fmla="*/ 5560142 h 11120284"/>
              <a:gd name="connsiteX2" fmla="*/ 5560145 w 11120290"/>
              <a:gd name="connsiteY2" fmla="*/ 11120284 h 11120284"/>
              <a:gd name="connsiteX3" fmla="*/ 0 w 11120290"/>
              <a:gd name="connsiteY3" fmla="*/ 5560142 h 11120284"/>
              <a:gd name="connsiteX4" fmla="*/ 5560145 w 11120290"/>
              <a:gd name="connsiteY4" fmla="*/ 0 h 11120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0290" h="11120284">
                <a:moveTo>
                  <a:pt x="5560145" y="0"/>
                </a:moveTo>
                <a:cubicBezTo>
                  <a:pt x="8630928" y="0"/>
                  <a:pt x="11120290" y="2489360"/>
                  <a:pt x="11120290" y="5560142"/>
                </a:cubicBezTo>
                <a:cubicBezTo>
                  <a:pt x="11120290" y="8630924"/>
                  <a:pt x="8630928" y="11120284"/>
                  <a:pt x="5560145" y="11120284"/>
                </a:cubicBezTo>
                <a:cubicBezTo>
                  <a:pt x="2489362" y="11120284"/>
                  <a:pt x="0" y="8630924"/>
                  <a:pt x="0" y="5560142"/>
                </a:cubicBezTo>
                <a:cubicBezTo>
                  <a:pt x="0" y="2489360"/>
                  <a:pt x="2489362" y="0"/>
                  <a:pt x="5560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 noProof="1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838200" y="536209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0" name="文本占位符 49"/>
          <p:cNvSpPr>
            <a:spLocks noGrp="1"/>
          </p:cNvSpPr>
          <p:nvPr>
            <p:ph type="body" sz="quarter" idx="11" hasCustomPrompt="1"/>
          </p:nvPr>
        </p:nvSpPr>
        <p:spPr>
          <a:xfrm>
            <a:off x="1904426" y="1013931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 algn="ctr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noProof="1"/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54714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1632155" y="-4463843"/>
            <a:ext cx="8927690" cy="8927686"/>
          </a:xfrm>
          <a:custGeom>
            <a:avLst/>
            <a:gdLst>
              <a:gd name="connsiteX0" fmla="*/ 5560145 w 11120290"/>
              <a:gd name="connsiteY0" fmla="*/ 0 h 11120284"/>
              <a:gd name="connsiteX1" fmla="*/ 11120290 w 11120290"/>
              <a:gd name="connsiteY1" fmla="*/ 5560142 h 11120284"/>
              <a:gd name="connsiteX2" fmla="*/ 5560145 w 11120290"/>
              <a:gd name="connsiteY2" fmla="*/ 11120284 h 11120284"/>
              <a:gd name="connsiteX3" fmla="*/ 0 w 11120290"/>
              <a:gd name="connsiteY3" fmla="*/ 5560142 h 11120284"/>
              <a:gd name="connsiteX4" fmla="*/ 5560145 w 11120290"/>
              <a:gd name="connsiteY4" fmla="*/ 0 h 11120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0290" h="11120284">
                <a:moveTo>
                  <a:pt x="5560145" y="0"/>
                </a:moveTo>
                <a:cubicBezTo>
                  <a:pt x="8630928" y="0"/>
                  <a:pt x="11120290" y="2489360"/>
                  <a:pt x="11120290" y="5560142"/>
                </a:cubicBezTo>
                <a:cubicBezTo>
                  <a:pt x="11120290" y="8630924"/>
                  <a:pt x="8630928" y="11120284"/>
                  <a:pt x="5560145" y="11120284"/>
                </a:cubicBezTo>
                <a:cubicBezTo>
                  <a:pt x="2489362" y="11120284"/>
                  <a:pt x="0" y="8630924"/>
                  <a:pt x="0" y="5560142"/>
                </a:cubicBezTo>
                <a:cubicBezTo>
                  <a:pt x="0" y="2489360"/>
                  <a:pt x="2489362" y="0"/>
                  <a:pt x="5560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 noProof="1"/>
          </a:p>
        </p:txBody>
      </p:sp>
    </p:spTree>
    <p:extLst>
      <p:ext uri="{BB962C8B-B14F-4D97-AF65-F5344CB8AC3E}">
        <p14:creationId xmlns:p14="http://schemas.microsoft.com/office/powerpoint/2010/main" val="220466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立方体 7"/>
          <p:cNvSpPr>
            <a:spLocks noChangeAspect="1"/>
          </p:cNvSpPr>
          <p:nvPr userDrawn="1"/>
        </p:nvSpPr>
        <p:spPr>
          <a:xfrm>
            <a:off x="11526838" y="341313"/>
            <a:ext cx="238125" cy="238125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9" name="立方体 8"/>
          <p:cNvSpPr>
            <a:spLocks noChangeAspect="1"/>
          </p:cNvSpPr>
          <p:nvPr userDrawn="1"/>
        </p:nvSpPr>
        <p:spPr>
          <a:xfrm>
            <a:off x="11647488" y="736600"/>
            <a:ext cx="277812" cy="27781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10" name="立方体 9"/>
          <p:cNvSpPr>
            <a:spLocks noChangeAspect="1"/>
          </p:cNvSpPr>
          <p:nvPr userDrawn="1"/>
        </p:nvSpPr>
        <p:spPr>
          <a:xfrm>
            <a:off x="11093450" y="360363"/>
            <a:ext cx="555625" cy="557212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968291" y="0"/>
            <a:ext cx="2998787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noProof="1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32084" y="0"/>
            <a:ext cx="2998787" cy="6858000"/>
          </a:xfrm>
          <a:prstGeom prst="rect">
            <a:avLst/>
          </a:prstGeom>
          <a:effectLst>
            <a:outerShdw blurRad="1270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noProof="1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253108" y="340792"/>
            <a:ext cx="9839602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2" name="文本占位符 49"/>
          <p:cNvSpPr>
            <a:spLocks noGrp="1"/>
          </p:cNvSpPr>
          <p:nvPr>
            <p:ph type="body" sz="quarter" idx="13" hasCustomPrompt="1"/>
          </p:nvPr>
        </p:nvSpPr>
        <p:spPr>
          <a:xfrm>
            <a:off x="2709562" y="936595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noProof="1"/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99486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8FC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9">
              <a:alphaModFix amt="6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" dirty="0">
                <a:solidFill>
                  <a:prstClr val="white">
                    <a:alpha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prstClr val="white">
                    <a:alpha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prstClr val="white">
                    <a:alpha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" dirty="0">
                <a:solidFill>
                  <a:prstClr val="white">
                    <a:alpha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56" r:id="rId6"/>
    <p:sldLayoutId id="2147483662" r:id="rId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image" Target="../media/image3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2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5.xml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10" Type="http://schemas.openxmlformats.org/officeDocument/2006/relationships/image" Target="../media/image3.png"/><Relationship Id="rId4" Type="http://schemas.openxmlformats.org/officeDocument/2006/relationships/tags" Target="../tags/tag44.xml"/><Relationship Id="rId9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A_组合 110"/>
          <p:cNvPicPr>
            <a:picLocks noGrp="1" noChangeAspect="1" noChangeArrowheads="1"/>
          </p:cNvPicPr>
          <p:nvPr>
            <p:custDataLst>
              <p:tags r:id="rId1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-12700"/>
            <a:ext cx="4802188" cy="68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PA_弧形 125"/>
          <p:cNvSpPr/>
          <p:nvPr>
            <p:custDataLst>
              <p:tags r:id="rId2"/>
            </p:custDataLst>
          </p:nvPr>
        </p:nvSpPr>
        <p:spPr>
          <a:xfrm>
            <a:off x="10072688" y="4697413"/>
            <a:ext cx="4768850" cy="4767262"/>
          </a:xfrm>
          <a:prstGeom prst="arc">
            <a:avLst>
              <a:gd name="adj1" fmla="val 15964885"/>
              <a:gd name="adj2" fmla="val 15860599"/>
            </a:avLst>
          </a:prstGeom>
          <a:ln>
            <a:solidFill>
              <a:schemeClr val="bg1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9219" name="PA_组合 7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503488" y="5278438"/>
            <a:ext cx="587375" cy="1728787"/>
            <a:chOff x="8085157" y="5279067"/>
            <a:chExt cx="587486" cy="1728000"/>
          </a:xfrm>
        </p:grpSpPr>
        <p:sp>
          <p:nvSpPr>
            <p:cNvPr id="49" name="等腰三角形 9_4"/>
            <p:cNvSpPr/>
            <p:nvPr/>
          </p:nvSpPr>
          <p:spPr>
            <a:xfrm rot="10800000">
              <a:off x="8085157" y="5546117"/>
              <a:ext cx="587486" cy="146095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8112149" y="5279067"/>
              <a:ext cx="533501" cy="534743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22" name="PA_组合 8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309813" y="3435350"/>
            <a:ext cx="808037" cy="2303463"/>
            <a:chOff x="7891999" y="3435106"/>
            <a:chExt cx="807500" cy="2304000"/>
          </a:xfrm>
        </p:grpSpPr>
        <p:sp>
          <p:nvSpPr>
            <p:cNvPr id="73" name="等腰三角形 9_6"/>
            <p:cNvSpPr/>
            <p:nvPr/>
          </p:nvSpPr>
          <p:spPr>
            <a:xfrm rot="10800000">
              <a:off x="7891999" y="3791172"/>
              <a:ext cx="807500" cy="194793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>
              <a:spLocks noChangeAspect="1"/>
            </p:cNvSpPr>
            <p:nvPr/>
          </p:nvSpPr>
          <p:spPr>
            <a:xfrm>
              <a:off x="7939592" y="3435106"/>
              <a:ext cx="712313" cy="711366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25" name="PA_组合 9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3349625" y="5019675"/>
            <a:ext cx="769938" cy="2268538"/>
            <a:chOff x="8930899" y="5019598"/>
            <a:chExt cx="771066" cy="2268000"/>
          </a:xfrm>
        </p:grpSpPr>
        <p:sp>
          <p:nvSpPr>
            <p:cNvPr id="58" name="等腰三角形 9_8"/>
            <p:cNvSpPr/>
            <p:nvPr/>
          </p:nvSpPr>
          <p:spPr>
            <a:xfrm rot="10800000">
              <a:off x="8930899" y="5370100"/>
              <a:ext cx="771066" cy="191749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8965875" y="5019598"/>
              <a:ext cx="701114" cy="70150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28" name="PA_组合 10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615950" y="3951288"/>
            <a:ext cx="787400" cy="2124075"/>
            <a:chOff x="6198014" y="3951156"/>
            <a:chExt cx="786986" cy="2124000"/>
          </a:xfrm>
        </p:grpSpPr>
        <p:sp>
          <p:nvSpPr>
            <p:cNvPr id="64" name="等腰三角形 9_10"/>
            <p:cNvSpPr/>
            <p:nvPr/>
          </p:nvSpPr>
          <p:spPr>
            <a:xfrm rot="10800000">
              <a:off x="6198014" y="4279404"/>
              <a:ext cx="786986" cy="1795752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>
              <a:spLocks noChangeAspect="1"/>
            </p:cNvSpPr>
            <p:nvPr/>
          </p:nvSpPr>
          <p:spPr>
            <a:xfrm>
              <a:off x="6263068" y="3951156"/>
              <a:ext cx="656879" cy="657202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31" name="PA_组合 1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909888" y="3705225"/>
            <a:ext cx="1247775" cy="3671888"/>
            <a:chOff x="8491539" y="3705321"/>
            <a:chExt cx="1248391" cy="3672000"/>
          </a:xfrm>
        </p:grpSpPr>
        <p:sp>
          <p:nvSpPr>
            <p:cNvPr id="13" name="等腰三角形 9_12"/>
            <p:cNvSpPr/>
            <p:nvPr/>
          </p:nvSpPr>
          <p:spPr>
            <a:xfrm rot="10800000">
              <a:off x="8491539" y="4272801"/>
              <a:ext cx="1248391" cy="310452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8548717" y="3705321"/>
              <a:ext cx="1134035" cy="1135098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34" name="PA_组合 32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2095500" y="4173538"/>
            <a:ext cx="906463" cy="2663825"/>
            <a:chOff x="7678206" y="4173322"/>
            <a:chExt cx="905695" cy="2664001"/>
          </a:xfrm>
        </p:grpSpPr>
        <p:sp>
          <p:nvSpPr>
            <p:cNvPr id="16" name="等腰三角形 9_14"/>
            <p:cNvSpPr/>
            <p:nvPr/>
          </p:nvSpPr>
          <p:spPr>
            <a:xfrm rot="10800000">
              <a:off x="7678206" y="4585024"/>
              <a:ext cx="905695" cy="225229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7719446" y="4173322"/>
              <a:ext cx="823215" cy="823966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37" name="PA_组合 95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3900488" y="5465763"/>
            <a:ext cx="868362" cy="2555875"/>
            <a:chOff x="9272737" y="6173657"/>
            <a:chExt cx="868978" cy="2556000"/>
          </a:xfrm>
        </p:grpSpPr>
        <p:sp>
          <p:nvSpPr>
            <p:cNvPr id="31" name="等腰三角形 9_20"/>
            <p:cNvSpPr/>
            <p:nvPr/>
          </p:nvSpPr>
          <p:spPr>
            <a:xfrm rot="10800000">
              <a:off x="9272737" y="6568668"/>
              <a:ext cx="868978" cy="216098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9312452" y="6173657"/>
              <a:ext cx="789548" cy="790614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40" name="PA_组合 97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31763" y="4641850"/>
            <a:ext cx="1358900" cy="3995738"/>
            <a:chOff x="5713365" y="4642065"/>
            <a:chExt cx="1358547" cy="3996000"/>
          </a:xfrm>
        </p:grpSpPr>
        <p:sp>
          <p:nvSpPr>
            <p:cNvPr id="43" name="等腰三角形 9_24"/>
            <p:cNvSpPr/>
            <p:nvPr/>
          </p:nvSpPr>
          <p:spPr>
            <a:xfrm rot="10800000">
              <a:off x="5713365" y="5259617"/>
              <a:ext cx="1358547" cy="337844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5775261" y="4642065"/>
              <a:ext cx="1234754" cy="1235156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43" name="PA_组合 98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1565275" y="5003800"/>
            <a:ext cx="819150" cy="2413000"/>
            <a:chOff x="7146608" y="5004310"/>
            <a:chExt cx="820027" cy="2412000"/>
          </a:xfrm>
        </p:grpSpPr>
        <p:sp>
          <p:nvSpPr>
            <p:cNvPr id="46" name="等腰三角形 9_26"/>
            <p:cNvSpPr/>
            <p:nvPr/>
          </p:nvSpPr>
          <p:spPr>
            <a:xfrm rot="10800000">
              <a:off x="7146608" y="5377067"/>
              <a:ext cx="820027" cy="2039243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183160" y="5004310"/>
              <a:ext cx="746924" cy="745816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46" name="PA_组合 99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1384300" y="4425950"/>
            <a:ext cx="879475" cy="2555875"/>
            <a:chOff x="6965950" y="4426151"/>
            <a:chExt cx="879620" cy="2555999"/>
          </a:xfrm>
        </p:grpSpPr>
        <p:sp>
          <p:nvSpPr>
            <p:cNvPr id="61" name="等腰三角形 9_28"/>
            <p:cNvSpPr/>
            <p:nvPr/>
          </p:nvSpPr>
          <p:spPr>
            <a:xfrm rot="10800000">
              <a:off x="6965950" y="4821161"/>
              <a:ext cx="879620" cy="216098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>
              <a:spLocks noChangeAspect="1"/>
            </p:cNvSpPr>
            <p:nvPr/>
          </p:nvSpPr>
          <p:spPr>
            <a:xfrm>
              <a:off x="7010407" y="4426151"/>
              <a:ext cx="790705" cy="790613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49" name="PA_组合 100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4991100" y="4641850"/>
            <a:ext cx="525463" cy="1331913"/>
            <a:chOff x="10573460" y="4642065"/>
            <a:chExt cx="525546" cy="1331996"/>
          </a:xfrm>
        </p:grpSpPr>
        <p:sp>
          <p:nvSpPr>
            <p:cNvPr id="67" name="等腰三角形 9_30"/>
            <p:cNvSpPr/>
            <p:nvPr/>
          </p:nvSpPr>
          <p:spPr>
            <a:xfrm rot="10800000">
              <a:off x="10573460" y="4847912"/>
              <a:ext cx="525546" cy="112614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>
              <a:spLocks noChangeAspect="1"/>
            </p:cNvSpPr>
            <p:nvPr/>
          </p:nvSpPr>
          <p:spPr>
            <a:xfrm>
              <a:off x="10630619" y="4642065"/>
              <a:ext cx="411228" cy="41118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52" name="PA_组合 101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4140200" y="4037013"/>
            <a:ext cx="714375" cy="1979612"/>
            <a:chOff x="9721347" y="4036519"/>
            <a:chExt cx="715672" cy="1980000"/>
          </a:xfrm>
        </p:grpSpPr>
        <p:sp>
          <p:nvSpPr>
            <p:cNvPr id="70" name="等腰三角形 9_32"/>
            <p:cNvSpPr/>
            <p:nvPr/>
          </p:nvSpPr>
          <p:spPr>
            <a:xfrm rot="10800000">
              <a:off x="9721347" y="4342513"/>
              <a:ext cx="715672" cy="1674006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>
              <a:spLocks noChangeAspect="1"/>
            </p:cNvSpPr>
            <p:nvPr/>
          </p:nvSpPr>
          <p:spPr>
            <a:xfrm>
              <a:off x="9773830" y="4036519"/>
              <a:ext cx="610707" cy="611307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55" name="PA_组合 126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1725613" y="2552700"/>
            <a:ext cx="1076325" cy="3167063"/>
            <a:chOff x="7097292" y="3424240"/>
            <a:chExt cx="1077041" cy="3167998"/>
          </a:xfrm>
        </p:grpSpPr>
        <p:sp>
          <p:nvSpPr>
            <p:cNvPr id="76" name="等腰三角形 9_34"/>
            <p:cNvSpPr/>
            <p:nvPr/>
          </p:nvSpPr>
          <p:spPr>
            <a:xfrm rot="10800000">
              <a:off x="7097292" y="3913829"/>
              <a:ext cx="1077041" cy="267840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>
              <a:spLocks noChangeAspect="1"/>
            </p:cNvSpPr>
            <p:nvPr/>
          </p:nvSpPr>
          <p:spPr>
            <a:xfrm>
              <a:off x="7146537" y="3424240"/>
              <a:ext cx="978551" cy="979777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58" name="PA_组合 127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2778125" y="2833688"/>
            <a:ext cx="758825" cy="2124075"/>
            <a:chOff x="8359404" y="2834374"/>
            <a:chExt cx="759196" cy="2124000"/>
          </a:xfrm>
        </p:grpSpPr>
        <p:sp>
          <p:nvSpPr>
            <p:cNvPr id="82" name="等腰三角形 9_36"/>
            <p:cNvSpPr/>
            <p:nvPr/>
          </p:nvSpPr>
          <p:spPr>
            <a:xfrm rot="10800000">
              <a:off x="8359404" y="3162622"/>
              <a:ext cx="759196" cy="1795752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8410229" y="2834374"/>
              <a:ext cx="657546" cy="657202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61" name="PA_组合 128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2187575" y="2743200"/>
            <a:ext cx="655638" cy="1727200"/>
            <a:chOff x="7769523" y="2742671"/>
            <a:chExt cx="655340" cy="1728000"/>
          </a:xfrm>
        </p:grpSpPr>
        <p:sp>
          <p:nvSpPr>
            <p:cNvPr id="85" name="等腰三角形 9_38"/>
            <p:cNvSpPr/>
            <p:nvPr/>
          </p:nvSpPr>
          <p:spPr>
            <a:xfrm rot="10800000">
              <a:off x="7769523" y="3009721"/>
              <a:ext cx="655340" cy="146095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7829821" y="2742671"/>
              <a:ext cx="534745" cy="533647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64" name="PA_组合 129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2697163" y="2409825"/>
            <a:ext cx="538162" cy="1403350"/>
            <a:chOff x="8279535" y="2409047"/>
            <a:chExt cx="537440" cy="1404000"/>
          </a:xfrm>
        </p:grpSpPr>
        <p:sp>
          <p:nvSpPr>
            <p:cNvPr id="88" name="等腰三角形 9_40"/>
            <p:cNvSpPr/>
            <p:nvPr/>
          </p:nvSpPr>
          <p:spPr>
            <a:xfrm rot="10800000">
              <a:off x="8279535" y="2626025"/>
              <a:ext cx="537440" cy="1187022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8331852" y="2409047"/>
              <a:ext cx="432807" cy="43358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67" name="PA_组合 130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3268663" y="2051050"/>
            <a:ext cx="788987" cy="2160588"/>
            <a:chOff x="8851144" y="2051771"/>
            <a:chExt cx="788156" cy="2160000"/>
          </a:xfrm>
        </p:grpSpPr>
        <p:sp>
          <p:nvSpPr>
            <p:cNvPr id="91" name="等腰三角形 9_42"/>
            <p:cNvSpPr/>
            <p:nvPr/>
          </p:nvSpPr>
          <p:spPr>
            <a:xfrm rot="10800000">
              <a:off x="8851144" y="2385583"/>
              <a:ext cx="788156" cy="182618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2" name="立方体 91"/>
            <p:cNvSpPr>
              <a:spLocks noChangeAspect="1"/>
            </p:cNvSpPr>
            <p:nvPr/>
          </p:nvSpPr>
          <p:spPr>
            <a:xfrm>
              <a:off x="8911405" y="2051771"/>
              <a:ext cx="667633" cy="668156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70" name="PA_组合 13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2230438" y="1828800"/>
            <a:ext cx="536575" cy="1333500"/>
            <a:chOff x="7811947" y="1829573"/>
            <a:chExt cx="536716" cy="1331997"/>
          </a:xfrm>
        </p:grpSpPr>
        <p:sp>
          <p:nvSpPr>
            <p:cNvPr id="94" name="等腰三角形 9_44"/>
            <p:cNvSpPr/>
            <p:nvPr/>
          </p:nvSpPr>
          <p:spPr>
            <a:xfrm rot="10800000">
              <a:off x="7811947" y="2035421"/>
              <a:ext cx="536716" cy="112614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5" name="椭圆 94"/>
            <p:cNvSpPr>
              <a:spLocks noChangeAspect="1"/>
            </p:cNvSpPr>
            <p:nvPr/>
          </p:nvSpPr>
          <p:spPr>
            <a:xfrm>
              <a:off x="7873875" y="1829573"/>
              <a:ext cx="412858" cy="412285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73" name="PA_组合 132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1663700" y="5465763"/>
            <a:ext cx="1358900" cy="3997325"/>
            <a:chOff x="7245345" y="5466330"/>
            <a:chExt cx="1358542" cy="3996000"/>
          </a:xfrm>
        </p:grpSpPr>
        <p:sp>
          <p:nvSpPr>
            <p:cNvPr id="34" name="等腰三角形 9_46"/>
            <p:cNvSpPr/>
            <p:nvPr/>
          </p:nvSpPr>
          <p:spPr>
            <a:xfrm rot="10800000">
              <a:off x="7245345" y="6083882"/>
              <a:ext cx="1358542" cy="337844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7307242" y="5466330"/>
              <a:ext cx="1234750" cy="1234666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76" name="PA_组合 133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1114425" y="5346700"/>
            <a:ext cx="917575" cy="2700338"/>
            <a:chOff x="6696365" y="5346918"/>
            <a:chExt cx="917938" cy="2700000"/>
          </a:xfrm>
        </p:grpSpPr>
        <p:sp>
          <p:nvSpPr>
            <p:cNvPr id="37" name="等腰三角形 9_48"/>
            <p:cNvSpPr/>
            <p:nvPr/>
          </p:nvSpPr>
          <p:spPr>
            <a:xfrm rot="10800000">
              <a:off x="6696365" y="5764183"/>
              <a:ext cx="917938" cy="22827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6737656" y="5346918"/>
              <a:ext cx="835355" cy="834920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79" name="PA_组合 135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3432175" y="3128963"/>
            <a:ext cx="906463" cy="2665412"/>
            <a:chOff x="9014414" y="3129639"/>
            <a:chExt cx="905695" cy="2664001"/>
          </a:xfrm>
        </p:grpSpPr>
        <p:sp>
          <p:nvSpPr>
            <p:cNvPr id="79" name="等腰三角形 9_52"/>
            <p:cNvSpPr/>
            <p:nvPr/>
          </p:nvSpPr>
          <p:spPr>
            <a:xfrm rot="10800000">
              <a:off x="9014414" y="3541341"/>
              <a:ext cx="905695" cy="225229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9055654" y="3129639"/>
              <a:ext cx="823215" cy="823476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82" name="PA_组合 137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4222750" y="4697413"/>
            <a:ext cx="631825" cy="1692275"/>
            <a:chOff x="10073620" y="5646405"/>
            <a:chExt cx="632480" cy="1692000"/>
          </a:xfrm>
        </p:grpSpPr>
        <p:sp>
          <p:nvSpPr>
            <p:cNvPr id="52" name="等腰三角形 9_56"/>
            <p:cNvSpPr/>
            <p:nvPr/>
          </p:nvSpPr>
          <p:spPr>
            <a:xfrm rot="10800000">
              <a:off x="10073620" y="5907891"/>
              <a:ext cx="632480" cy="143051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10127651" y="5646405"/>
              <a:ext cx="524418" cy="522202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椭圆 25"/>
          <p:cNvSpPr>
            <a:spLocks noChangeAspect="1"/>
          </p:cNvSpPr>
          <p:nvPr/>
        </p:nvSpPr>
        <p:spPr>
          <a:xfrm>
            <a:off x="2960688" y="5457825"/>
            <a:ext cx="979487" cy="979488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7" name="PA_矩形 104"/>
          <p:cNvSpPr/>
          <p:nvPr>
            <p:custDataLst>
              <p:tags r:id="rId25"/>
            </p:custDataLst>
          </p:nvPr>
        </p:nvSpPr>
        <p:spPr>
          <a:xfrm>
            <a:off x="7029450" y="4546600"/>
            <a:ext cx="4594225" cy="522288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r" fontAlgn="auto"/>
            <a:r>
              <a:rPr lang="en-US" altLang="zh-CN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zh-CN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指导老师         李    振</a:t>
            </a:r>
            <a:endParaRPr lang="zh-CN" altLang="zh-CN" sz="28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8" name="PA_文本框 18"/>
          <p:cNvSpPr txBox="1"/>
          <p:nvPr>
            <p:custDataLst>
              <p:tags r:id="rId26"/>
            </p:custDataLst>
          </p:nvPr>
        </p:nvSpPr>
        <p:spPr>
          <a:xfrm>
            <a:off x="6010275" y="2052638"/>
            <a:ext cx="5842000" cy="1322387"/>
          </a:xfrm>
          <a:prstGeom prst="rect">
            <a:avLst/>
          </a:prstGeom>
          <a:noFill/>
          <a:effectLst/>
        </p:spPr>
        <p:txBody>
          <a:bodyPr anchor="b">
            <a:spAutoFit/>
          </a:bodyPr>
          <a:lstStyle>
            <a:defPPr>
              <a:defRPr lang="zh-CN"/>
            </a:defPPr>
            <a:lvl1pPr>
              <a:defRPr sz="5400" b="1">
                <a:solidFill>
                  <a:srgbClr val="6BB2E1">
                    <a:lumMod val="75000"/>
                  </a:srgbClr>
                </a:solidFill>
                <a:effectLst>
                  <a:innerShdw blurRad="127000" dist="635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auto"/>
            <a:r>
              <a:rPr lang="zh-CN" altLang="en-US" sz="400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  <a:ea typeface="+mn-ea"/>
                <a:cs typeface="+mn-ea"/>
              </a:rPr>
              <a:t>——基于山东省某县农村畜禽养殖专项整治的分析</a:t>
            </a:r>
          </a:p>
        </p:txBody>
      </p:sp>
      <p:sp>
        <p:nvSpPr>
          <p:cNvPr id="110" name="PA_文本框 140"/>
          <p:cNvSpPr txBox="1"/>
          <p:nvPr>
            <p:custDataLst>
              <p:tags r:id="rId27"/>
            </p:custDataLst>
          </p:nvPr>
        </p:nvSpPr>
        <p:spPr>
          <a:xfrm>
            <a:off x="5322601" y="884769"/>
            <a:ext cx="5694680" cy="9220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zh-CN" sz="5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  <a:ea typeface="+mn-ea"/>
                <a:cs typeface="+mn-ea"/>
                <a:sym typeface="+mn-lt"/>
              </a:rPr>
              <a:t>运动式治理的困境</a:t>
            </a:r>
            <a:endParaRPr lang="zh-CN" altLang="zh-CN" sz="5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pic>
        <p:nvPicPr>
          <p:cNvPr id="9289" name="图片 2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57150"/>
            <a:ext cx="162401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A_矩形 104"/>
          <p:cNvSpPr/>
          <p:nvPr>
            <p:custDataLst>
              <p:tags r:id="rId28"/>
            </p:custDataLst>
          </p:nvPr>
        </p:nvSpPr>
        <p:spPr>
          <a:xfrm>
            <a:off x="5756275" y="3821113"/>
            <a:ext cx="6096000" cy="522287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r" fontAlgn="auto"/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山东大学   赤子扬帆队</a:t>
            </a:r>
            <a:endParaRPr lang="zh-CN" altLang="en-US" sz="28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 descr="微信图片_20180422134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187325"/>
            <a:ext cx="4573587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图片 2" descr="微信图片_201804221339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325" y="187325"/>
            <a:ext cx="444341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3" descr="微信图片_201804221340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813" y="3617913"/>
            <a:ext cx="44450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689100" y="4408488"/>
            <a:ext cx="4551363" cy="17526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>
            <a:spAutoFit/>
          </a:bodyPr>
          <a:lstStyle/>
          <a:p>
            <a:pPr fontAlgn="auto"/>
            <a:r>
              <a:rPr lang="zh-CN" altLang="en-US" sz="36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不同地点多次召开会议，在政策与人情间做</a:t>
            </a:r>
            <a:r>
              <a:rPr lang="zh-CN" altLang="en-US" sz="360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艰难的平衡</a:t>
            </a:r>
            <a:r>
              <a:rPr lang="zh-CN" altLang="en-US" sz="36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。</a:t>
            </a:r>
            <a:endParaRPr lang="zh-CN" altLang="en-US" sz="36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6629" name="图片 6" descr="天平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927475"/>
            <a:ext cx="13573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8200" y="568390"/>
            <a:ext cx="10515600" cy="75565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fontAlgn="auto"/>
            <a:r>
              <a:rPr sz="480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其他非相关利益者观点汇总</a:t>
            </a:r>
          </a:p>
        </p:txBody>
      </p:sp>
      <p:grpSp>
        <p:nvGrpSpPr>
          <p:cNvPr id="27650" name="组合 110"/>
          <p:cNvGrpSpPr>
            <a:grpSpLocks/>
          </p:cNvGrpSpPr>
          <p:nvPr/>
        </p:nvGrpSpPr>
        <p:grpSpPr bwMode="auto">
          <a:xfrm>
            <a:off x="1306513" y="2198688"/>
            <a:ext cx="828675" cy="992187"/>
            <a:chOff x="2650922" y="1870312"/>
            <a:chExt cx="828285" cy="991631"/>
          </a:xfrm>
        </p:grpSpPr>
        <p:sp>
          <p:nvSpPr>
            <p:cNvPr id="112" name="椭圆 111"/>
            <p:cNvSpPr/>
            <p:nvPr/>
          </p:nvSpPr>
          <p:spPr>
            <a:xfrm>
              <a:off x="2650922" y="2677896"/>
              <a:ext cx="828285" cy="184047"/>
            </a:xfrm>
            <a:prstGeom prst="ellipse">
              <a:avLst/>
            </a:prstGeom>
            <a:gradFill flip="none" rotWithShape="1">
              <a:gsLst>
                <a:gs pos="100000">
                  <a:srgbClr val="EEEEF0">
                    <a:alpha val="0"/>
                  </a:srgbClr>
                </a:gs>
                <a:gs pos="50000">
                  <a:srgbClr val="B7B7B8">
                    <a:alpha val="35000"/>
                  </a:srgbClr>
                </a:gs>
                <a:gs pos="0">
                  <a:schemeClr val="bg1">
                    <a:lumMod val="50000"/>
                    <a:alpha val="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  <p:grpSp>
          <p:nvGrpSpPr>
            <p:cNvPr id="27652" name="组合 112"/>
            <p:cNvGrpSpPr>
              <a:grpSpLocks/>
            </p:cNvGrpSpPr>
            <p:nvPr/>
          </p:nvGrpSpPr>
          <p:grpSpPr bwMode="auto">
            <a:xfrm>
              <a:off x="2688315" y="1870312"/>
              <a:ext cx="747327" cy="883823"/>
              <a:chOff x="2688315" y="1870312"/>
              <a:chExt cx="747327" cy="883823"/>
            </a:xfrm>
          </p:grpSpPr>
          <p:sp>
            <p:nvSpPr>
              <p:cNvPr id="114" name="任意多边形 113"/>
              <p:cNvSpPr/>
              <p:nvPr/>
            </p:nvSpPr>
            <p:spPr>
              <a:xfrm>
                <a:off x="2689004" y="1870312"/>
                <a:ext cx="747360" cy="883741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r>
                  <a:rPr lang="en-US" altLang="zh-CN" noProof="1">
                    <a:solidFill>
                      <a:srgbClr val="FFFFFF"/>
                    </a:solidFill>
                  </a:rPr>
                  <a:t>%</a:t>
                </a:r>
                <a:endParaRPr lang="zh-CN" altLang="en-US" noProof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2750091" y="1937146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rgbClr val="FFFFFF"/>
                  </a:solidFill>
                </a:endParaRPr>
              </a:p>
            </p:txBody>
          </p:sp>
        </p:grpSp>
      </p:grpSp>
      <p:graphicFrame>
        <p:nvGraphicFramePr>
          <p:cNvPr id="116" name="图表 115"/>
          <p:cNvGraphicFramePr/>
          <p:nvPr/>
        </p:nvGraphicFramePr>
        <p:xfrm>
          <a:off x="1497216" y="2343512"/>
          <a:ext cx="532374" cy="523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7" name="椭圆 116"/>
          <p:cNvSpPr/>
          <p:nvPr/>
        </p:nvSpPr>
        <p:spPr>
          <a:xfrm>
            <a:off x="1555629" y="2454010"/>
            <a:ext cx="324106" cy="32410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grpSp>
        <p:nvGrpSpPr>
          <p:cNvPr id="27657" name="组合 117"/>
          <p:cNvGrpSpPr>
            <a:grpSpLocks/>
          </p:cNvGrpSpPr>
          <p:nvPr/>
        </p:nvGrpSpPr>
        <p:grpSpPr bwMode="auto">
          <a:xfrm>
            <a:off x="10525125" y="1898650"/>
            <a:ext cx="828675" cy="990600"/>
            <a:chOff x="7712154" y="1796076"/>
            <a:chExt cx="828285" cy="991631"/>
          </a:xfrm>
        </p:grpSpPr>
        <p:sp>
          <p:nvSpPr>
            <p:cNvPr id="119" name="椭圆 118"/>
            <p:cNvSpPr/>
            <p:nvPr/>
          </p:nvSpPr>
          <p:spPr>
            <a:xfrm>
              <a:off x="7712154" y="2603365"/>
              <a:ext cx="828285" cy="184342"/>
            </a:xfrm>
            <a:prstGeom prst="ellipse">
              <a:avLst/>
            </a:prstGeom>
            <a:gradFill flip="none" rotWithShape="1">
              <a:gsLst>
                <a:gs pos="100000">
                  <a:srgbClr val="EEEEF0">
                    <a:alpha val="0"/>
                  </a:srgbClr>
                </a:gs>
                <a:gs pos="50000">
                  <a:srgbClr val="B7B7B8">
                    <a:alpha val="35000"/>
                  </a:srgbClr>
                </a:gs>
                <a:gs pos="0">
                  <a:schemeClr val="bg1">
                    <a:lumMod val="50000"/>
                    <a:alpha val="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7750236" y="1796076"/>
              <a:ext cx="747361" cy="883569"/>
            </a:xfrm>
            <a:custGeom>
              <a:avLst/>
              <a:gdLst>
                <a:gd name="connsiteX0" fmla="*/ 1066106 w 2132212"/>
                <a:gd name="connsiteY0" fmla="*/ 0 h 2521653"/>
                <a:gd name="connsiteX1" fmla="*/ 1819957 w 2132212"/>
                <a:gd name="connsiteY1" fmla="*/ 312255 h 2521653"/>
                <a:gd name="connsiteX2" fmla="*/ 1819957 w 2132212"/>
                <a:gd name="connsiteY2" fmla="*/ 1819957 h 2521653"/>
                <a:gd name="connsiteX3" fmla="*/ 1721535 w 2132212"/>
                <a:gd name="connsiteY3" fmla="*/ 1918379 h 2521653"/>
                <a:gd name="connsiteX4" fmla="*/ 1375925 w 2132212"/>
                <a:gd name="connsiteY4" fmla="*/ 2263989 h 2521653"/>
                <a:gd name="connsiteX5" fmla="*/ 1155139 w 2132212"/>
                <a:gd name="connsiteY5" fmla="*/ 2484775 h 2521653"/>
                <a:gd name="connsiteX6" fmla="*/ 977073 w 2132212"/>
                <a:gd name="connsiteY6" fmla="*/ 2484775 h 2521653"/>
                <a:gd name="connsiteX7" fmla="*/ 630260 w 2132212"/>
                <a:gd name="connsiteY7" fmla="*/ 2137962 h 2521653"/>
                <a:gd name="connsiteX8" fmla="*/ 410678 w 2132212"/>
                <a:gd name="connsiteY8" fmla="*/ 1918379 h 2521653"/>
                <a:gd name="connsiteX9" fmla="*/ 312255 w 2132212"/>
                <a:gd name="connsiteY9" fmla="*/ 1819957 h 2521653"/>
                <a:gd name="connsiteX10" fmla="*/ 312255 w 2132212"/>
                <a:gd name="connsiteY10" fmla="*/ 312255 h 2521653"/>
                <a:gd name="connsiteX11" fmla="*/ 1066106 w 2132212"/>
                <a:gd name="connsiteY11" fmla="*/ 0 h 2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2212" h="2521653">
                  <a:moveTo>
                    <a:pt x="1066106" y="0"/>
                  </a:moveTo>
                  <a:cubicBezTo>
                    <a:pt x="1338947" y="0"/>
                    <a:pt x="1611787" y="104085"/>
                    <a:pt x="1819957" y="312255"/>
                  </a:cubicBezTo>
                  <a:cubicBezTo>
                    <a:pt x="2236297" y="728596"/>
                    <a:pt x="2236297" y="1403617"/>
                    <a:pt x="1819957" y="1819957"/>
                  </a:cubicBezTo>
                  <a:lnTo>
                    <a:pt x="1721535" y="1918379"/>
                  </a:lnTo>
                  <a:lnTo>
                    <a:pt x="1375925" y="2263989"/>
                  </a:lnTo>
                  <a:lnTo>
                    <a:pt x="1155139" y="2484775"/>
                  </a:lnTo>
                  <a:cubicBezTo>
                    <a:pt x="1105968" y="2533946"/>
                    <a:pt x="1026245" y="2533946"/>
                    <a:pt x="977073" y="2484775"/>
                  </a:cubicBezTo>
                  <a:lnTo>
                    <a:pt x="630260" y="2137962"/>
                  </a:lnTo>
                  <a:lnTo>
                    <a:pt x="410678" y="1918379"/>
                  </a:lnTo>
                  <a:lnTo>
                    <a:pt x="312255" y="1819957"/>
                  </a:lnTo>
                  <a:cubicBezTo>
                    <a:pt x="-104085" y="1403617"/>
                    <a:pt x="-104085" y="728596"/>
                    <a:pt x="312255" y="312255"/>
                  </a:cubicBezTo>
                  <a:cubicBezTo>
                    <a:pt x="520425" y="104085"/>
                    <a:pt x="793266" y="0"/>
                    <a:pt x="1066106" y="0"/>
                  </a:cubicBezTo>
                  <a:close/>
                </a:path>
              </a:pathLst>
            </a:custGeom>
            <a:gradFill flip="none" rotWithShape="1">
              <a:gsLst>
                <a:gs pos="55000">
                  <a:schemeClr val="bg1">
                    <a:lumMod val="95000"/>
                  </a:schemeClr>
                </a:gs>
                <a:gs pos="0">
                  <a:srgbClr val="FCFCFC"/>
                </a:gs>
                <a:gs pos="10000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r>
                <a:rPr lang="en-US" altLang="zh-CN" noProof="1">
                  <a:solidFill>
                    <a:srgbClr val="FFFFFF"/>
                  </a:solidFill>
                </a:rPr>
                <a:t>%</a:t>
              </a:r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7811323" y="1862910"/>
              <a:ext cx="623775" cy="62377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22" name="图表 121"/>
          <p:cNvGraphicFramePr/>
          <p:nvPr/>
        </p:nvGraphicFramePr>
        <p:xfrm>
          <a:off x="10716428" y="2065441"/>
          <a:ext cx="532374" cy="523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3" name="椭圆 122"/>
          <p:cNvSpPr/>
          <p:nvPr/>
        </p:nvSpPr>
        <p:spPr>
          <a:xfrm flipV="1">
            <a:off x="10785475" y="2098040"/>
            <a:ext cx="309245" cy="35814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grpSp>
        <p:nvGrpSpPr>
          <p:cNvPr id="27663" name="组合 123"/>
          <p:cNvGrpSpPr>
            <a:grpSpLocks/>
          </p:cNvGrpSpPr>
          <p:nvPr/>
        </p:nvGrpSpPr>
        <p:grpSpPr bwMode="auto">
          <a:xfrm>
            <a:off x="6416675" y="2266950"/>
            <a:ext cx="828675" cy="990600"/>
            <a:chOff x="5739656" y="2974001"/>
            <a:chExt cx="828285" cy="991631"/>
          </a:xfrm>
        </p:grpSpPr>
        <p:sp>
          <p:nvSpPr>
            <p:cNvPr id="125" name="椭圆 124"/>
            <p:cNvSpPr/>
            <p:nvPr/>
          </p:nvSpPr>
          <p:spPr>
            <a:xfrm>
              <a:off x="5739656" y="3781290"/>
              <a:ext cx="828285" cy="184342"/>
            </a:xfrm>
            <a:prstGeom prst="ellipse">
              <a:avLst/>
            </a:prstGeom>
            <a:gradFill flip="none" rotWithShape="1">
              <a:gsLst>
                <a:gs pos="100000">
                  <a:srgbClr val="EEEEF0">
                    <a:alpha val="0"/>
                  </a:srgbClr>
                </a:gs>
                <a:gs pos="50000">
                  <a:srgbClr val="B7B7B8">
                    <a:alpha val="35000"/>
                  </a:srgbClr>
                </a:gs>
                <a:gs pos="0">
                  <a:schemeClr val="bg1">
                    <a:lumMod val="50000"/>
                    <a:alpha val="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5777738" y="2974001"/>
              <a:ext cx="747361" cy="883569"/>
            </a:xfrm>
            <a:custGeom>
              <a:avLst/>
              <a:gdLst>
                <a:gd name="connsiteX0" fmla="*/ 1066106 w 2132212"/>
                <a:gd name="connsiteY0" fmla="*/ 0 h 2521653"/>
                <a:gd name="connsiteX1" fmla="*/ 1819957 w 2132212"/>
                <a:gd name="connsiteY1" fmla="*/ 312255 h 2521653"/>
                <a:gd name="connsiteX2" fmla="*/ 1819957 w 2132212"/>
                <a:gd name="connsiteY2" fmla="*/ 1819957 h 2521653"/>
                <a:gd name="connsiteX3" fmla="*/ 1721535 w 2132212"/>
                <a:gd name="connsiteY3" fmla="*/ 1918379 h 2521653"/>
                <a:gd name="connsiteX4" fmla="*/ 1375925 w 2132212"/>
                <a:gd name="connsiteY4" fmla="*/ 2263989 h 2521653"/>
                <a:gd name="connsiteX5" fmla="*/ 1155139 w 2132212"/>
                <a:gd name="connsiteY5" fmla="*/ 2484775 h 2521653"/>
                <a:gd name="connsiteX6" fmla="*/ 977073 w 2132212"/>
                <a:gd name="connsiteY6" fmla="*/ 2484775 h 2521653"/>
                <a:gd name="connsiteX7" fmla="*/ 630260 w 2132212"/>
                <a:gd name="connsiteY7" fmla="*/ 2137962 h 2521653"/>
                <a:gd name="connsiteX8" fmla="*/ 410678 w 2132212"/>
                <a:gd name="connsiteY8" fmla="*/ 1918379 h 2521653"/>
                <a:gd name="connsiteX9" fmla="*/ 312255 w 2132212"/>
                <a:gd name="connsiteY9" fmla="*/ 1819957 h 2521653"/>
                <a:gd name="connsiteX10" fmla="*/ 312255 w 2132212"/>
                <a:gd name="connsiteY10" fmla="*/ 312255 h 2521653"/>
                <a:gd name="connsiteX11" fmla="*/ 1066106 w 2132212"/>
                <a:gd name="connsiteY11" fmla="*/ 0 h 2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2212" h="2521653">
                  <a:moveTo>
                    <a:pt x="1066106" y="0"/>
                  </a:moveTo>
                  <a:cubicBezTo>
                    <a:pt x="1338947" y="0"/>
                    <a:pt x="1611787" y="104085"/>
                    <a:pt x="1819957" y="312255"/>
                  </a:cubicBezTo>
                  <a:cubicBezTo>
                    <a:pt x="2236297" y="728596"/>
                    <a:pt x="2236297" y="1403617"/>
                    <a:pt x="1819957" y="1819957"/>
                  </a:cubicBezTo>
                  <a:lnTo>
                    <a:pt x="1721535" y="1918379"/>
                  </a:lnTo>
                  <a:lnTo>
                    <a:pt x="1375925" y="2263989"/>
                  </a:lnTo>
                  <a:lnTo>
                    <a:pt x="1155139" y="2484775"/>
                  </a:lnTo>
                  <a:cubicBezTo>
                    <a:pt x="1105968" y="2533946"/>
                    <a:pt x="1026245" y="2533946"/>
                    <a:pt x="977073" y="2484775"/>
                  </a:cubicBezTo>
                  <a:lnTo>
                    <a:pt x="630260" y="2137962"/>
                  </a:lnTo>
                  <a:lnTo>
                    <a:pt x="410678" y="1918379"/>
                  </a:lnTo>
                  <a:lnTo>
                    <a:pt x="312255" y="1819957"/>
                  </a:lnTo>
                  <a:cubicBezTo>
                    <a:pt x="-104085" y="1403617"/>
                    <a:pt x="-104085" y="728596"/>
                    <a:pt x="312255" y="312255"/>
                  </a:cubicBezTo>
                  <a:cubicBezTo>
                    <a:pt x="520425" y="104085"/>
                    <a:pt x="793266" y="0"/>
                    <a:pt x="1066106" y="0"/>
                  </a:cubicBezTo>
                  <a:close/>
                </a:path>
              </a:pathLst>
            </a:custGeom>
            <a:gradFill flip="none" rotWithShape="1">
              <a:gsLst>
                <a:gs pos="55000">
                  <a:schemeClr val="bg1">
                    <a:lumMod val="95000"/>
                  </a:schemeClr>
                </a:gs>
                <a:gs pos="0">
                  <a:srgbClr val="FCFCFC"/>
                </a:gs>
                <a:gs pos="10000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r>
                <a:rPr lang="en-US" altLang="zh-CN" noProof="1">
                  <a:solidFill>
                    <a:srgbClr val="FFFFFF"/>
                  </a:solidFill>
                </a:rPr>
                <a:t>%</a:t>
              </a:r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5838825" y="3040835"/>
              <a:ext cx="623775" cy="62377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28" name="图表 127"/>
          <p:cNvGraphicFramePr/>
          <p:nvPr/>
        </p:nvGraphicFramePr>
        <p:xfrm>
          <a:off x="6561435" y="2383576"/>
          <a:ext cx="532374" cy="523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9" name="椭圆 128"/>
          <p:cNvSpPr/>
          <p:nvPr/>
        </p:nvSpPr>
        <p:spPr>
          <a:xfrm>
            <a:off x="6668743" y="2483279"/>
            <a:ext cx="324106" cy="32410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grpSp>
        <p:nvGrpSpPr>
          <p:cNvPr id="27669" name="组合 129"/>
          <p:cNvGrpSpPr>
            <a:grpSpLocks/>
          </p:cNvGrpSpPr>
          <p:nvPr/>
        </p:nvGrpSpPr>
        <p:grpSpPr bwMode="auto">
          <a:xfrm>
            <a:off x="2851150" y="4670425"/>
            <a:ext cx="827088" cy="990600"/>
            <a:chOff x="3585340" y="3889737"/>
            <a:chExt cx="828285" cy="991631"/>
          </a:xfrm>
        </p:grpSpPr>
        <p:sp>
          <p:nvSpPr>
            <p:cNvPr id="131" name="椭圆 130"/>
            <p:cNvSpPr/>
            <p:nvPr/>
          </p:nvSpPr>
          <p:spPr>
            <a:xfrm>
              <a:off x="3585340" y="4697026"/>
              <a:ext cx="828285" cy="184342"/>
            </a:xfrm>
            <a:prstGeom prst="ellipse">
              <a:avLst/>
            </a:prstGeom>
            <a:gradFill flip="none" rotWithShape="1">
              <a:gsLst>
                <a:gs pos="100000">
                  <a:srgbClr val="EEEEF0">
                    <a:alpha val="0"/>
                  </a:srgbClr>
                </a:gs>
                <a:gs pos="50000">
                  <a:srgbClr val="B7B7B8">
                    <a:alpha val="35000"/>
                  </a:srgbClr>
                </a:gs>
                <a:gs pos="0">
                  <a:schemeClr val="bg1">
                    <a:lumMod val="50000"/>
                    <a:alpha val="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3623495" y="3889737"/>
              <a:ext cx="747205" cy="883569"/>
            </a:xfrm>
            <a:custGeom>
              <a:avLst/>
              <a:gdLst>
                <a:gd name="connsiteX0" fmla="*/ 1066106 w 2132212"/>
                <a:gd name="connsiteY0" fmla="*/ 0 h 2521653"/>
                <a:gd name="connsiteX1" fmla="*/ 1819957 w 2132212"/>
                <a:gd name="connsiteY1" fmla="*/ 312255 h 2521653"/>
                <a:gd name="connsiteX2" fmla="*/ 1819957 w 2132212"/>
                <a:gd name="connsiteY2" fmla="*/ 1819957 h 2521653"/>
                <a:gd name="connsiteX3" fmla="*/ 1721535 w 2132212"/>
                <a:gd name="connsiteY3" fmla="*/ 1918379 h 2521653"/>
                <a:gd name="connsiteX4" fmla="*/ 1375925 w 2132212"/>
                <a:gd name="connsiteY4" fmla="*/ 2263989 h 2521653"/>
                <a:gd name="connsiteX5" fmla="*/ 1155139 w 2132212"/>
                <a:gd name="connsiteY5" fmla="*/ 2484775 h 2521653"/>
                <a:gd name="connsiteX6" fmla="*/ 977073 w 2132212"/>
                <a:gd name="connsiteY6" fmla="*/ 2484775 h 2521653"/>
                <a:gd name="connsiteX7" fmla="*/ 630260 w 2132212"/>
                <a:gd name="connsiteY7" fmla="*/ 2137962 h 2521653"/>
                <a:gd name="connsiteX8" fmla="*/ 410678 w 2132212"/>
                <a:gd name="connsiteY8" fmla="*/ 1918379 h 2521653"/>
                <a:gd name="connsiteX9" fmla="*/ 312255 w 2132212"/>
                <a:gd name="connsiteY9" fmla="*/ 1819957 h 2521653"/>
                <a:gd name="connsiteX10" fmla="*/ 312255 w 2132212"/>
                <a:gd name="connsiteY10" fmla="*/ 312255 h 2521653"/>
                <a:gd name="connsiteX11" fmla="*/ 1066106 w 2132212"/>
                <a:gd name="connsiteY11" fmla="*/ 0 h 2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2212" h="2521653">
                  <a:moveTo>
                    <a:pt x="1066106" y="0"/>
                  </a:moveTo>
                  <a:cubicBezTo>
                    <a:pt x="1338947" y="0"/>
                    <a:pt x="1611787" y="104085"/>
                    <a:pt x="1819957" y="312255"/>
                  </a:cubicBezTo>
                  <a:cubicBezTo>
                    <a:pt x="2236297" y="728596"/>
                    <a:pt x="2236297" y="1403617"/>
                    <a:pt x="1819957" y="1819957"/>
                  </a:cubicBezTo>
                  <a:lnTo>
                    <a:pt x="1721535" y="1918379"/>
                  </a:lnTo>
                  <a:lnTo>
                    <a:pt x="1375925" y="2263989"/>
                  </a:lnTo>
                  <a:lnTo>
                    <a:pt x="1155139" y="2484775"/>
                  </a:lnTo>
                  <a:cubicBezTo>
                    <a:pt x="1105968" y="2533946"/>
                    <a:pt x="1026245" y="2533946"/>
                    <a:pt x="977073" y="2484775"/>
                  </a:cubicBezTo>
                  <a:lnTo>
                    <a:pt x="630260" y="2137962"/>
                  </a:lnTo>
                  <a:lnTo>
                    <a:pt x="410678" y="1918379"/>
                  </a:lnTo>
                  <a:lnTo>
                    <a:pt x="312255" y="1819957"/>
                  </a:lnTo>
                  <a:cubicBezTo>
                    <a:pt x="-104085" y="1403617"/>
                    <a:pt x="-104085" y="728596"/>
                    <a:pt x="312255" y="312255"/>
                  </a:cubicBezTo>
                  <a:cubicBezTo>
                    <a:pt x="520425" y="104085"/>
                    <a:pt x="793266" y="0"/>
                    <a:pt x="1066106" y="0"/>
                  </a:cubicBezTo>
                  <a:close/>
                </a:path>
              </a:pathLst>
            </a:custGeom>
            <a:gradFill flip="none" rotWithShape="1">
              <a:gsLst>
                <a:gs pos="55000">
                  <a:schemeClr val="bg1">
                    <a:lumMod val="95000"/>
                  </a:schemeClr>
                </a:gs>
                <a:gs pos="0">
                  <a:srgbClr val="FCFCFC"/>
                </a:gs>
                <a:gs pos="10000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r>
                <a:rPr lang="en-US" altLang="zh-CN" noProof="1">
                  <a:solidFill>
                    <a:srgbClr val="FFFFFF"/>
                  </a:solidFill>
                </a:rPr>
                <a:t>%</a:t>
              </a:r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684509" y="3956571"/>
              <a:ext cx="623775" cy="62377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34" name="图表 133"/>
          <p:cNvGraphicFramePr/>
          <p:nvPr/>
        </p:nvGraphicFramePr>
        <p:xfrm>
          <a:off x="2949794" y="4787117"/>
          <a:ext cx="532374" cy="523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5" name="椭圆 134"/>
          <p:cNvSpPr/>
          <p:nvPr/>
        </p:nvSpPr>
        <p:spPr>
          <a:xfrm>
            <a:off x="3053927" y="4886820"/>
            <a:ext cx="324106" cy="32410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grpSp>
        <p:nvGrpSpPr>
          <p:cNvPr id="27675" name="组合 135"/>
          <p:cNvGrpSpPr>
            <a:grpSpLocks/>
          </p:cNvGrpSpPr>
          <p:nvPr/>
        </p:nvGrpSpPr>
        <p:grpSpPr bwMode="auto">
          <a:xfrm>
            <a:off x="8824913" y="4445000"/>
            <a:ext cx="828675" cy="992188"/>
            <a:chOff x="8972904" y="4178141"/>
            <a:chExt cx="828285" cy="991631"/>
          </a:xfrm>
        </p:grpSpPr>
        <p:sp>
          <p:nvSpPr>
            <p:cNvPr id="137" name="椭圆 136"/>
            <p:cNvSpPr/>
            <p:nvPr/>
          </p:nvSpPr>
          <p:spPr>
            <a:xfrm>
              <a:off x="8972904" y="4985725"/>
              <a:ext cx="828285" cy="184047"/>
            </a:xfrm>
            <a:prstGeom prst="ellipse">
              <a:avLst/>
            </a:prstGeom>
            <a:gradFill flip="none" rotWithShape="1">
              <a:gsLst>
                <a:gs pos="100000">
                  <a:srgbClr val="EEEEF0">
                    <a:alpha val="0"/>
                  </a:srgbClr>
                </a:gs>
                <a:gs pos="50000">
                  <a:srgbClr val="B7B7B8">
                    <a:alpha val="35000"/>
                  </a:srgbClr>
                </a:gs>
                <a:gs pos="0">
                  <a:schemeClr val="bg1">
                    <a:lumMod val="50000"/>
                    <a:alpha val="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38" name="任意多边形 137"/>
            <p:cNvSpPr/>
            <p:nvPr/>
          </p:nvSpPr>
          <p:spPr>
            <a:xfrm>
              <a:off x="9010986" y="4178141"/>
              <a:ext cx="747360" cy="883742"/>
            </a:xfrm>
            <a:custGeom>
              <a:avLst/>
              <a:gdLst>
                <a:gd name="connsiteX0" fmla="*/ 1066106 w 2132212"/>
                <a:gd name="connsiteY0" fmla="*/ 0 h 2521653"/>
                <a:gd name="connsiteX1" fmla="*/ 1819957 w 2132212"/>
                <a:gd name="connsiteY1" fmla="*/ 312255 h 2521653"/>
                <a:gd name="connsiteX2" fmla="*/ 1819957 w 2132212"/>
                <a:gd name="connsiteY2" fmla="*/ 1819957 h 2521653"/>
                <a:gd name="connsiteX3" fmla="*/ 1721535 w 2132212"/>
                <a:gd name="connsiteY3" fmla="*/ 1918379 h 2521653"/>
                <a:gd name="connsiteX4" fmla="*/ 1375925 w 2132212"/>
                <a:gd name="connsiteY4" fmla="*/ 2263989 h 2521653"/>
                <a:gd name="connsiteX5" fmla="*/ 1155139 w 2132212"/>
                <a:gd name="connsiteY5" fmla="*/ 2484775 h 2521653"/>
                <a:gd name="connsiteX6" fmla="*/ 977073 w 2132212"/>
                <a:gd name="connsiteY6" fmla="*/ 2484775 h 2521653"/>
                <a:gd name="connsiteX7" fmla="*/ 630260 w 2132212"/>
                <a:gd name="connsiteY7" fmla="*/ 2137962 h 2521653"/>
                <a:gd name="connsiteX8" fmla="*/ 410678 w 2132212"/>
                <a:gd name="connsiteY8" fmla="*/ 1918379 h 2521653"/>
                <a:gd name="connsiteX9" fmla="*/ 312255 w 2132212"/>
                <a:gd name="connsiteY9" fmla="*/ 1819957 h 2521653"/>
                <a:gd name="connsiteX10" fmla="*/ 312255 w 2132212"/>
                <a:gd name="connsiteY10" fmla="*/ 312255 h 2521653"/>
                <a:gd name="connsiteX11" fmla="*/ 1066106 w 2132212"/>
                <a:gd name="connsiteY11" fmla="*/ 0 h 2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2212" h="2521653">
                  <a:moveTo>
                    <a:pt x="1066106" y="0"/>
                  </a:moveTo>
                  <a:cubicBezTo>
                    <a:pt x="1338947" y="0"/>
                    <a:pt x="1611787" y="104085"/>
                    <a:pt x="1819957" y="312255"/>
                  </a:cubicBezTo>
                  <a:cubicBezTo>
                    <a:pt x="2236297" y="728596"/>
                    <a:pt x="2236297" y="1403617"/>
                    <a:pt x="1819957" y="1819957"/>
                  </a:cubicBezTo>
                  <a:lnTo>
                    <a:pt x="1721535" y="1918379"/>
                  </a:lnTo>
                  <a:lnTo>
                    <a:pt x="1375925" y="2263989"/>
                  </a:lnTo>
                  <a:lnTo>
                    <a:pt x="1155139" y="2484775"/>
                  </a:lnTo>
                  <a:cubicBezTo>
                    <a:pt x="1105968" y="2533946"/>
                    <a:pt x="1026245" y="2533946"/>
                    <a:pt x="977073" y="2484775"/>
                  </a:cubicBezTo>
                  <a:lnTo>
                    <a:pt x="630260" y="2137962"/>
                  </a:lnTo>
                  <a:lnTo>
                    <a:pt x="410678" y="1918379"/>
                  </a:lnTo>
                  <a:lnTo>
                    <a:pt x="312255" y="1819957"/>
                  </a:lnTo>
                  <a:cubicBezTo>
                    <a:pt x="-104085" y="1403617"/>
                    <a:pt x="-104085" y="728596"/>
                    <a:pt x="312255" y="312255"/>
                  </a:cubicBezTo>
                  <a:cubicBezTo>
                    <a:pt x="520425" y="104085"/>
                    <a:pt x="793266" y="0"/>
                    <a:pt x="1066106" y="0"/>
                  </a:cubicBezTo>
                  <a:close/>
                </a:path>
              </a:pathLst>
            </a:custGeom>
            <a:gradFill flip="none" rotWithShape="1">
              <a:gsLst>
                <a:gs pos="55000">
                  <a:schemeClr val="bg1">
                    <a:lumMod val="95000"/>
                  </a:schemeClr>
                </a:gs>
                <a:gs pos="0">
                  <a:srgbClr val="FCFCFC"/>
                </a:gs>
                <a:gs pos="10000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r>
                <a:rPr lang="en-US" altLang="zh-CN" noProof="1">
                  <a:solidFill>
                    <a:srgbClr val="FFFFFF"/>
                  </a:solidFill>
                </a:rPr>
                <a:t>%</a:t>
              </a:r>
              <a:endParaRPr lang="zh-CN" altLang="en-US" noProof="1">
                <a:solidFill>
                  <a:srgbClr val="FFFFFF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9072073" y="4244975"/>
              <a:ext cx="623775" cy="62377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DADBDD"/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40" name="图表 139"/>
          <p:cNvGraphicFramePr/>
          <p:nvPr/>
        </p:nvGraphicFramePr>
        <p:xfrm>
          <a:off x="8681085" y="4554220"/>
          <a:ext cx="928370" cy="667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1" name="椭圆 140"/>
          <p:cNvSpPr/>
          <p:nvPr/>
        </p:nvSpPr>
        <p:spPr>
          <a:xfrm>
            <a:off x="9039225" y="4670425"/>
            <a:ext cx="400685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grpSp>
        <p:nvGrpSpPr>
          <p:cNvPr id="27681" name="组合 141"/>
          <p:cNvGrpSpPr>
            <a:grpSpLocks/>
          </p:cNvGrpSpPr>
          <p:nvPr/>
        </p:nvGrpSpPr>
        <p:grpSpPr bwMode="auto">
          <a:xfrm>
            <a:off x="5389563" y="3219450"/>
            <a:ext cx="3497262" cy="1511300"/>
            <a:chOff x="7627388" y="2801672"/>
            <a:chExt cx="3498215" cy="1606856"/>
          </a:xfrm>
        </p:grpSpPr>
        <p:sp>
          <p:nvSpPr>
            <p:cNvPr id="27682" name="文本框 142"/>
            <p:cNvSpPr txBox="1">
              <a:spLocks noChangeArrowheads="1"/>
            </p:cNvSpPr>
            <p:nvPr/>
          </p:nvSpPr>
          <p:spPr bwMode="auto">
            <a:xfrm flipH="1">
              <a:off x="7627388" y="2801672"/>
              <a:ext cx="3498215" cy="489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Impact" panose="020B0806030902050204" pitchFamily="34" charset="0"/>
                  <a:sym typeface="微软雅黑 Light" panose="020B0502040204020203" pitchFamily="34" charset="-122"/>
                </a:rPr>
                <a:t>非</a:t>
              </a:r>
              <a:r>
                <a:rPr lang="zh-CN" altLang="en-US" sz="2400" b="1">
                  <a:latin typeface="Impact" panose="020B0806030902050204" pitchFamily="34" charset="0"/>
                </a:rPr>
                <a:t>公企业总经理</a:t>
              </a:r>
            </a:p>
          </p:txBody>
        </p:sp>
        <p:sp>
          <p:nvSpPr>
            <p:cNvPr id="27683" name="文本框 143"/>
            <p:cNvSpPr txBox="1">
              <a:spLocks noChangeArrowheads="1"/>
            </p:cNvSpPr>
            <p:nvPr/>
          </p:nvSpPr>
          <p:spPr bwMode="auto">
            <a:xfrm>
              <a:off x="7627388" y="3369997"/>
              <a:ext cx="2936240" cy="1038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暂时</a:t>
              </a:r>
              <a:r>
                <a:rPr lang="zh-CN" altLang="zh-CN" sz="24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不招工</a:t>
              </a:r>
              <a:r>
                <a:rPr lang="zh-CN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 但可提供</a:t>
              </a:r>
              <a:r>
                <a:rPr lang="zh-CN" altLang="zh-CN" sz="24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免费技能培训</a:t>
              </a:r>
              <a:r>
                <a:rPr lang="zh-CN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84" name="组合 144"/>
          <p:cNvGrpSpPr>
            <a:grpSpLocks/>
          </p:cNvGrpSpPr>
          <p:nvPr/>
        </p:nvGrpSpPr>
        <p:grpSpPr bwMode="auto">
          <a:xfrm>
            <a:off x="292100" y="3327400"/>
            <a:ext cx="5183188" cy="1319213"/>
            <a:chOff x="7659255" y="2840407"/>
            <a:chExt cx="3466674" cy="1319364"/>
          </a:xfrm>
        </p:grpSpPr>
        <p:sp>
          <p:nvSpPr>
            <p:cNvPr id="27685" name="文本框 145"/>
            <p:cNvSpPr txBox="1">
              <a:spLocks noChangeArrowheads="1"/>
            </p:cNvSpPr>
            <p:nvPr/>
          </p:nvSpPr>
          <p:spPr bwMode="auto">
            <a:xfrm flipH="1">
              <a:off x="7659255" y="2840407"/>
              <a:ext cx="2737831" cy="460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Impact" panose="020B0806030902050204" pitchFamily="34" charset="0"/>
                </a:rPr>
                <a:t>人社局创业培训科科长</a:t>
              </a:r>
            </a:p>
          </p:txBody>
        </p:sp>
        <p:sp>
          <p:nvSpPr>
            <p:cNvPr id="27686" name="文本框 146"/>
            <p:cNvSpPr txBox="1">
              <a:spLocks noChangeArrowheads="1"/>
            </p:cNvSpPr>
            <p:nvPr/>
          </p:nvSpPr>
          <p:spPr bwMode="auto">
            <a:xfrm>
              <a:off x="7659680" y="3182158"/>
              <a:ext cx="3466249" cy="977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40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暂时</a:t>
              </a:r>
              <a:r>
                <a:rPr lang="zh-CN" altLang="zh-CN" sz="24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没有</a:t>
              </a:r>
              <a:r>
                <a:rPr lang="zh-CN" altLang="zh-CN" sz="240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养殖户创业就业</a:t>
              </a:r>
              <a:r>
                <a:rPr lang="zh-CN" altLang="zh-CN" sz="24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扶持政策</a:t>
              </a:r>
              <a:r>
                <a:rPr lang="zh-CN" altLang="zh-CN" sz="240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，会申请相关技能培训。</a:t>
              </a:r>
            </a:p>
          </p:txBody>
        </p:sp>
      </p:grpSp>
      <p:grpSp>
        <p:nvGrpSpPr>
          <p:cNvPr id="27687" name="组合 147"/>
          <p:cNvGrpSpPr>
            <a:grpSpLocks/>
          </p:cNvGrpSpPr>
          <p:nvPr/>
        </p:nvGrpSpPr>
        <p:grpSpPr bwMode="auto">
          <a:xfrm>
            <a:off x="698500" y="5437188"/>
            <a:ext cx="3281363" cy="900112"/>
            <a:chOff x="7226809" y="3084899"/>
            <a:chExt cx="2610186" cy="900551"/>
          </a:xfrm>
        </p:grpSpPr>
        <p:sp>
          <p:nvSpPr>
            <p:cNvPr id="27688" name="文本框 148"/>
            <p:cNvSpPr txBox="1">
              <a:spLocks noChangeArrowheads="1"/>
            </p:cNvSpPr>
            <p:nvPr/>
          </p:nvSpPr>
          <p:spPr bwMode="auto">
            <a:xfrm flipH="1">
              <a:off x="8399200" y="3084899"/>
              <a:ext cx="1437795" cy="460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Impact" panose="020B0806030902050204" pitchFamily="34" charset="0"/>
                </a:rPr>
                <a:t>律师</a:t>
              </a:r>
            </a:p>
          </p:txBody>
        </p:sp>
        <p:sp>
          <p:nvSpPr>
            <p:cNvPr id="27689" name="文本框 149"/>
            <p:cNvSpPr txBox="1">
              <a:spLocks noChangeArrowheads="1"/>
            </p:cNvSpPr>
            <p:nvPr/>
          </p:nvSpPr>
          <p:spPr bwMode="auto">
            <a:xfrm>
              <a:off x="7226809" y="3451380"/>
              <a:ext cx="2335184" cy="53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免费提供</a:t>
              </a:r>
              <a:r>
                <a:rPr lang="zh-CN" altLang="en-US" sz="24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法律咨询</a:t>
              </a:r>
              <a:r>
                <a:rPr lang="zh-CN" altLang="en-US" sz="240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</p:grpSp>
      <p:sp>
        <p:nvSpPr>
          <p:cNvPr id="27690" name="文本框 150"/>
          <p:cNvSpPr txBox="1">
            <a:spLocks noChangeArrowheads="1"/>
          </p:cNvSpPr>
          <p:nvPr/>
        </p:nvSpPr>
        <p:spPr bwMode="auto">
          <a:xfrm flipH="1">
            <a:off x="8466138" y="5135563"/>
            <a:ext cx="26289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2400" b="1">
                <a:latin typeface="Impact" panose="020B0806030902050204" pitchFamily="34" charset="0"/>
              </a:rPr>
              <a:t>外村村民</a:t>
            </a:r>
          </a:p>
        </p:txBody>
      </p:sp>
      <p:sp>
        <p:nvSpPr>
          <p:cNvPr id="27691" name="文本框 151"/>
          <p:cNvSpPr txBox="1">
            <a:spLocks noChangeArrowheads="1"/>
          </p:cNvSpPr>
          <p:nvPr/>
        </p:nvSpPr>
        <p:spPr bwMode="auto">
          <a:xfrm>
            <a:off x="6992938" y="5661025"/>
            <a:ext cx="461486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保护生态更重要，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养殖治污，但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同情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养殖户。</a:t>
            </a:r>
          </a:p>
        </p:txBody>
      </p:sp>
      <p:grpSp>
        <p:nvGrpSpPr>
          <p:cNvPr id="27692" name="组合 152"/>
          <p:cNvGrpSpPr>
            <a:grpSpLocks/>
          </p:cNvGrpSpPr>
          <p:nvPr/>
        </p:nvGrpSpPr>
        <p:grpSpPr bwMode="auto">
          <a:xfrm>
            <a:off x="9224963" y="2906713"/>
            <a:ext cx="2644775" cy="1285875"/>
            <a:chOff x="7713748" y="2743887"/>
            <a:chExt cx="2644775" cy="1286510"/>
          </a:xfrm>
        </p:grpSpPr>
        <p:sp>
          <p:nvSpPr>
            <p:cNvPr id="154" name="文本框 153"/>
            <p:cNvSpPr txBox="1"/>
            <p:nvPr/>
          </p:nvSpPr>
          <p:spPr>
            <a:xfrm flipH="1">
              <a:off x="7713748" y="2743887"/>
              <a:ext cx="2644775" cy="46060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Impact" panose="020B0806030902050204" pitchFamily="34" charset="0"/>
                  <a:ea typeface="+mn-ea"/>
                </a:rPr>
                <a:t>工会</a:t>
              </a:r>
              <a:r>
                <a:rPr lang="zh-CN" altLang="en-US" sz="2400" b="1" noProof="1">
                  <a:latin typeface="Impact" panose="020B0806030902050204" pitchFamily="34" charset="0"/>
                  <a:ea typeface="+mn-ea"/>
                </a:rPr>
                <a:t>生产部</a:t>
              </a:r>
              <a:r>
                <a:rPr lang="en-US" altLang="zh-CN" sz="2400" b="1" noProof="1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Impact" panose="020B0806030902050204" pitchFamily="34" charset="0"/>
                  <a:ea typeface="+mn-ea"/>
                </a:rPr>
                <a:t>主席</a:t>
              </a:r>
              <a:endParaRPr lang="en-US" altLang="zh-CN" sz="24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27694" name="文本框 154"/>
            <p:cNvSpPr txBox="1">
              <a:spLocks noChangeArrowheads="1"/>
            </p:cNvSpPr>
            <p:nvPr/>
          </p:nvSpPr>
          <p:spPr bwMode="auto">
            <a:xfrm>
              <a:off x="7713748" y="3274747"/>
              <a:ext cx="2644775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与企业</a:t>
              </a:r>
              <a:r>
                <a:rPr lang="zh-CN" altLang="zh-CN" sz="24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沟通</a:t>
              </a:r>
              <a:r>
                <a:rPr lang="zh-CN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，为养殖户提供岗位。</a:t>
              </a:r>
            </a:p>
          </p:txBody>
        </p:sp>
      </p:grpSp>
      <p:pic>
        <p:nvPicPr>
          <p:cNvPr id="27695" name="图片 1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圆角矩形 25"/>
          <p:cNvSpPr/>
          <p:nvPr/>
        </p:nvSpPr>
        <p:spPr>
          <a:xfrm>
            <a:off x="2028825" y="1265238"/>
            <a:ext cx="9055100" cy="762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7697" name="文本框 26"/>
          <p:cNvSpPr txBox="1">
            <a:spLocks noChangeArrowheads="1"/>
          </p:cNvSpPr>
          <p:nvPr/>
        </p:nvSpPr>
        <p:spPr bwMode="auto">
          <a:xfrm>
            <a:off x="1485900" y="1323975"/>
            <a:ext cx="9139238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lnSpc>
                <a:spcPct val="16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2060"/>
                </a:solidFill>
                <a:latin typeface="微软雅黑 Light" panose="020B0502040204020203" pitchFamily="34" charset="-122"/>
              </a:rPr>
              <a:t>追求“天更蓝、水更清、草更绿”基本支持养殖治污行动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3"/>
          <p:cNvGrpSpPr/>
          <p:nvPr/>
        </p:nvGrpSpPr>
        <p:grpSpPr>
          <a:xfrm>
            <a:off x="1919536" y="1340769"/>
            <a:ext cx="4448366" cy="5933873"/>
            <a:chOff x="5713365" y="-3069866"/>
            <a:chExt cx="6311948" cy="5933873"/>
          </a:xfrm>
        </p:grpSpPr>
        <p:grpSp>
          <p:nvGrpSpPr>
            <p:cNvPr id="3" name="组合 401"/>
            <p:cNvGrpSpPr/>
            <p:nvPr/>
          </p:nvGrpSpPr>
          <p:grpSpPr>
            <a:xfrm>
              <a:off x="8085157" y="-1579282"/>
              <a:ext cx="587486" cy="1728000"/>
              <a:chOff x="8085157" y="5279067"/>
              <a:chExt cx="587486" cy="1728000"/>
            </a:xfrm>
          </p:grpSpPr>
          <p:sp>
            <p:nvSpPr>
              <p:cNvPr id="403" name="等腰三角形 9_4"/>
              <p:cNvSpPr/>
              <p:nvPr/>
            </p:nvSpPr>
            <p:spPr>
              <a:xfrm rot="10800000">
                <a:off x="8085157" y="5546117"/>
                <a:ext cx="587486" cy="1460950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4" name="椭圆 403"/>
              <p:cNvSpPr>
                <a:spLocks noChangeAspect="1"/>
              </p:cNvSpPr>
              <p:nvPr/>
            </p:nvSpPr>
            <p:spPr>
              <a:xfrm>
                <a:off x="8111847" y="5279067"/>
                <a:ext cx="534106" cy="534099"/>
              </a:xfrm>
              <a:prstGeom prst="cub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2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组合 407"/>
            <p:cNvGrpSpPr/>
            <p:nvPr/>
          </p:nvGrpSpPr>
          <p:grpSpPr>
            <a:xfrm>
              <a:off x="8930899" y="-1838751"/>
              <a:ext cx="771066" cy="2268000"/>
              <a:chOff x="8930899" y="5019598"/>
              <a:chExt cx="771066" cy="2268000"/>
            </a:xfrm>
          </p:grpSpPr>
          <p:sp>
            <p:nvSpPr>
              <p:cNvPr id="409" name="等腰三角形 9_8"/>
              <p:cNvSpPr/>
              <p:nvPr/>
            </p:nvSpPr>
            <p:spPr>
              <a:xfrm rot="10800000">
                <a:off x="8930899" y="5370100"/>
                <a:ext cx="771066" cy="1917498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0" name="椭圆 409"/>
              <p:cNvSpPr>
                <a:spLocks noChangeAspect="1"/>
              </p:cNvSpPr>
              <p:nvPr/>
            </p:nvSpPr>
            <p:spPr>
              <a:xfrm>
                <a:off x="8965930" y="5019598"/>
                <a:ext cx="701006" cy="701005"/>
              </a:xfrm>
              <a:prstGeom prst="cub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2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13"/>
            <p:cNvGrpSpPr/>
            <p:nvPr/>
          </p:nvGrpSpPr>
          <p:grpSpPr>
            <a:xfrm>
              <a:off x="8491539" y="-3069866"/>
              <a:ext cx="1248391" cy="3588838"/>
              <a:chOff x="8491539" y="3788483"/>
              <a:chExt cx="1248391" cy="3588838"/>
            </a:xfrm>
          </p:grpSpPr>
          <p:sp>
            <p:nvSpPr>
              <p:cNvPr id="415" name="等腰三角形 9_12"/>
              <p:cNvSpPr/>
              <p:nvPr/>
            </p:nvSpPr>
            <p:spPr>
              <a:xfrm rot="10800000">
                <a:off x="8491539" y="4272801"/>
                <a:ext cx="1248391" cy="3104520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6" name="椭圆 415"/>
              <p:cNvSpPr>
                <a:spLocks noChangeAspect="1"/>
              </p:cNvSpPr>
              <p:nvPr/>
            </p:nvSpPr>
            <p:spPr>
              <a:xfrm>
                <a:off x="8510763" y="3788483"/>
                <a:ext cx="1134960" cy="1134960"/>
              </a:xfrm>
              <a:prstGeom prst="cube">
                <a:avLst/>
              </a:prstGeo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60000">
                    <a:schemeClr val="accent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416"/>
            <p:cNvGrpSpPr/>
            <p:nvPr/>
          </p:nvGrpSpPr>
          <p:grpSpPr>
            <a:xfrm>
              <a:off x="7678206" y="-2685027"/>
              <a:ext cx="905695" cy="2664001"/>
              <a:chOff x="7678206" y="4173322"/>
              <a:chExt cx="905695" cy="2664001"/>
            </a:xfrm>
          </p:grpSpPr>
          <p:sp>
            <p:nvSpPr>
              <p:cNvPr id="418" name="等腰三角形 9_14"/>
              <p:cNvSpPr/>
              <p:nvPr/>
            </p:nvSpPr>
            <p:spPr>
              <a:xfrm rot="10800000">
                <a:off x="7678206" y="4585024"/>
                <a:ext cx="905695" cy="2252299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9" name="椭圆 418"/>
              <p:cNvSpPr>
                <a:spLocks noChangeAspect="1"/>
              </p:cNvSpPr>
              <p:nvPr/>
            </p:nvSpPr>
            <p:spPr>
              <a:xfrm>
                <a:off x="7719353" y="4173322"/>
                <a:ext cx="823402" cy="823403"/>
              </a:xfrm>
              <a:prstGeom prst="cub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2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419"/>
            <p:cNvGrpSpPr/>
            <p:nvPr/>
          </p:nvGrpSpPr>
          <p:grpSpPr>
            <a:xfrm>
              <a:off x="8158768" y="-2346784"/>
              <a:ext cx="942412" cy="2772000"/>
              <a:chOff x="8158768" y="4511565"/>
              <a:chExt cx="942412" cy="2772000"/>
            </a:xfrm>
          </p:grpSpPr>
          <p:sp>
            <p:nvSpPr>
              <p:cNvPr id="421" name="等腰三角形 9_16"/>
              <p:cNvSpPr/>
              <p:nvPr/>
            </p:nvSpPr>
            <p:spPr>
              <a:xfrm rot="10800000">
                <a:off x="8158768" y="4939957"/>
                <a:ext cx="942412" cy="2343608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2" name="椭圆 421"/>
              <p:cNvSpPr>
                <a:spLocks noChangeAspect="1"/>
              </p:cNvSpPr>
              <p:nvPr/>
            </p:nvSpPr>
            <p:spPr>
              <a:xfrm>
                <a:off x="8201583" y="4511565"/>
                <a:ext cx="856783" cy="856784"/>
              </a:xfrm>
              <a:prstGeom prst="cub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2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4" name="等腰三角形 9_18"/>
            <p:cNvSpPr/>
            <p:nvPr/>
          </p:nvSpPr>
          <p:spPr>
            <a:xfrm rot="10800000">
              <a:off x="11309411" y="-541191"/>
              <a:ext cx="715902" cy="1674006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7" name="等腰三角形 9_20"/>
            <p:cNvSpPr/>
            <p:nvPr/>
          </p:nvSpPr>
          <p:spPr>
            <a:xfrm rot="10800000">
              <a:off x="9272737" y="-289681"/>
              <a:ext cx="868978" cy="216098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30" name="等腰三角形 9_22"/>
            <p:cNvSpPr/>
            <p:nvPr/>
          </p:nvSpPr>
          <p:spPr>
            <a:xfrm rot="10800000">
              <a:off x="8447464" y="-744016"/>
              <a:ext cx="1174957" cy="2921901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33" name="等腰三角形 9_24"/>
            <p:cNvSpPr/>
            <p:nvPr/>
          </p:nvSpPr>
          <p:spPr>
            <a:xfrm rot="10800000">
              <a:off x="5713365" y="-1598732"/>
              <a:ext cx="1358547" cy="337844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组合 434"/>
            <p:cNvGrpSpPr/>
            <p:nvPr/>
          </p:nvGrpSpPr>
          <p:grpSpPr>
            <a:xfrm>
              <a:off x="7146608" y="-1854039"/>
              <a:ext cx="820027" cy="2412000"/>
              <a:chOff x="7146608" y="5004310"/>
              <a:chExt cx="820027" cy="2412000"/>
            </a:xfrm>
          </p:grpSpPr>
          <p:sp>
            <p:nvSpPr>
              <p:cNvPr id="436" name="等腰三角形 9_26"/>
              <p:cNvSpPr/>
              <p:nvPr/>
            </p:nvSpPr>
            <p:spPr>
              <a:xfrm rot="10800000">
                <a:off x="7146608" y="5377067"/>
                <a:ext cx="820027" cy="2039243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7" name="椭圆 436"/>
              <p:cNvSpPr>
                <a:spLocks noChangeAspect="1"/>
              </p:cNvSpPr>
              <p:nvPr/>
            </p:nvSpPr>
            <p:spPr>
              <a:xfrm>
                <a:off x="7183863" y="5004310"/>
                <a:ext cx="745518" cy="745513"/>
              </a:xfrm>
              <a:prstGeom prst="cub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2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437"/>
            <p:cNvGrpSpPr/>
            <p:nvPr/>
          </p:nvGrpSpPr>
          <p:grpSpPr>
            <a:xfrm>
              <a:off x="6965950" y="-2432198"/>
              <a:ext cx="879620" cy="2555999"/>
              <a:chOff x="6965950" y="4426151"/>
              <a:chExt cx="879620" cy="2555999"/>
            </a:xfrm>
          </p:grpSpPr>
          <p:sp>
            <p:nvSpPr>
              <p:cNvPr id="439" name="等腰三角形 9_28"/>
              <p:cNvSpPr/>
              <p:nvPr/>
            </p:nvSpPr>
            <p:spPr>
              <a:xfrm rot="10800000">
                <a:off x="6965950" y="4821161"/>
                <a:ext cx="879620" cy="2160989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0" name="椭圆 439"/>
              <p:cNvSpPr>
                <a:spLocks noChangeAspect="1"/>
              </p:cNvSpPr>
              <p:nvPr/>
            </p:nvSpPr>
            <p:spPr>
              <a:xfrm>
                <a:off x="7010750" y="4426151"/>
                <a:ext cx="790022" cy="790021"/>
              </a:xfrm>
              <a:prstGeom prst="cube">
                <a:avLst/>
              </a:prstGeom>
              <a:gradFill>
                <a:gsLst>
                  <a:gs pos="1000">
                    <a:schemeClr val="accent1">
                      <a:lumMod val="20000"/>
                      <a:lumOff val="80000"/>
                    </a:schemeClr>
                  </a:gs>
                  <a:gs pos="60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66" name="等腰三角形 9_46"/>
            <p:cNvSpPr/>
            <p:nvPr/>
          </p:nvSpPr>
          <p:spPr>
            <a:xfrm rot="10800000">
              <a:off x="7118106" y="-514441"/>
              <a:ext cx="1358542" cy="337844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69" name="等腰三角形 9_48"/>
            <p:cNvSpPr/>
            <p:nvPr/>
          </p:nvSpPr>
          <p:spPr>
            <a:xfrm rot="10800000">
              <a:off x="6696365" y="-1094166"/>
              <a:ext cx="917938" cy="22827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72" name="等腰三角形 9_50"/>
            <p:cNvSpPr/>
            <p:nvPr/>
          </p:nvSpPr>
          <p:spPr>
            <a:xfrm rot="10800000">
              <a:off x="6245184" y="-66276"/>
              <a:ext cx="1174953" cy="2921901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79" name="椭圆 478"/>
            <p:cNvSpPr>
              <a:spLocks noChangeAspect="1"/>
            </p:cNvSpPr>
            <p:nvPr/>
          </p:nvSpPr>
          <p:spPr>
            <a:xfrm>
              <a:off x="9466061" y="-1960953"/>
              <a:ext cx="979179" cy="979182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479"/>
            <p:cNvGrpSpPr/>
            <p:nvPr/>
          </p:nvGrpSpPr>
          <p:grpSpPr>
            <a:xfrm>
              <a:off x="10073620" y="-1211944"/>
              <a:ext cx="632480" cy="1692000"/>
              <a:chOff x="10073620" y="5646405"/>
              <a:chExt cx="632480" cy="1692000"/>
            </a:xfrm>
          </p:grpSpPr>
          <p:sp>
            <p:nvSpPr>
              <p:cNvPr id="481" name="等腰三角形 9_56"/>
              <p:cNvSpPr/>
              <p:nvPr/>
            </p:nvSpPr>
            <p:spPr>
              <a:xfrm rot="10800000">
                <a:off x="10073620" y="5907891"/>
                <a:ext cx="632480" cy="1430514"/>
              </a:xfrm>
              <a:prstGeom prst="cube">
                <a:avLst/>
              </a:prstGeom>
              <a:gradFill>
                <a:gsLst>
                  <a:gs pos="70000">
                    <a:srgbClr val="000000">
                      <a:alpha val="8000"/>
                    </a:srgbClr>
                  </a:gs>
                  <a:gs pos="50000">
                    <a:srgbClr val="000000">
                      <a:alpha val="4000"/>
                    </a:srgbClr>
                  </a:gs>
                  <a:gs pos="30000">
                    <a:schemeClr val="tx1">
                      <a:alpha val="0"/>
                    </a:schemeClr>
                  </a:gs>
                  <a:gs pos="100000">
                    <a:schemeClr val="tx1">
                      <a:lumMod val="85000"/>
                      <a:lumOff val="15000"/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2" name="椭圆 481"/>
              <p:cNvSpPr>
                <a:spLocks noChangeAspect="1"/>
              </p:cNvSpPr>
              <p:nvPr/>
            </p:nvSpPr>
            <p:spPr>
              <a:xfrm>
                <a:off x="10128371" y="5646405"/>
                <a:ext cx="522979" cy="522972"/>
              </a:xfrm>
              <a:prstGeom prst="cube">
                <a:avLst/>
              </a:prstGeom>
              <a:gradFill flip="none" rotWithShape="1">
                <a:gsLst>
                  <a:gs pos="0">
                    <a:schemeClr val="bg1"/>
                  </a:gs>
                  <a:gs pos="60000">
                    <a:schemeClr val="bg2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25400">
                <a:noFill/>
              </a:ln>
              <a:effectLst>
                <a:outerShdw blurRad="127000" dist="381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84" name="等腰三角形 9"/>
            <p:cNvSpPr/>
            <p:nvPr/>
          </p:nvSpPr>
          <p:spPr>
            <a:xfrm rot="10800000">
              <a:off x="10231003" y="-125072"/>
              <a:ext cx="1077041" cy="267840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1481138" y="5408415"/>
            <a:ext cx="9244013" cy="1330769"/>
          </a:xfrm>
          <a:custGeom>
            <a:avLst/>
            <a:gdLst>
              <a:gd name="connsiteX0" fmla="*/ 0 w 12325350"/>
              <a:gd name="connsiteY0" fmla="*/ 859037 h 1330769"/>
              <a:gd name="connsiteX1" fmla="*/ 323850 w 12325350"/>
              <a:gd name="connsiteY1" fmla="*/ 478037 h 1330769"/>
              <a:gd name="connsiteX2" fmla="*/ 638175 w 12325350"/>
              <a:gd name="connsiteY2" fmla="*/ 220862 h 1330769"/>
              <a:gd name="connsiteX3" fmla="*/ 895350 w 12325350"/>
              <a:gd name="connsiteY3" fmla="*/ 97037 h 1330769"/>
              <a:gd name="connsiteX4" fmla="*/ 1200150 w 12325350"/>
              <a:gd name="connsiteY4" fmla="*/ 135137 h 1330769"/>
              <a:gd name="connsiteX5" fmla="*/ 1419225 w 12325350"/>
              <a:gd name="connsiteY5" fmla="*/ 306587 h 1330769"/>
              <a:gd name="connsiteX6" fmla="*/ 1800225 w 12325350"/>
              <a:gd name="connsiteY6" fmla="*/ 754262 h 1330769"/>
              <a:gd name="connsiteX7" fmla="*/ 2105025 w 12325350"/>
              <a:gd name="connsiteY7" fmla="*/ 1040012 h 1330769"/>
              <a:gd name="connsiteX8" fmla="*/ 2305050 w 12325350"/>
              <a:gd name="connsiteY8" fmla="*/ 1173362 h 1330769"/>
              <a:gd name="connsiteX9" fmla="*/ 2533650 w 12325350"/>
              <a:gd name="connsiteY9" fmla="*/ 1240037 h 1330769"/>
              <a:gd name="connsiteX10" fmla="*/ 3000375 w 12325350"/>
              <a:gd name="connsiteY10" fmla="*/ 1173362 h 1330769"/>
              <a:gd name="connsiteX11" fmla="*/ 3914775 w 12325350"/>
              <a:gd name="connsiteY11" fmla="*/ 639962 h 1330769"/>
              <a:gd name="connsiteX12" fmla="*/ 4629150 w 12325350"/>
              <a:gd name="connsiteY12" fmla="*/ 230387 h 1330769"/>
              <a:gd name="connsiteX13" fmla="*/ 5124450 w 12325350"/>
              <a:gd name="connsiteY13" fmla="*/ 58937 h 1330769"/>
              <a:gd name="connsiteX14" fmla="*/ 5495925 w 12325350"/>
              <a:gd name="connsiteY14" fmla="*/ 30362 h 1330769"/>
              <a:gd name="connsiteX15" fmla="*/ 6181725 w 12325350"/>
              <a:gd name="connsiteY15" fmla="*/ 468512 h 1330769"/>
              <a:gd name="connsiteX16" fmla="*/ 6781800 w 12325350"/>
              <a:gd name="connsiteY16" fmla="*/ 1154312 h 1330769"/>
              <a:gd name="connsiteX17" fmla="*/ 7191375 w 12325350"/>
              <a:gd name="connsiteY17" fmla="*/ 1325762 h 1330769"/>
              <a:gd name="connsiteX18" fmla="*/ 7648575 w 12325350"/>
              <a:gd name="connsiteY18" fmla="*/ 1020962 h 1330769"/>
              <a:gd name="connsiteX19" fmla="*/ 8181975 w 12325350"/>
              <a:gd name="connsiteY19" fmla="*/ 316112 h 1330769"/>
              <a:gd name="connsiteX20" fmla="*/ 8505825 w 12325350"/>
              <a:gd name="connsiteY20" fmla="*/ 68462 h 1330769"/>
              <a:gd name="connsiteX21" fmla="*/ 8848725 w 12325350"/>
              <a:gd name="connsiteY21" fmla="*/ 163712 h 1330769"/>
              <a:gd name="connsiteX22" fmla="*/ 9391650 w 12325350"/>
              <a:gd name="connsiteY22" fmla="*/ 782837 h 1330769"/>
              <a:gd name="connsiteX23" fmla="*/ 9839325 w 12325350"/>
              <a:gd name="connsiteY23" fmla="*/ 1230512 h 1330769"/>
              <a:gd name="connsiteX24" fmla="*/ 10267950 w 12325350"/>
              <a:gd name="connsiteY24" fmla="*/ 1240037 h 1330769"/>
              <a:gd name="connsiteX25" fmla="*/ 10839450 w 12325350"/>
              <a:gd name="connsiteY25" fmla="*/ 782837 h 1330769"/>
              <a:gd name="connsiteX26" fmla="*/ 11153775 w 12325350"/>
              <a:gd name="connsiteY26" fmla="*/ 487562 h 1330769"/>
              <a:gd name="connsiteX27" fmla="*/ 11563350 w 12325350"/>
              <a:gd name="connsiteY27" fmla="*/ 354212 h 1330769"/>
              <a:gd name="connsiteX28" fmla="*/ 11896725 w 12325350"/>
              <a:gd name="connsiteY28" fmla="*/ 439937 h 1330769"/>
              <a:gd name="connsiteX29" fmla="*/ 12325350 w 12325350"/>
              <a:gd name="connsiteY29" fmla="*/ 763787 h 1330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325350" h="1330769">
                <a:moveTo>
                  <a:pt x="0" y="859037"/>
                </a:moveTo>
                <a:cubicBezTo>
                  <a:pt x="108744" y="721718"/>
                  <a:pt x="217488" y="584399"/>
                  <a:pt x="323850" y="478037"/>
                </a:cubicBezTo>
                <a:cubicBezTo>
                  <a:pt x="430212" y="371675"/>
                  <a:pt x="542925" y="284362"/>
                  <a:pt x="638175" y="220862"/>
                </a:cubicBezTo>
                <a:cubicBezTo>
                  <a:pt x="733425" y="157362"/>
                  <a:pt x="801688" y="111324"/>
                  <a:pt x="895350" y="97037"/>
                </a:cubicBezTo>
                <a:cubicBezTo>
                  <a:pt x="989012" y="82750"/>
                  <a:pt x="1112838" y="100212"/>
                  <a:pt x="1200150" y="135137"/>
                </a:cubicBezTo>
                <a:cubicBezTo>
                  <a:pt x="1287462" y="170062"/>
                  <a:pt x="1319213" y="203400"/>
                  <a:pt x="1419225" y="306587"/>
                </a:cubicBezTo>
                <a:cubicBezTo>
                  <a:pt x="1519237" y="409774"/>
                  <a:pt x="1685925" y="632025"/>
                  <a:pt x="1800225" y="754262"/>
                </a:cubicBezTo>
                <a:cubicBezTo>
                  <a:pt x="1914525" y="876499"/>
                  <a:pt x="2020888" y="970162"/>
                  <a:pt x="2105025" y="1040012"/>
                </a:cubicBezTo>
                <a:cubicBezTo>
                  <a:pt x="2189163" y="1109862"/>
                  <a:pt x="2233613" y="1140025"/>
                  <a:pt x="2305050" y="1173362"/>
                </a:cubicBezTo>
                <a:cubicBezTo>
                  <a:pt x="2376487" y="1206699"/>
                  <a:pt x="2417763" y="1240037"/>
                  <a:pt x="2533650" y="1240037"/>
                </a:cubicBezTo>
                <a:cubicBezTo>
                  <a:pt x="2649537" y="1240037"/>
                  <a:pt x="2770188" y="1273374"/>
                  <a:pt x="3000375" y="1173362"/>
                </a:cubicBezTo>
                <a:cubicBezTo>
                  <a:pt x="3230562" y="1073350"/>
                  <a:pt x="3914775" y="639962"/>
                  <a:pt x="3914775" y="639962"/>
                </a:cubicBezTo>
                <a:cubicBezTo>
                  <a:pt x="4186238" y="482799"/>
                  <a:pt x="4427538" y="327224"/>
                  <a:pt x="4629150" y="230387"/>
                </a:cubicBezTo>
                <a:cubicBezTo>
                  <a:pt x="4830763" y="133549"/>
                  <a:pt x="4979988" y="92274"/>
                  <a:pt x="5124450" y="58937"/>
                </a:cubicBezTo>
                <a:cubicBezTo>
                  <a:pt x="5268913" y="25599"/>
                  <a:pt x="5319713" y="-37900"/>
                  <a:pt x="5495925" y="30362"/>
                </a:cubicBezTo>
                <a:cubicBezTo>
                  <a:pt x="5672137" y="98624"/>
                  <a:pt x="5967412" y="281187"/>
                  <a:pt x="6181725" y="468512"/>
                </a:cubicBezTo>
                <a:cubicBezTo>
                  <a:pt x="6396038" y="655837"/>
                  <a:pt x="6613525" y="1011437"/>
                  <a:pt x="6781800" y="1154312"/>
                </a:cubicBezTo>
                <a:cubicBezTo>
                  <a:pt x="6950075" y="1297187"/>
                  <a:pt x="7046913" y="1347987"/>
                  <a:pt x="7191375" y="1325762"/>
                </a:cubicBezTo>
                <a:cubicBezTo>
                  <a:pt x="7335837" y="1303537"/>
                  <a:pt x="7483475" y="1189237"/>
                  <a:pt x="7648575" y="1020962"/>
                </a:cubicBezTo>
                <a:cubicBezTo>
                  <a:pt x="7813675" y="852687"/>
                  <a:pt x="8039100" y="474862"/>
                  <a:pt x="8181975" y="316112"/>
                </a:cubicBezTo>
                <a:cubicBezTo>
                  <a:pt x="8324850" y="157362"/>
                  <a:pt x="8394700" y="93862"/>
                  <a:pt x="8505825" y="68462"/>
                </a:cubicBezTo>
                <a:cubicBezTo>
                  <a:pt x="8616950" y="43062"/>
                  <a:pt x="8701087" y="44649"/>
                  <a:pt x="8848725" y="163712"/>
                </a:cubicBezTo>
                <a:cubicBezTo>
                  <a:pt x="8996363" y="282775"/>
                  <a:pt x="9226550" y="605037"/>
                  <a:pt x="9391650" y="782837"/>
                </a:cubicBezTo>
                <a:cubicBezTo>
                  <a:pt x="9556750" y="960637"/>
                  <a:pt x="9693275" y="1154312"/>
                  <a:pt x="9839325" y="1230512"/>
                </a:cubicBezTo>
                <a:cubicBezTo>
                  <a:pt x="9985375" y="1306712"/>
                  <a:pt x="10101263" y="1314649"/>
                  <a:pt x="10267950" y="1240037"/>
                </a:cubicBezTo>
                <a:cubicBezTo>
                  <a:pt x="10434637" y="1165425"/>
                  <a:pt x="10691813" y="908249"/>
                  <a:pt x="10839450" y="782837"/>
                </a:cubicBezTo>
                <a:cubicBezTo>
                  <a:pt x="10987087" y="657425"/>
                  <a:pt x="11033125" y="558999"/>
                  <a:pt x="11153775" y="487562"/>
                </a:cubicBezTo>
                <a:cubicBezTo>
                  <a:pt x="11274425" y="416125"/>
                  <a:pt x="11439525" y="362149"/>
                  <a:pt x="11563350" y="354212"/>
                </a:cubicBezTo>
                <a:cubicBezTo>
                  <a:pt x="11687175" y="346274"/>
                  <a:pt x="11769725" y="371674"/>
                  <a:pt x="11896725" y="439937"/>
                </a:cubicBezTo>
                <a:cubicBezTo>
                  <a:pt x="12023725" y="508199"/>
                  <a:pt x="12174537" y="635993"/>
                  <a:pt x="12325350" y="763787"/>
                </a:cubicBezTo>
              </a:path>
            </a:pathLst>
          </a:custGeom>
          <a:noFill/>
          <a:ln w="25400" cap="rnd" cmpd="sng" algn="ctr">
            <a:solidFill>
              <a:srgbClr val="7C7C7C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6" name="组合 1"/>
          <p:cNvGrpSpPr/>
          <p:nvPr/>
        </p:nvGrpSpPr>
        <p:grpSpPr>
          <a:xfrm>
            <a:off x="1874153" y="5167057"/>
            <a:ext cx="756000" cy="2936689"/>
            <a:chOff x="466871" y="5154355"/>
            <a:chExt cx="1008000" cy="2936689"/>
          </a:xfrm>
        </p:grpSpPr>
        <p:sp>
          <p:nvSpPr>
            <p:cNvPr id="48" name="等腰三角形 9"/>
            <p:cNvSpPr/>
            <p:nvPr/>
          </p:nvSpPr>
          <p:spPr>
            <a:xfrm rot="10800000">
              <a:off x="466871" y="5608198"/>
              <a:ext cx="1008000" cy="2482846"/>
            </a:xfrm>
            <a:prstGeom prst="cube">
              <a:avLst/>
            </a:prstGeom>
            <a:gradFill>
              <a:gsLst>
                <a:gs pos="70000">
                  <a:srgbClr val="000000">
                    <a:alpha val="10000"/>
                  </a:srgbClr>
                </a:gs>
                <a:gs pos="50000">
                  <a:srgbClr val="000000">
                    <a:alpha val="5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517029" y="5154355"/>
              <a:ext cx="907686" cy="907687"/>
            </a:xfrm>
            <a:prstGeom prst="cube">
              <a:avLst/>
            </a:prstGeom>
            <a:gradFill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2"/>
          <p:cNvGrpSpPr/>
          <p:nvPr/>
        </p:nvGrpSpPr>
        <p:grpSpPr>
          <a:xfrm>
            <a:off x="3143673" y="6093296"/>
            <a:ext cx="556051" cy="2160000"/>
            <a:chOff x="1770695" y="6092326"/>
            <a:chExt cx="741401" cy="2160000"/>
          </a:xfrm>
        </p:grpSpPr>
        <p:sp>
          <p:nvSpPr>
            <p:cNvPr id="51" name="等腰三角形 9"/>
            <p:cNvSpPr/>
            <p:nvPr/>
          </p:nvSpPr>
          <p:spPr>
            <a:xfrm rot="10800000">
              <a:off x="1770695" y="6426137"/>
              <a:ext cx="741401" cy="1826189"/>
            </a:xfrm>
            <a:prstGeom prst="cube">
              <a:avLst/>
            </a:prstGeom>
            <a:gradFill>
              <a:gsLst>
                <a:gs pos="70000">
                  <a:srgbClr val="000000">
                    <a:alpha val="10000"/>
                  </a:srgbClr>
                </a:gs>
                <a:gs pos="50000">
                  <a:srgbClr val="000000">
                    <a:alpha val="5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1807586" y="6092326"/>
              <a:ext cx="669600" cy="669605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5"/>
          <p:cNvGrpSpPr/>
          <p:nvPr/>
        </p:nvGrpSpPr>
        <p:grpSpPr>
          <a:xfrm>
            <a:off x="4857784" y="5183460"/>
            <a:ext cx="648000" cy="2517173"/>
            <a:chOff x="4445045" y="5208858"/>
            <a:chExt cx="864000" cy="2517173"/>
          </a:xfrm>
        </p:grpSpPr>
        <p:sp>
          <p:nvSpPr>
            <p:cNvPr id="79" name="等腰三角形 9"/>
            <p:cNvSpPr/>
            <p:nvPr/>
          </p:nvSpPr>
          <p:spPr>
            <a:xfrm rot="10800000">
              <a:off x="4445045" y="5597868"/>
              <a:ext cx="864000" cy="2128163"/>
            </a:xfrm>
            <a:prstGeom prst="cube">
              <a:avLst/>
            </a:prstGeom>
            <a:gradFill>
              <a:gsLst>
                <a:gs pos="70000">
                  <a:srgbClr val="000000">
                    <a:alpha val="10000"/>
                  </a:srgbClr>
                </a:gs>
                <a:gs pos="50000">
                  <a:srgbClr val="000000">
                    <a:alpha val="5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4488037" y="5208858"/>
              <a:ext cx="780326" cy="780329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6"/>
          <p:cNvGrpSpPr/>
          <p:nvPr/>
        </p:nvGrpSpPr>
        <p:grpSpPr>
          <a:xfrm>
            <a:off x="6240016" y="5949280"/>
            <a:ext cx="778476" cy="3024000"/>
            <a:chOff x="5845726" y="5660469"/>
            <a:chExt cx="1037968" cy="3024000"/>
          </a:xfrm>
        </p:grpSpPr>
        <p:sp>
          <p:nvSpPr>
            <p:cNvPr id="82" name="等腰三角形 9"/>
            <p:cNvSpPr/>
            <p:nvPr/>
          </p:nvSpPr>
          <p:spPr>
            <a:xfrm rot="10800000">
              <a:off x="5845726" y="6127805"/>
              <a:ext cx="1037968" cy="2556664"/>
            </a:xfrm>
            <a:prstGeom prst="cube">
              <a:avLst/>
            </a:prstGeom>
            <a:gradFill>
              <a:gsLst>
                <a:gs pos="70000">
                  <a:srgbClr val="000000">
                    <a:alpha val="10000"/>
                  </a:srgbClr>
                </a:gs>
                <a:gs pos="50000">
                  <a:srgbClr val="000000">
                    <a:alpha val="5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5897374" y="5660469"/>
              <a:ext cx="937446" cy="937447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7"/>
          <p:cNvGrpSpPr/>
          <p:nvPr/>
        </p:nvGrpSpPr>
        <p:grpSpPr>
          <a:xfrm>
            <a:off x="8035553" y="5544686"/>
            <a:ext cx="491109" cy="1783018"/>
            <a:chOff x="8682069" y="5557386"/>
            <a:chExt cx="654812" cy="1783018"/>
          </a:xfrm>
        </p:grpSpPr>
        <p:sp>
          <p:nvSpPr>
            <p:cNvPr id="85" name="等腰三角形 9"/>
            <p:cNvSpPr/>
            <p:nvPr/>
          </p:nvSpPr>
          <p:spPr>
            <a:xfrm rot="10800000">
              <a:off x="8682069" y="5832938"/>
              <a:ext cx="654812" cy="1507466"/>
            </a:xfrm>
            <a:prstGeom prst="cube">
              <a:avLst/>
            </a:prstGeom>
            <a:gradFill>
              <a:gsLst>
                <a:gs pos="70000">
                  <a:srgbClr val="000000">
                    <a:alpha val="10000"/>
                  </a:srgbClr>
                </a:gs>
                <a:gs pos="50000">
                  <a:srgbClr val="000000">
                    <a:alpha val="5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8733927" y="5557386"/>
              <a:ext cx="552731" cy="552740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30"/>
          <p:cNvGrpSpPr/>
          <p:nvPr/>
        </p:nvGrpSpPr>
        <p:grpSpPr>
          <a:xfrm>
            <a:off x="10021817" y="5471913"/>
            <a:ext cx="537514" cy="2088000"/>
            <a:chOff x="11330422" y="5408413"/>
            <a:chExt cx="716685" cy="2088000"/>
          </a:xfrm>
        </p:grpSpPr>
        <p:sp>
          <p:nvSpPr>
            <p:cNvPr id="88" name="等腰三角形 9"/>
            <p:cNvSpPr/>
            <p:nvPr/>
          </p:nvSpPr>
          <p:spPr>
            <a:xfrm rot="10800000">
              <a:off x="11330422" y="5731097"/>
              <a:ext cx="716685" cy="1765316"/>
            </a:xfrm>
            <a:prstGeom prst="cube">
              <a:avLst/>
            </a:prstGeom>
            <a:gradFill>
              <a:gsLst>
                <a:gs pos="70000">
                  <a:srgbClr val="000000">
                    <a:alpha val="10000"/>
                  </a:srgbClr>
                </a:gs>
                <a:gs pos="50000">
                  <a:srgbClr val="000000">
                    <a:alpha val="5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11366083" y="5408413"/>
              <a:ext cx="647278" cy="647285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650168" y="1516383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pPr algn="l"/>
            <a:r>
              <a:rPr lang="zh-CN" altLang="en-US" sz="4000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理论视角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7135817" y="3039819"/>
            <a:ext cx="432000" cy="40929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chemeClr val="tx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50532" y="287454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dirty="0">
                <a:latin typeface="+mj-ea"/>
                <a:ea typeface="+mj-ea"/>
                <a:sym typeface="+mn-ea"/>
              </a:rPr>
              <a:t>现实困境</a:t>
            </a:r>
            <a:endParaRPr lang="zh-CN" altLang="en-US" sz="40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7135553" y="4322986"/>
            <a:ext cx="431800" cy="4182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3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650532" y="416041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dirty="0">
                <a:latin typeface="+mj-ea"/>
                <a:ea typeface="+mj-ea"/>
                <a:sym typeface="+mn-ea"/>
              </a:rPr>
              <a:t>政策建议</a:t>
            </a:r>
            <a:endParaRPr lang="zh-CN" altLang="en-US" sz="40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7135553" y="1685025"/>
            <a:ext cx="431800" cy="4522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chemeClr val="tx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64" name="图片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文本框 62"/>
          <p:cNvSpPr txBox="1"/>
          <p:nvPr/>
        </p:nvSpPr>
        <p:spPr>
          <a:xfrm>
            <a:off x="2571636" y="402443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pPr algn="l"/>
            <a:r>
              <a:rPr lang="zh-CN" altLang="en-US" sz="4800" b="1" dirty="0" smtClean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案例分析</a:t>
            </a:r>
            <a:endParaRPr lang="zh-CN" altLang="en-US" sz="4800" b="1" dirty="0">
              <a:solidFill>
                <a:schemeClr val="tx1"/>
              </a:solidFill>
              <a:latin typeface="+mj-ea"/>
              <a:ea typeface="+mj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8432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2057519" y="-348275"/>
            <a:ext cx="135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147537" y="299720"/>
            <a:ext cx="5472113" cy="711200"/>
          </a:xfrm>
          <a:prstGeom prst="rect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2"/>
                </a:solidFill>
                <a:latin typeface="Times New Roman" panose="02020603050405020304" pitchFamily="18" charset="0"/>
                <a:ea typeface="黑体" panose="02010600030101010101" charset="-122"/>
                <a:cs typeface="Times New Roman" panose="02020603050405020304" pitchFamily="18" charset="0"/>
                <a:sym typeface="+mn-ea"/>
              </a:rPr>
              <a:t>理论视角：运动式治理运作过程</a:t>
            </a:r>
          </a:p>
        </p:txBody>
      </p:sp>
      <p:sp>
        <p:nvSpPr>
          <p:cNvPr id="51" name="任意多边形 26"/>
          <p:cNvSpPr/>
          <p:nvPr/>
        </p:nvSpPr>
        <p:spPr>
          <a:xfrm rot="2700000">
            <a:off x="9951386" y="2295326"/>
            <a:ext cx="237227" cy="177920"/>
          </a:xfrm>
          <a:custGeom>
            <a:avLst/>
            <a:gdLst>
              <a:gd name="connsiteX0" fmla="*/ 0 w 276225"/>
              <a:gd name="connsiteY0" fmla="*/ 0 h 254000"/>
              <a:gd name="connsiteX1" fmla="*/ 276225 w 276225"/>
              <a:gd name="connsiteY1" fmla="*/ 0 h 254000"/>
              <a:gd name="connsiteX2" fmla="*/ 276225 w 276225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254000">
                <a:moveTo>
                  <a:pt x="0" y="0"/>
                </a:moveTo>
                <a:lnTo>
                  <a:pt x="276225" y="0"/>
                </a:lnTo>
                <a:lnTo>
                  <a:pt x="276225" y="25400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3335" y="1792224"/>
            <a:ext cx="7005483" cy="4596384"/>
          </a:xfrm>
          <a:prstGeom prst="rect">
            <a:avLst/>
          </a:prstGeom>
        </p:spPr>
      </p:pic>
      <p:pic>
        <p:nvPicPr>
          <p:cNvPr id="12" name="图片 11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1976" y="1833753"/>
            <a:ext cx="3136392" cy="4513326"/>
          </a:xfrm>
          <a:prstGeom prst="rect">
            <a:avLst/>
          </a:prstGeom>
        </p:spPr>
      </p:pic>
      <p:pic>
        <p:nvPicPr>
          <p:cNvPr id="8" name="图片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7538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2057519" y="-348275"/>
            <a:ext cx="135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Freeform 5"/>
          <p:cNvSpPr/>
          <p:nvPr/>
        </p:nvSpPr>
        <p:spPr bwMode="auto">
          <a:xfrm rot="16200000">
            <a:off x="3965575" y="3338196"/>
            <a:ext cx="4175760" cy="373951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p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5"/>
          <p:cNvSpPr/>
          <p:nvPr/>
        </p:nvSpPr>
        <p:spPr bwMode="auto">
          <a:xfrm rot="16200000">
            <a:off x="8568848" y="4265793"/>
            <a:ext cx="1077203" cy="795502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5"/>
          <p:cNvSpPr/>
          <p:nvPr/>
        </p:nvSpPr>
        <p:spPr bwMode="auto">
          <a:xfrm rot="5400000" flipH="1">
            <a:off x="5483744" y="1788413"/>
            <a:ext cx="1077203" cy="795502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5"/>
          <p:cNvSpPr/>
          <p:nvPr/>
        </p:nvSpPr>
        <p:spPr bwMode="auto">
          <a:xfrm rot="5400000" flipH="1">
            <a:off x="2328163" y="4241636"/>
            <a:ext cx="1077203" cy="795502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文本框 9"/>
          <p:cNvSpPr txBox="1"/>
          <p:nvPr/>
        </p:nvSpPr>
        <p:spPr bwMode="auto">
          <a:xfrm>
            <a:off x="1775520" y="3120391"/>
            <a:ext cx="2448272" cy="6524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政策制定环节</a:t>
            </a:r>
            <a:endParaRPr lang="zh-CN" altLang="en-US" sz="28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12"/>
          <p:cNvSpPr txBox="1"/>
          <p:nvPr/>
        </p:nvSpPr>
        <p:spPr bwMode="auto">
          <a:xfrm>
            <a:off x="4870132" y="764704"/>
            <a:ext cx="2219070" cy="6524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执行环节  </a:t>
            </a:r>
          </a:p>
        </p:txBody>
      </p:sp>
      <p:sp>
        <p:nvSpPr>
          <p:cNvPr id="64" name="文本框 15"/>
          <p:cNvSpPr txBox="1"/>
          <p:nvPr/>
        </p:nvSpPr>
        <p:spPr bwMode="auto">
          <a:xfrm>
            <a:off x="7162942" y="3157984"/>
            <a:ext cx="3672175" cy="6524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治理效果可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持续方面</a:t>
            </a:r>
            <a:endParaRPr lang="zh-CN" altLang="en-US" sz="28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24"/>
          <p:cNvSpPr txBox="1"/>
          <p:nvPr/>
        </p:nvSpPr>
        <p:spPr>
          <a:xfrm flipH="1">
            <a:off x="2468881" y="4401820"/>
            <a:ext cx="714375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文本框 27"/>
          <p:cNvSpPr txBox="1"/>
          <p:nvPr/>
        </p:nvSpPr>
        <p:spPr>
          <a:xfrm flipH="1">
            <a:off x="5618877" y="1924685"/>
            <a:ext cx="714375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文本框 30"/>
          <p:cNvSpPr txBox="1"/>
          <p:nvPr/>
        </p:nvSpPr>
        <p:spPr>
          <a:xfrm rot="21420000" flipH="1">
            <a:off x="8781099" y="4402455"/>
            <a:ext cx="714375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7" name="文本框 38"/>
          <p:cNvSpPr txBox="1"/>
          <p:nvPr/>
        </p:nvSpPr>
        <p:spPr>
          <a:xfrm>
            <a:off x="3802713" y="4767874"/>
            <a:ext cx="4439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4000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黑体" panose="02010600030101010101" charset="-122"/>
                <a:cs typeface="Times New Roman" panose="02020603050405020304" pitchFamily="18" charset="0"/>
                <a:sym typeface="+mn-ea"/>
              </a:rPr>
              <a:t>运动式治理困境</a:t>
            </a:r>
            <a:endParaRPr lang="zh-CN" altLang="en-US" sz="4000" dirty="0">
              <a:solidFill>
                <a:schemeClr val="tx2"/>
              </a:solidFill>
              <a:latin typeface="Times New Roman" panose="02020603050405020304" pitchFamily="18" charset="0"/>
              <a:ea typeface="黑体" panose="02010600030101010101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5" name="图片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37767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  <p:bldLst>
      <p:bldP spid="64" grpId="0"/>
      <p:bldP spid="64" grpId="1"/>
      <p:bldP spid="64" grpId="2"/>
      <p:bldP spid="64" grpId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>
            <a:grpSpLocks noChangeAspect="1"/>
          </p:cNvGrpSpPr>
          <p:nvPr/>
        </p:nvGrpSpPr>
        <p:grpSpPr>
          <a:xfrm>
            <a:off x="11200939" y="728409"/>
            <a:ext cx="463841" cy="1800000"/>
            <a:chOff x="597712" y="2415605"/>
            <a:chExt cx="1076110" cy="3131998"/>
          </a:xfrm>
        </p:grpSpPr>
        <p:sp>
          <p:nvSpPr>
            <p:cNvPr id="10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等腰三角形 9"/>
          <p:cNvSpPr/>
          <p:nvPr/>
        </p:nvSpPr>
        <p:spPr>
          <a:xfrm rot="10800000">
            <a:off x="9096522" y="1349377"/>
            <a:ext cx="1520666" cy="5429885"/>
          </a:xfrm>
          <a:prstGeom prst="cube">
            <a:avLst/>
          </a:prstGeom>
          <a:gradFill>
            <a:gsLst>
              <a:gs pos="70000">
                <a:srgbClr val="000000">
                  <a:alpha val="8000"/>
                </a:srgbClr>
              </a:gs>
              <a:gs pos="50000">
                <a:srgbClr val="000000">
                  <a:alpha val="4000"/>
                </a:srgbClr>
              </a:gs>
              <a:gs pos="30000">
                <a:schemeClr val="tx1">
                  <a:alpha val="0"/>
                </a:schemeClr>
              </a:gs>
              <a:gs pos="100000">
                <a:schemeClr val="tx1">
                  <a:lumMod val="85000"/>
                  <a:lumOff val="15000"/>
                  <a:alpha val="30000"/>
                </a:schemeClr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9578170" y="185547"/>
            <a:ext cx="1505426" cy="6278880"/>
          </a:xfrm>
          <a:prstGeom prst="cube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政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策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制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定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环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节</a:t>
            </a:r>
          </a:p>
          <a:p>
            <a:pPr algn="ctr">
              <a:lnSpc>
                <a:spcPct val="130000"/>
              </a:lnSpc>
              <a:defRPr/>
            </a:pPr>
            <a:endParaRPr lang="zh-CN" altLang="en-US" sz="4000" kern="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cs typeface="+mn-ea"/>
              <a:sym typeface="+mn-lt"/>
            </a:endParaRPr>
          </a:p>
        </p:txBody>
      </p:sp>
      <p:grpSp>
        <p:nvGrpSpPr>
          <p:cNvPr id="3" name="组合 5"/>
          <p:cNvGrpSpPr>
            <a:grpSpLocks noChangeAspect="1"/>
          </p:cNvGrpSpPr>
          <p:nvPr/>
        </p:nvGrpSpPr>
        <p:grpSpPr>
          <a:xfrm>
            <a:off x="8727323" y="4957401"/>
            <a:ext cx="895514" cy="3475167"/>
            <a:chOff x="597712" y="2415605"/>
            <a:chExt cx="1076110" cy="3131998"/>
          </a:xfrm>
        </p:grpSpPr>
        <p:sp>
          <p:nvSpPr>
            <p:cNvPr id="7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11"/>
          <p:cNvGrpSpPr>
            <a:grpSpLocks noChangeAspect="1"/>
          </p:cNvGrpSpPr>
          <p:nvPr/>
        </p:nvGrpSpPr>
        <p:grpSpPr>
          <a:xfrm>
            <a:off x="11178206" y="5504213"/>
            <a:ext cx="463841" cy="1800000"/>
            <a:chOff x="597712" y="2415605"/>
            <a:chExt cx="1076110" cy="3131998"/>
          </a:xfrm>
        </p:grpSpPr>
        <p:sp>
          <p:nvSpPr>
            <p:cNvPr id="13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14"/>
          <p:cNvGrpSpPr>
            <a:grpSpLocks noChangeAspect="1"/>
          </p:cNvGrpSpPr>
          <p:nvPr/>
        </p:nvGrpSpPr>
        <p:grpSpPr>
          <a:xfrm>
            <a:off x="8554516" y="1413541"/>
            <a:ext cx="1004856" cy="3308630"/>
            <a:chOff x="366634" y="2415605"/>
            <a:chExt cx="1253368" cy="3095168"/>
          </a:xfrm>
        </p:grpSpPr>
        <p:sp>
          <p:nvSpPr>
            <p:cNvPr id="16" name="等腰三角形 9"/>
            <p:cNvSpPr/>
            <p:nvPr/>
          </p:nvSpPr>
          <p:spPr>
            <a:xfrm rot="10800000">
              <a:off x="366634" y="287152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056677" y="3446733"/>
            <a:ext cx="411527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、养殖治污治理技术和治理模式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单一；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、忽视养殖户土地、资金困难问题。</a:t>
            </a:r>
            <a:endParaRPr lang="zh-CN" altLang="en-US" sz="2400" i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035740" y="602258"/>
            <a:ext cx="3974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、基层干部考核压力大，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报喜不报忧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政策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制定较少考虑群众诉求。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3" name="矩形 2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2057519" y="-348275"/>
            <a:ext cx="135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371248" y="420329"/>
            <a:ext cx="643253" cy="23722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wordArtVertRtl"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封闭式决策</a:t>
            </a:r>
          </a:p>
        </p:txBody>
      </p:sp>
      <p:pic>
        <p:nvPicPr>
          <p:cNvPr id="22" name="图片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2371248" y="3222524"/>
            <a:ext cx="643253" cy="343637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wordArtVertRtl" wrap="square" rtlCol="0" anchor="t">
            <a:spAutoFit/>
          </a:bodyPr>
          <a:lstStyle/>
          <a:p>
            <a:pPr algn="ctr"/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衡量标准一刀切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045932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672841" y="351317"/>
            <a:ext cx="5093209" cy="701731"/>
          </a:xfrm>
          <a:noFill/>
          <a:ln>
            <a:noFill/>
          </a:ln>
        </p:spPr>
        <p:txBody>
          <a:bodyPr/>
          <a:lstStyle/>
          <a:p>
            <a:pPr algn="l"/>
            <a:r>
              <a:rPr lang="en-US" altLang="zh-CN" sz="4400" dirty="0">
                <a:latin typeface="Times New Roman" panose="02020603050405020304" pitchFamily="18" charset="0"/>
                <a:ea typeface="黑体" panose="02010600030101010101" charset="-122"/>
                <a:cs typeface="Times New Roman" panose="02020603050405020304" pitchFamily="18" charset="0"/>
                <a:sym typeface="+mn-ea"/>
              </a:rPr>
              <a:t>          </a:t>
            </a:r>
            <a:r>
              <a:rPr sz="4400" dirty="0" err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charset="-122"/>
                <a:cs typeface="Times New Roman" panose="02020603050405020304" pitchFamily="18" charset="0"/>
                <a:sym typeface="+mn-ea"/>
              </a:rPr>
              <a:t>执行环节</a:t>
            </a:r>
            <a:endParaRPr lang="zh-CN" altLang="en-US" sz="4400" dirty="0" err="1">
              <a:solidFill>
                <a:schemeClr val="tx1"/>
              </a:solidFill>
              <a:latin typeface="Times New Roman" panose="02020603050405020304" pitchFamily="18" charset="0"/>
              <a:ea typeface="黑体" panose="0201060003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3" name="矩形 2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2057519" y="-348275"/>
            <a:ext cx="135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6" name="直接连接符 235"/>
          <p:cNvCxnSpPr/>
          <p:nvPr/>
        </p:nvCxnSpPr>
        <p:spPr>
          <a:xfrm>
            <a:off x="942236" y="3302671"/>
            <a:ext cx="9487781" cy="324050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371600" y="1703706"/>
            <a:ext cx="3491083" cy="2335560"/>
            <a:chOff x="2257425" y="1703706"/>
            <a:chExt cx="1851660" cy="2335560"/>
          </a:xfrm>
        </p:grpSpPr>
        <p:sp>
          <p:nvSpPr>
            <p:cNvPr id="51" name="圆角矩形 50"/>
            <p:cNvSpPr/>
            <p:nvPr/>
          </p:nvSpPr>
          <p:spPr>
            <a:xfrm>
              <a:off x="2257425" y="1703706"/>
              <a:ext cx="1851660" cy="2000729"/>
            </a:xfrm>
            <a:prstGeom prst="roundRect">
              <a:avLst>
                <a:gd name="adj" fmla="val 767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0">
              <a:gradFill flip="none" rotWithShape="1">
                <a:gsLst>
                  <a:gs pos="0">
                    <a:schemeClr val="bg1"/>
                  </a:gs>
                  <a:gs pos="50000">
                    <a:srgbClr val="FBFBFB"/>
                  </a:gs>
                  <a:gs pos="100000">
                    <a:srgbClr val="E0E0E0"/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487613" y="1956435"/>
              <a:ext cx="1391603" cy="53086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0">
              <a:solidFill>
                <a:schemeClr val="bg1">
                  <a:lumMod val="95000"/>
                </a:schemeClr>
              </a:solidFill>
            </a:ln>
            <a:effectLst>
              <a:innerShdw blurRad="101600" dist="50800" dir="13500000">
                <a:schemeClr val="accent1">
                  <a:lumMod val="5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chemeClr val="tx1"/>
                  </a:solidFill>
                </a:rPr>
                <a:t>1</a:t>
              </a:r>
              <a:endParaRPr lang="en-US" altLang="zh-CN" sz="3200" dirty="0">
                <a:solidFill>
                  <a:schemeClr val="tx1"/>
                </a:solidFill>
              </a:endParaRPr>
            </a:p>
          </p:txBody>
        </p:sp>
        <p:sp>
          <p:nvSpPr>
            <p:cNvPr id="240" name="文本框 239"/>
            <p:cNvSpPr txBox="1"/>
            <p:nvPr/>
          </p:nvSpPr>
          <p:spPr bwMode="auto">
            <a:xfrm>
              <a:off x="2393413" y="2223384"/>
              <a:ext cx="1625727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  <a:p>
              <a:pPr>
                <a:defRPr/>
              </a:pPr>
              <a:r>
                <a:rPr lang="zh-CN" alt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治污手段简单粗暴、较少跟进配套。</a:t>
              </a:r>
              <a:endParaRPr lang="zh-CN" altLang="en-US" sz="2800" spc="100" dirty="0">
                <a:solidFill>
                  <a:schemeClr val="tx2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93067" y="4039266"/>
            <a:ext cx="3424633" cy="2369296"/>
            <a:chOff x="8044180" y="1703705"/>
            <a:chExt cx="1851660" cy="2369296"/>
          </a:xfrm>
        </p:grpSpPr>
        <p:sp>
          <p:nvSpPr>
            <p:cNvPr id="53" name="圆角矩形 52"/>
            <p:cNvSpPr/>
            <p:nvPr/>
          </p:nvSpPr>
          <p:spPr>
            <a:xfrm>
              <a:off x="8044180" y="1703705"/>
              <a:ext cx="1851660" cy="2000730"/>
            </a:xfrm>
            <a:prstGeom prst="roundRect">
              <a:avLst>
                <a:gd name="adj" fmla="val 767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0">
              <a:gradFill flip="none" rotWithShape="1">
                <a:gsLst>
                  <a:gs pos="0">
                    <a:schemeClr val="bg1"/>
                  </a:gs>
                  <a:gs pos="50000">
                    <a:srgbClr val="FBFBFB"/>
                  </a:gs>
                  <a:gs pos="100000">
                    <a:srgbClr val="E0E0E0"/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245376" y="1956164"/>
              <a:ext cx="1465786" cy="53108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0">
              <a:solidFill>
                <a:schemeClr val="bg1">
                  <a:lumMod val="95000"/>
                </a:schemeClr>
              </a:solidFill>
            </a:ln>
            <a:effectLst>
              <a:innerShdw blurRad="101600" dist="50800" dir="13500000">
                <a:schemeClr val="accent2">
                  <a:lumMod val="5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46" name="文本框 245"/>
            <p:cNvSpPr txBox="1"/>
            <p:nvPr/>
          </p:nvSpPr>
          <p:spPr bwMode="auto">
            <a:xfrm>
              <a:off x="8124468" y="2688006"/>
              <a:ext cx="1722596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上级监管困难</a:t>
              </a:r>
              <a:r>
                <a:rPr lang="zh-CN" alt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，</a:t>
              </a:r>
              <a:endPara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defRPr/>
              </a:pPr>
              <a:r>
                <a:rPr lang="zh-CN" alt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多依赖“运动式督察”</a:t>
              </a:r>
              <a:endParaRPr lang="zh-CN" altLang="en-US" sz="2800" spc="100" dirty="0">
                <a:solidFill>
                  <a:schemeClr val="bg1">
                    <a:lumMod val="50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71053" y="2964781"/>
            <a:ext cx="3474805" cy="2477427"/>
            <a:chOff x="5133975" y="1703705"/>
            <a:chExt cx="1851660" cy="2477427"/>
          </a:xfrm>
        </p:grpSpPr>
        <p:sp>
          <p:nvSpPr>
            <p:cNvPr id="52" name="圆角矩形 51"/>
            <p:cNvSpPr/>
            <p:nvPr/>
          </p:nvSpPr>
          <p:spPr>
            <a:xfrm>
              <a:off x="5133975" y="1703705"/>
              <a:ext cx="1851660" cy="2000730"/>
            </a:xfrm>
            <a:prstGeom prst="roundRect">
              <a:avLst>
                <a:gd name="adj" fmla="val 767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0">
              <a:gradFill flip="none" rotWithShape="1">
                <a:gsLst>
                  <a:gs pos="0">
                    <a:schemeClr val="bg1"/>
                  </a:gs>
                  <a:gs pos="50000">
                    <a:srgbClr val="FBFBFB"/>
                  </a:gs>
                  <a:gs pos="100000">
                    <a:srgbClr val="E0E0E0"/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243" name="文本框 242"/>
            <p:cNvSpPr txBox="1"/>
            <p:nvPr/>
          </p:nvSpPr>
          <p:spPr bwMode="auto">
            <a:xfrm>
              <a:off x="5258468" y="2365250"/>
              <a:ext cx="1620679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defRPr/>
              </a:pPr>
              <a:endPara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  <a:p>
              <a:pPr algn="l">
                <a:defRPr/>
              </a:pP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基层</a:t>
              </a:r>
              <a:r>
                <a:rPr lang="zh-CN" alt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政府处境尴尬，多个目标冲突。</a:t>
              </a:r>
              <a:endPara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286657" y="1925684"/>
              <a:ext cx="1465786" cy="53108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0">
              <a:solidFill>
                <a:schemeClr val="bg1">
                  <a:lumMod val="95000"/>
                </a:schemeClr>
              </a:solidFill>
            </a:ln>
            <a:effectLst>
              <a:innerShdw blurRad="101600" dist="50800" dir="13500000">
                <a:schemeClr val="accent2">
                  <a:lumMod val="5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pic>
        <p:nvPicPr>
          <p:cNvPr id="16" name="图片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PA_组合 9"/>
          <p:cNvGrpSpPr/>
          <p:nvPr>
            <p:custDataLst>
              <p:tags r:id="rId2"/>
            </p:custDataLst>
          </p:nvPr>
        </p:nvGrpSpPr>
        <p:grpSpPr>
          <a:xfrm>
            <a:off x="11177068" y="436780"/>
            <a:ext cx="578300" cy="2268000"/>
            <a:chOff x="8930899" y="5019598"/>
            <a:chExt cx="771066" cy="2268000"/>
          </a:xfrm>
        </p:grpSpPr>
        <p:sp>
          <p:nvSpPr>
            <p:cNvPr id="20" name="等腰三角形 9_8"/>
            <p:cNvSpPr/>
            <p:nvPr/>
          </p:nvSpPr>
          <p:spPr>
            <a:xfrm rot="10800000">
              <a:off x="8930899" y="5370100"/>
              <a:ext cx="771066" cy="191749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58"/>
            <p:cNvSpPr>
              <a:spLocks noChangeAspect="1"/>
            </p:cNvSpPr>
            <p:nvPr/>
          </p:nvSpPr>
          <p:spPr>
            <a:xfrm>
              <a:off x="8965930" y="5019598"/>
              <a:ext cx="701006" cy="701005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PA_组合 128"/>
          <p:cNvGrpSpPr/>
          <p:nvPr>
            <p:custDataLst>
              <p:tags r:id="rId3"/>
            </p:custDataLst>
          </p:nvPr>
        </p:nvGrpSpPr>
        <p:grpSpPr>
          <a:xfrm>
            <a:off x="10430017" y="1576434"/>
            <a:ext cx="491505" cy="1728000"/>
            <a:chOff x="7769523" y="2742671"/>
            <a:chExt cx="655340" cy="1728000"/>
          </a:xfrm>
        </p:grpSpPr>
        <p:sp>
          <p:nvSpPr>
            <p:cNvPr id="24" name="等腰三角形 9_38"/>
            <p:cNvSpPr/>
            <p:nvPr/>
          </p:nvSpPr>
          <p:spPr>
            <a:xfrm rot="10800000">
              <a:off x="7769523" y="3009721"/>
              <a:ext cx="655340" cy="146095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85"/>
            <p:cNvSpPr>
              <a:spLocks noChangeAspect="1"/>
            </p:cNvSpPr>
            <p:nvPr/>
          </p:nvSpPr>
          <p:spPr>
            <a:xfrm>
              <a:off x="7830143" y="2742671"/>
              <a:ext cx="534102" cy="53409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椭圆 25"/>
          <p:cNvSpPr>
            <a:spLocks noChangeAspect="1"/>
          </p:cNvSpPr>
          <p:nvPr/>
        </p:nvSpPr>
        <p:spPr>
          <a:xfrm>
            <a:off x="10731028" y="790900"/>
            <a:ext cx="734378" cy="979170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3902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043807" y="1456615"/>
            <a:ext cx="4500119" cy="2283043"/>
            <a:chOff x="2967201" y="2553590"/>
            <a:chExt cx="1218248" cy="3558050"/>
          </a:xfrm>
        </p:grpSpPr>
        <p:sp>
          <p:nvSpPr>
            <p:cNvPr id="71" name="圆角矩形 70"/>
            <p:cNvSpPr/>
            <p:nvPr/>
          </p:nvSpPr>
          <p:spPr>
            <a:xfrm>
              <a:off x="2967201" y="2553590"/>
              <a:ext cx="1218248" cy="3021487"/>
            </a:xfrm>
            <a:prstGeom prst="roundRect">
              <a:avLst>
                <a:gd name="adj" fmla="val 1418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3012401" y="2886931"/>
              <a:ext cx="1130059" cy="3224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+mn-ea"/>
                  <a:cs typeface="Times New Roman" panose="02020603050405020304" pitchFamily="18" charset="0"/>
                  <a:sym typeface="+mn-ea"/>
                </a:rPr>
                <a:t>追求短期效果</a:t>
              </a:r>
              <a:endParaRPr lang="en-US" altLang="zh-CN" sz="3200" dirty="0" smtClean="0">
                <a:latin typeface="+mn-ea"/>
                <a:cs typeface="Times New Roman" panose="02020603050405020304" pitchFamily="18" charset="0"/>
                <a:sym typeface="+mn-ea"/>
              </a:endParaRPr>
            </a:p>
            <a:p>
              <a:pPr algn="ctr"/>
              <a:r>
                <a:rPr lang="zh-CN" altLang="en-US" sz="3200" dirty="0" smtClean="0">
                  <a:solidFill>
                    <a:schemeClr val="tx2"/>
                  </a:solidFill>
                  <a:latin typeface="+mn-ea"/>
                  <a:cs typeface="Times New Roman" panose="02020603050405020304" pitchFamily="18" charset="0"/>
                  <a:sym typeface="+mn-ea"/>
                </a:rPr>
                <a:t>没有解决</a:t>
              </a:r>
              <a:endParaRPr lang="en-US" altLang="zh-CN" sz="3200" dirty="0" smtClean="0">
                <a:solidFill>
                  <a:schemeClr val="tx2"/>
                </a:solidFill>
                <a:latin typeface="+mn-ea"/>
                <a:cs typeface="Times New Roman" panose="02020603050405020304" pitchFamily="18" charset="0"/>
                <a:sym typeface="+mn-ea"/>
              </a:endParaRPr>
            </a:p>
            <a:p>
              <a:pPr algn="ctr"/>
              <a:r>
                <a:rPr lang="zh-CN" altLang="en-US" sz="3200" b="1" dirty="0" smtClean="0">
                  <a:solidFill>
                    <a:schemeClr val="tx2"/>
                  </a:solidFill>
                  <a:latin typeface="+mn-ea"/>
                  <a:cs typeface="Times New Roman" panose="02020603050405020304" pitchFamily="18" charset="0"/>
                  <a:sym typeface="+mn-ea"/>
                </a:rPr>
                <a:t>后续生计问题</a:t>
              </a:r>
              <a:endParaRPr lang="zh-CN" altLang="en-US" sz="3200" b="1" dirty="0">
                <a:solidFill>
                  <a:schemeClr val="tx2"/>
                </a:solidFill>
                <a:latin typeface="ITC Avant Garde Std Bk" panose="020B0502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43806" y="3600450"/>
            <a:ext cx="4500119" cy="2216451"/>
            <a:chOff x="5211342" y="2205930"/>
            <a:chExt cx="2620052" cy="1747260"/>
          </a:xfrm>
        </p:grpSpPr>
        <p:sp>
          <p:nvSpPr>
            <p:cNvPr id="72" name="圆角矩形 71"/>
            <p:cNvSpPr/>
            <p:nvPr/>
          </p:nvSpPr>
          <p:spPr>
            <a:xfrm>
              <a:off x="5213720" y="2205930"/>
              <a:ext cx="2617674" cy="1186199"/>
            </a:xfrm>
            <a:prstGeom prst="roundRect">
              <a:avLst>
                <a:gd name="adj" fmla="val 1418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5211342" y="2383530"/>
              <a:ext cx="260028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latin typeface="+mn-ea"/>
                  <a:cs typeface="Times New Roman" panose="02020603050405020304" pitchFamily="18" charset="0"/>
                  <a:sym typeface="+mn-ea"/>
                </a:rPr>
                <a:t>大面积复</a:t>
              </a:r>
              <a:r>
                <a:rPr lang="zh-CN" altLang="en-US" sz="3200" dirty="0" smtClean="0">
                  <a:latin typeface="+mn-ea"/>
                  <a:cs typeface="Times New Roman" panose="02020603050405020304" pitchFamily="18" charset="0"/>
                  <a:sym typeface="+mn-ea"/>
                </a:rPr>
                <a:t>养</a:t>
              </a:r>
              <a:endParaRPr lang="en-US" altLang="zh-CN" sz="3200" dirty="0" smtClean="0">
                <a:latin typeface="+mn-ea"/>
                <a:cs typeface="Times New Roman" panose="02020603050405020304" pitchFamily="18" charset="0"/>
                <a:sym typeface="+mn-ea"/>
              </a:endParaRPr>
            </a:p>
            <a:p>
              <a:pPr algn="ctr"/>
              <a:r>
                <a:rPr lang="en-US" altLang="zh-CN" sz="3200" dirty="0" smtClean="0">
                  <a:latin typeface="+mn-ea"/>
                  <a:cs typeface="Times New Roman" panose="02020603050405020304" pitchFamily="18" charset="0"/>
                  <a:sym typeface="+mn-ea"/>
                </a:rPr>
                <a:t>(</a:t>
              </a:r>
              <a:r>
                <a:rPr lang="zh-CN" altLang="en-US" sz="3200" dirty="0">
                  <a:latin typeface="+mn-ea"/>
                  <a:cs typeface="Times New Roman" panose="02020603050405020304" pitchFamily="18" charset="0"/>
                  <a:sym typeface="+mn-ea"/>
                </a:rPr>
                <a:t>补偿低、转型难</a:t>
              </a:r>
              <a:r>
                <a:rPr lang="en-US" altLang="zh-CN" sz="3200" dirty="0">
                  <a:latin typeface="+mn-ea"/>
                  <a:cs typeface="Times New Roman" panose="02020603050405020304" pitchFamily="18" charset="0"/>
                  <a:sym typeface="+mn-ea"/>
                </a:rPr>
                <a:t>)</a:t>
              </a:r>
              <a:endParaRPr lang="en-US" altLang="zh-CN" sz="3200" dirty="0">
                <a:solidFill>
                  <a:schemeClr val="tx2"/>
                </a:solidFill>
                <a:latin typeface="ITC Avant Garde Std Bk" panose="020B0502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46561" y="5311477"/>
            <a:ext cx="4496036" cy="1261710"/>
            <a:chOff x="8340091" y="2375536"/>
            <a:chExt cx="1249045" cy="3401929"/>
          </a:xfrm>
        </p:grpSpPr>
        <p:sp>
          <p:nvSpPr>
            <p:cNvPr id="4" name="圆角矩形 3"/>
            <p:cNvSpPr/>
            <p:nvPr/>
          </p:nvSpPr>
          <p:spPr>
            <a:xfrm>
              <a:off x="8340091" y="2375536"/>
              <a:ext cx="1249045" cy="2582545"/>
            </a:xfrm>
            <a:prstGeom prst="roundRect">
              <a:avLst>
                <a:gd name="adj" fmla="val 1418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399584" y="2872979"/>
              <a:ext cx="1130059" cy="2904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latin typeface="+mn-ea"/>
                  <a:cs typeface="Times New Roman" panose="02020603050405020304" pitchFamily="18" charset="0"/>
                  <a:sym typeface="+mn-ea"/>
                </a:rPr>
                <a:t>“</a:t>
              </a:r>
              <a:r>
                <a:rPr lang="zh-CN" altLang="en-US" sz="3200" dirty="0">
                  <a:latin typeface="+mn-ea"/>
                  <a:cs typeface="Times New Roman" panose="02020603050405020304" pitchFamily="18" charset="0"/>
                  <a:sym typeface="+mn-ea"/>
                </a:rPr>
                <a:t>短期效应</a:t>
              </a:r>
              <a:r>
                <a:rPr lang="en-US" altLang="zh-CN" sz="3200" dirty="0">
                  <a:latin typeface="+mn-ea"/>
                  <a:cs typeface="Times New Roman" panose="02020603050405020304" pitchFamily="18" charset="0"/>
                  <a:sym typeface="+mn-ea"/>
                </a:rPr>
                <a:t>”</a:t>
              </a:r>
              <a:r>
                <a:rPr lang="zh-CN" altLang="en-US" sz="3200" b="1" dirty="0">
                  <a:latin typeface="+mn-ea"/>
                  <a:cs typeface="Times New Roman" panose="02020603050405020304" pitchFamily="18" charset="0"/>
                  <a:sym typeface="+mn-ea"/>
                </a:rPr>
                <a:t>难</a:t>
              </a:r>
              <a:r>
                <a:rPr lang="zh-CN" altLang="en-US" sz="3200" b="1" dirty="0" smtClean="0">
                  <a:latin typeface="+mn-ea"/>
                  <a:cs typeface="Times New Roman" panose="02020603050405020304" pitchFamily="18" charset="0"/>
                  <a:sym typeface="+mn-ea"/>
                </a:rPr>
                <a:t>公平</a:t>
              </a:r>
              <a:endParaRPr lang="zh-CN" altLang="en-US" sz="3200" b="1" dirty="0">
                <a:solidFill>
                  <a:schemeClr val="tx2"/>
                </a:solidFill>
                <a:latin typeface="ITC Avant Garde Std Bk" panose="020B0502020202020204" pitchFamily="34" charset="0"/>
              </a:endParaRPr>
            </a:p>
          </p:txBody>
        </p:sp>
      </p:grpSp>
      <p:pic>
        <p:nvPicPr>
          <p:cNvPr id="10" name="图片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标题 3"/>
          <p:cNvSpPr txBox="1">
            <a:spLocks/>
          </p:cNvSpPr>
          <p:nvPr/>
        </p:nvSpPr>
        <p:spPr>
          <a:xfrm>
            <a:off x="3672841" y="351317"/>
            <a:ext cx="5456411" cy="7017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3200" b="1" kern="1200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charset="-122"/>
                <a:cs typeface="Times New Roman" panose="02020603050405020304" pitchFamily="18" charset="0"/>
                <a:sym typeface="+mn-ea"/>
              </a:rPr>
              <a:t>治理效果的可持续性</a:t>
            </a:r>
          </a:p>
        </p:txBody>
      </p:sp>
    </p:spTree>
    <p:extLst>
      <p:ext uri="{BB962C8B-B14F-4D97-AF65-F5344CB8AC3E}">
        <p14:creationId xmlns:p14="http://schemas.microsoft.com/office/powerpoint/2010/main" val="42395125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2425132" y="1548587"/>
            <a:ext cx="621214" cy="991631"/>
            <a:chOff x="2650922" y="1870312"/>
            <a:chExt cx="828285" cy="99163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12" name="椭圆 111"/>
            <p:cNvSpPr/>
            <p:nvPr/>
          </p:nvSpPr>
          <p:spPr>
            <a:xfrm>
              <a:off x="2650922" y="2677524"/>
              <a:ext cx="828285" cy="1844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4" name="组合 112"/>
            <p:cNvGrpSpPr/>
            <p:nvPr/>
          </p:nvGrpSpPr>
          <p:grpSpPr>
            <a:xfrm>
              <a:off x="2688315" y="1870312"/>
              <a:ext cx="747327" cy="883823"/>
              <a:chOff x="2688315" y="1870312"/>
              <a:chExt cx="747327" cy="883823"/>
            </a:xfrm>
            <a:grpFill/>
          </p:grpSpPr>
          <p:sp>
            <p:nvSpPr>
              <p:cNvPr id="114" name="任意多边形 113"/>
              <p:cNvSpPr/>
              <p:nvPr/>
            </p:nvSpPr>
            <p:spPr>
              <a:xfrm>
                <a:off x="2688315" y="1870312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2750091" y="1937146"/>
                <a:ext cx="623775" cy="62377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aphicFrame>
        <p:nvGraphicFramePr>
          <p:cNvPr id="116" name="图表 115"/>
          <p:cNvGraphicFramePr/>
          <p:nvPr>
            <p:extLst>
              <p:ext uri="{D42A27DB-BD31-4B8C-83A1-F6EECF244321}">
                <p14:modId xmlns:p14="http://schemas.microsoft.com/office/powerpoint/2010/main" val="3714827360"/>
              </p:ext>
            </p:extLst>
          </p:nvPr>
        </p:nvGraphicFramePr>
        <p:xfrm>
          <a:off x="2533784" y="1615385"/>
          <a:ext cx="399281" cy="523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7" name="椭圆 116"/>
          <p:cNvSpPr/>
          <p:nvPr/>
        </p:nvSpPr>
        <p:spPr>
          <a:xfrm>
            <a:off x="2611883" y="1715088"/>
            <a:ext cx="243080" cy="32410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5" name="组合 117"/>
          <p:cNvGrpSpPr/>
          <p:nvPr/>
        </p:nvGrpSpPr>
        <p:grpSpPr>
          <a:xfrm>
            <a:off x="9266456" y="1543378"/>
            <a:ext cx="621214" cy="991631"/>
            <a:chOff x="7712154" y="1796076"/>
            <a:chExt cx="828285" cy="99163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19" name="椭圆 118"/>
            <p:cNvSpPr/>
            <p:nvPr/>
          </p:nvSpPr>
          <p:spPr>
            <a:xfrm>
              <a:off x="7712154" y="2603288"/>
              <a:ext cx="828285" cy="1844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7749547" y="1796076"/>
              <a:ext cx="747327" cy="883823"/>
            </a:xfrm>
            <a:custGeom>
              <a:avLst/>
              <a:gdLst>
                <a:gd name="connsiteX0" fmla="*/ 1066106 w 2132212"/>
                <a:gd name="connsiteY0" fmla="*/ 0 h 2521653"/>
                <a:gd name="connsiteX1" fmla="*/ 1819957 w 2132212"/>
                <a:gd name="connsiteY1" fmla="*/ 312255 h 2521653"/>
                <a:gd name="connsiteX2" fmla="*/ 1819957 w 2132212"/>
                <a:gd name="connsiteY2" fmla="*/ 1819957 h 2521653"/>
                <a:gd name="connsiteX3" fmla="*/ 1721535 w 2132212"/>
                <a:gd name="connsiteY3" fmla="*/ 1918379 h 2521653"/>
                <a:gd name="connsiteX4" fmla="*/ 1375925 w 2132212"/>
                <a:gd name="connsiteY4" fmla="*/ 2263989 h 2521653"/>
                <a:gd name="connsiteX5" fmla="*/ 1155139 w 2132212"/>
                <a:gd name="connsiteY5" fmla="*/ 2484775 h 2521653"/>
                <a:gd name="connsiteX6" fmla="*/ 977073 w 2132212"/>
                <a:gd name="connsiteY6" fmla="*/ 2484775 h 2521653"/>
                <a:gd name="connsiteX7" fmla="*/ 630260 w 2132212"/>
                <a:gd name="connsiteY7" fmla="*/ 2137962 h 2521653"/>
                <a:gd name="connsiteX8" fmla="*/ 410678 w 2132212"/>
                <a:gd name="connsiteY8" fmla="*/ 1918379 h 2521653"/>
                <a:gd name="connsiteX9" fmla="*/ 312255 w 2132212"/>
                <a:gd name="connsiteY9" fmla="*/ 1819957 h 2521653"/>
                <a:gd name="connsiteX10" fmla="*/ 312255 w 2132212"/>
                <a:gd name="connsiteY10" fmla="*/ 312255 h 2521653"/>
                <a:gd name="connsiteX11" fmla="*/ 1066106 w 2132212"/>
                <a:gd name="connsiteY11" fmla="*/ 0 h 2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2212" h="2521653">
                  <a:moveTo>
                    <a:pt x="1066106" y="0"/>
                  </a:moveTo>
                  <a:cubicBezTo>
                    <a:pt x="1338947" y="0"/>
                    <a:pt x="1611787" y="104085"/>
                    <a:pt x="1819957" y="312255"/>
                  </a:cubicBezTo>
                  <a:cubicBezTo>
                    <a:pt x="2236297" y="728596"/>
                    <a:pt x="2236297" y="1403617"/>
                    <a:pt x="1819957" y="1819957"/>
                  </a:cubicBezTo>
                  <a:lnTo>
                    <a:pt x="1721535" y="1918379"/>
                  </a:lnTo>
                  <a:lnTo>
                    <a:pt x="1375925" y="2263989"/>
                  </a:lnTo>
                  <a:lnTo>
                    <a:pt x="1155139" y="2484775"/>
                  </a:lnTo>
                  <a:cubicBezTo>
                    <a:pt x="1105968" y="2533946"/>
                    <a:pt x="1026245" y="2533946"/>
                    <a:pt x="977073" y="2484775"/>
                  </a:cubicBezTo>
                  <a:lnTo>
                    <a:pt x="630260" y="2137962"/>
                  </a:lnTo>
                  <a:lnTo>
                    <a:pt x="410678" y="1918379"/>
                  </a:lnTo>
                  <a:lnTo>
                    <a:pt x="312255" y="1819957"/>
                  </a:lnTo>
                  <a:cubicBezTo>
                    <a:pt x="-104085" y="1403617"/>
                    <a:pt x="-104085" y="728596"/>
                    <a:pt x="312255" y="312255"/>
                  </a:cubicBezTo>
                  <a:cubicBezTo>
                    <a:pt x="520425" y="104085"/>
                    <a:pt x="793266" y="0"/>
                    <a:pt x="1066106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FFFFFF"/>
                  </a:solidFill>
                </a:rPr>
                <a:t>%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7811323" y="1862910"/>
              <a:ext cx="623775" cy="623775"/>
            </a:xfrm>
            <a:prstGeom prst="ellipse">
              <a:avLst/>
            </a:prstGeom>
            <a:grpFill/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22" name="图表 121"/>
          <p:cNvGraphicFramePr/>
          <p:nvPr>
            <p:extLst>
              <p:ext uri="{D42A27DB-BD31-4B8C-83A1-F6EECF244321}">
                <p14:modId xmlns:p14="http://schemas.microsoft.com/office/powerpoint/2010/main" val="968777984"/>
              </p:ext>
            </p:extLst>
          </p:nvPr>
        </p:nvGraphicFramePr>
        <p:xfrm>
          <a:off x="9409239" y="1710506"/>
          <a:ext cx="399281" cy="523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3" name="椭圆 122"/>
          <p:cNvSpPr/>
          <p:nvPr/>
        </p:nvSpPr>
        <p:spPr>
          <a:xfrm>
            <a:off x="9461183" y="1823115"/>
            <a:ext cx="231934" cy="3238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tx1"/>
                </a:solidFill>
              </a:rPr>
              <a:t>3</a:t>
            </a:r>
          </a:p>
        </p:txBody>
      </p:sp>
      <p:grpSp>
        <p:nvGrpSpPr>
          <p:cNvPr id="6" name="组合 123"/>
          <p:cNvGrpSpPr/>
          <p:nvPr/>
        </p:nvGrpSpPr>
        <p:grpSpPr>
          <a:xfrm>
            <a:off x="5879225" y="2866053"/>
            <a:ext cx="621214" cy="991631"/>
            <a:chOff x="5739656" y="2974001"/>
            <a:chExt cx="828285" cy="99163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25" name="椭圆 124"/>
            <p:cNvSpPr/>
            <p:nvPr/>
          </p:nvSpPr>
          <p:spPr>
            <a:xfrm>
              <a:off x="5739656" y="3781213"/>
              <a:ext cx="828285" cy="1844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5777049" y="2974001"/>
              <a:ext cx="747327" cy="883823"/>
            </a:xfrm>
            <a:custGeom>
              <a:avLst/>
              <a:gdLst>
                <a:gd name="connsiteX0" fmla="*/ 1066106 w 2132212"/>
                <a:gd name="connsiteY0" fmla="*/ 0 h 2521653"/>
                <a:gd name="connsiteX1" fmla="*/ 1819957 w 2132212"/>
                <a:gd name="connsiteY1" fmla="*/ 312255 h 2521653"/>
                <a:gd name="connsiteX2" fmla="*/ 1819957 w 2132212"/>
                <a:gd name="connsiteY2" fmla="*/ 1819957 h 2521653"/>
                <a:gd name="connsiteX3" fmla="*/ 1721535 w 2132212"/>
                <a:gd name="connsiteY3" fmla="*/ 1918379 h 2521653"/>
                <a:gd name="connsiteX4" fmla="*/ 1375925 w 2132212"/>
                <a:gd name="connsiteY4" fmla="*/ 2263989 h 2521653"/>
                <a:gd name="connsiteX5" fmla="*/ 1155139 w 2132212"/>
                <a:gd name="connsiteY5" fmla="*/ 2484775 h 2521653"/>
                <a:gd name="connsiteX6" fmla="*/ 977073 w 2132212"/>
                <a:gd name="connsiteY6" fmla="*/ 2484775 h 2521653"/>
                <a:gd name="connsiteX7" fmla="*/ 630260 w 2132212"/>
                <a:gd name="connsiteY7" fmla="*/ 2137962 h 2521653"/>
                <a:gd name="connsiteX8" fmla="*/ 410678 w 2132212"/>
                <a:gd name="connsiteY8" fmla="*/ 1918379 h 2521653"/>
                <a:gd name="connsiteX9" fmla="*/ 312255 w 2132212"/>
                <a:gd name="connsiteY9" fmla="*/ 1819957 h 2521653"/>
                <a:gd name="connsiteX10" fmla="*/ 312255 w 2132212"/>
                <a:gd name="connsiteY10" fmla="*/ 312255 h 2521653"/>
                <a:gd name="connsiteX11" fmla="*/ 1066106 w 2132212"/>
                <a:gd name="connsiteY11" fmla="*/ 0 h 2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2212" h="2521653">
                  <a:moveTo>
                    <a:pt x="1066106" y="0"/>
                  </a:moveTo>
                  <a:cubicBezTo>
                    <a:pt x="1338947" y="0"/>
                    <a:pt x="1611787" y="104085"/>
                    <a:pt x="1819957" y="312255"/>
                  </a:cubicBezTo>
                  <a:cubicBezTo>
                    <a:pt x="2236297" y="728596"/>
                    <a:pt x="2236297" y="1403617"/>
                    <a:pt x="1819957" y="1819957"/>
                  </a:cubicBezTo>
                  <a:lnTo>
                    <a:pt x="1721535" y="1918379"/>
                  </a:lnTo>
                  <a:lnTo>
                    <a:pt x="1375925" y="2263989"/>
                  </a:lnTo>
                  <a:lnTo>
                    <a:pt x="1155139" y="2484775"/>
                  </a:lnTo>
                  <a:cubicBezTo>
                    <a:pt x="1105968" y="2533946"/>
                    <a:pt x="1026245" y="2533946"/>
                    <a:pt x="977073" y="2484775"/>
                  </a:cubicBezTo>
                  <a:lnTo>
                    <a:pt x="630260" y="2137962"/>
                  </a:lnTo>
                  <a:lnTo>
                    <a:pt x="410678" y="1918379"/>
                  </a:lnTo>
                  <a:lnTo>
                    <a:pt x="312255" y="1819957"/>
                  </a:lnTo>
                  <a:cubicBezTo>
                    <a:pt x="-104085" y="1403617"/>
                    <a:pt x="-104085" y="728596"/>
                    <a:pt x="312255" y="312255"/>
                  </a:cubicBezTo>
                  <a:cubicBezTo>
                    <a:pt x="520425" y="104085"/>
                    <a:pt x="793266" y="0"/>
                    <a:pt x="1066106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FFFFFF"/>
                  </a:solidFill>
                </a:rPr>
                <a:t>%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5838825" y="3040835"/>
              <a:ext cx="623775" cy="623775"/>
            </a:xfrm>
            <a:prstGeom prst="ellipse">
              <a:avLst/>
            </a:prstGeom>
            <a:grpFill/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28" name="图表 127"/>
          <p:cNvGraphicFramePr/>
          <p:nvPr/>
        </p:nvGraphicFramePr>
        <p:xfrm>
          <a:off x="6022181" y="2984501"/>
          <a:ext cx="399098" cy="572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9" name="椭圆 128"/>
          <p:cNvSpPr/>
          <p:nvPr/>
        </p:nvSpPr>
        <p:spPr>
          <a:xfrm>
            <a:off x="6100266" y="3108754"/>
            <a:ext cx="243080" cy="32410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44" name="文本框 143"/>
          <p:cNvSpPr txBox="1"/>
          <p:nvPr/>
        </p:nvSpPr>
        <p:spPr bwMode="auto">
          <a:xfrm>
            <a:off x="4623436" y="3963035"/>
            <a:ext cx="3101339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政策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执行要精细化。通过建立多元化补偿机制、建立常态化污染监督机制实现多方利益的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动态平衡。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文本框 146"/>
          <p:cNvSpPr txBox="1"/>
          <p:nvPr/>
        </p:nvSpPr>
        <p:spPr bwMode="auto">
          <a:xfrm>
            <a:off x="1257300" y="2677160"/>
            <a:ext cx="3070860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政策制定科学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、民主、合法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zh-CN" sz="2400" dirty="0" smtClean="0">
                <a:latin typeface="+mn-ea"/>
                <a:cs typeface="Times New Roman" panose="02020603050405020304" pitchFamily="18" charset="0"/>
                <a:sym typeface="+mn-ea"/>
              </a:rPr>
              <a:t>明确</a:t>
            </a:r>
            <a:r>
              <a:rPr lang="zh-CN" altLang="zh-CN" sz="2400" dirty="0">
                <a:latin typeface="+mn-ea"/>
                <a:cs typeface="Times New Roman" panose="02020603050405020304" pitchFamily="18" charset="0"/>
                <a:sym typeface="+mn-ea"/>
              </a:rPr>
              <a:t>政策问题，多元参与政策目标，兼顾政策</a:t>
            </a:r>
            <a:r>
              <a:rPr lang="zh-CN" altLang="zh-CN" sz="2400" dirty="0" smtClean="0">
                <a:latin typeface="+mn-ea"/>
                <a:cs typeface="Times New Roman" panose="02020603050405020304" pitchFamily="18" charset="0"/>
                <a:sym typeface="+mn-ea"/>
              </a:rPr>
              <a:t>延续性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dirty="0">
              <a:latin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5" name="文本框 154"/>
          <p:cNvSpPr txBox="1"/>
          <p:nvPr/>
        </p:nvSpPr>
        <p:spPr bwMode="auto">
          <a:xfrm>
            <a:off x="8011796" y="2677160"/>
            <a:ext cx="3237229" cy="27515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“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运动式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转向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长效化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保障政策效果的持续。通过有效合作，污染治理短期目标与产业升级发展长期目标相结合。</a:t>
            </a:r>
            <a:endParaRPr lang="zh-CN" altLang="en-US" sz="2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6" name="图片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标题 3"/>
          <p:cNvSpPr txBox="1">
            <a:spLocks/>
          </p:cNvSpPr>
          <p:nvPr/>
        </p:nvSpPr>
        <p:spPr>
          <a:xfrm>
            <a:off x="3672841" y="351317"/>
            <a:ext cx="5456411" cy="7017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3200" b="1" kern="1200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charset="-122"/>
                <a:cs typeface="Times New Roman" panose="02020603050405020304" pitchFamily="18" charset="0"/>
                <a:sym typeface="+mn-ea"/>
              </a:rPr>
              <a:t>对策建议</a:t>
            </a:r>
            <a:endParaRPr lang="zh-CN" altLang="en-US" sz="4400" dirty="0">
              <a:solidFill>
                <a:schemeClr val="tx1"/>
              </a:solidFill>
              <a:latin typeface="Times New Roman" panose="02020603050405020304" pitchFamily="18" charset="0"/>
              <a:ea typeface="黑体" panose="02010600030101010101" charset="-122"/>
              <a:cs typeface="Times New Roman" panose="02020603050405020304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821753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  <p:bldLst>
      <p:bldGraphic spid="116" grpId="0">
        <p:bldAsOne/>
      </p:bldGraphic>
      <p:bldGraphic spid="122" grpId="0">
        <p:bldAsOne/>
      </p:bldGraphic>
      <p:bldGraphic spid="12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110"/>
          <p:cNvGrpSpPr/>
          <p:nvPr>
            <p:custDataLst>
              <p:tags r:id="rId1"/>
            </p:custDataLst>
          </p:nvPr>
        </p:nvGrpSpPr>
        <p:grpSpPr>
          <a:xfrm>
            <a:off x="1534007" y="-6301"/>
            <a:ext cx="3591689" cy="6861082"/>
            <a:chOff x="441028" y="108253"/>
            <a:chExt cx="4654180" cy="6678233"/>
          </a:xfrm>
        </p:grpSpPr>
        <p:cxnSp>
          <p:nvCxnSpPr>
            <p:cNvPr id="112" name="直接连接符 111"/>
            <p:cNvCxnSpPr/>
            <p:nvPr/>
          </p:nvCxnSpPr>
          <p:spPr>
            <a:xfrm>
              <a:off x="1397000" y="109248"/>
              <a:ext cx="3698208" cy="2003942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9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441030" y="975564"/>
              <a:ext cx="4034133" cy="2193086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441030" y="2325338"/>
              <a:ext cx="4259152" cy="2315413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9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>
              <a:off x="441030" y="3668759"/>
              <a:ext cx="4338247" cy="2358412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442776" y="5064209"/>
              <a:ext cx="3204537" cy="1722277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441030" y="6380062"/>
              <a:ext cx="754357" cy="405429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441030" y="935237"/>
              <a:ext cx="4034131" cy="2248000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441030" y="2083389"/>
              <a:ext cx="4314751" cy="2404374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441028" y="3440258"/>
              <a:ext cx="4425082" cy="2465854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50000"/>
                    </a:srgbClr>
                  </a:gs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V="1">
              <a:off x="1261223" y="4797682"/>
              <a:ext cx="3567204" cy="1987809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V="1">
              <a:off x="441028" y="108253"/>
              <a:ext cx="3103433" cy="1729372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V="1">
              <a:off x="441030" y="111253"/>
              <a:ext cx="682160" cy="377986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1206647" y="109248"/>
              <a:ext cx="0" cy="6677238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3676895" y="108253"/>
              <a:ext cx="0" cy="6678233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PA_组合 9"/>
          <p:cNvGrpSpPr/>
          <p:nvPr>
            <p:custDataLst>
              <p:tags r:id="rId2"/>
            </p:custDataLst>
          </p:nvPr>
        </p:nvGrpSpPr>
        <p:grpSpPr>
          <a:xfrm>
            <a:off x="7725708" y="1770303"/>
            <a:ext cx="578300" cy="2268000"/>
            <a:chOff x="8930899" y="5019598"/>
            <a:chExt cx="771066" cy="2268000"/>
          </a:xfrm>
        </p:grpSpPr>
        <p:sp>
          <p:nvSpPr>
            <p:cNvPr id="58" name="等腰三角形 9_8"/>
            <p:cNvSpPr/>
            <p:nvPr/>
          </p:nvSpPr>
          <p:spPr>
            <a:xfrm rot="10800000">
              <a:off x="8930899" y="5370100"/>
              <a:ext cx="771066" cy="191749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8965930" y="5019598"/>
              <a:ext cx="701006" cy="701005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PA_组合 11"/>
          <p:cNvGrpSpPr/>
          <p:nvPr>
            <p:custDataLst>
              <p:tags r:id="rId3"/>
            </p:custDataLst>
          </p:nvPr>
        </p:nvGrpSpPr>
        <p:grpSpPr>
          <a:xfrm>
            <a:off x="7546685" y="3541491"/>
            <a:ext cx="936293" cy="3672000"/>
            <a:chOff x="8491539" y="3705321"/>
            <a:chExt cx="1248391" cy="3672000"/>
          </a:xfrm>
        </p:grpSpPr>
        <p:sp>
          <p:nvSpPr>
            <p:cNvPr id="13" name="等腰三角形 9_12"/>
            <p:cNvSpPr/>
            <p:nvPr/>
          </p:nvSpPr>
          <p:spPr>
            <a:xfrm rot="10800000">
              <a:off x="8491539" y="4272801"/>
              <a:ext cx="1248391" cy="310452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8548254" y="3705321"/>
              <a:ext cx="1134960" cy="1134960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7" name="等腰三角形 9_30"/>
          <p:cNvSpPr/>
          <p:nvPr/>
        </p:nvSpPr>
        <p:spPr>
          <a:xfrm rot="10800000">
            <a:off x="5267802" y="4848227"/>
            <a:ext cx="394335" cy="1125855"/>
          </a:xfrm>
          <a:prstGeom prst="cube">
            <a:avLst/>
          </a:prstGeom>
          <a:gradFill>
            <a:gsLst>
              <a:gs pos="70000">
                <a:srgbClr val="000000">
                  <a:alpha val="8000"/>
                </a:srgbClr>
              </a:gs>
              <a:gs pos="50000">
                <a:srgbClr val="000000">
                  <a:alpha val="4000"/>
                </a:srgbClr>
              </a:gs>
              <a:gs pos="30000">
                <a:schemeClr val="tx1">
                  <a:alpha val="0"/>
                </a:schemeClr>
              </a:gs>
              <a:gs pos="100000">
                <a:schemeClr val="tx1">
                  <a:lumMod val="85000"/>
                  <a:lumOff val="15000"/>
                  <a:alpha val="30000"/>
                </a:schemeClr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PA_组合 127"/>
          <p:cNvGrpSpPr/>
          <p:nvPr>
            <p:custDataLst>
              <p:tags r:id="rId4"/>
            </p:custDataLst>
          </p:nvPr>
        </p:nvGrpSpPr>
        <p:grpSpPr>
          <a:xfrm>
            <a:off x="8621063" y="3323324"/>
            <a:ext cx="569397" cy="2124000"/>
            <a:chOff x="8359404" y="2834374"/>
            <a:chExt cx="759196" cy="2124000"/>
          </a:xfrm>
        </p:grpSpPr>
        <p:sp>
          <p:nvSpPr>
            <p:cNvPr id="82" name="等腰三角形 9_36"/>
            <p:cNvSpPr/>
            <p:nvPr/>
          </p:nvSpPr>
          <p:spPr>
            <a:xfrm rot="10800000">
              <a:off x="8359404" y="3162622"/>
              <a:ext cx="759196" cy="1795752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8410754" y="2834374"/>
              <a:ext cx="656498" cy="656497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PA_组合 128"/>
          <p:cNvGrpSpPr/>
          <p:nvPr>
            <p:custDataLst>
              <p:tags r:id="rId5"/>
            </p:custDataLst>
          </p:nvPr>
        </p:nvGrpSpPr>
        <p:grpSpPr>
          <a:xfrm>
            <a:off x="8575845" y="2575666"/>
            <a:ext cx="491505" cy="1728000"/>
            <a:chOff x="7769523" y="2742671"/>
            <a:chExt cx="655340" cy="1728000"/>
          </a:xfrm>
        </p:grpSpPr>
        <p:sp>
          <p:nvSpPr>
            <p:cNvPr id="85" name="等腰三角形 9_38"/>
            <p:cNvSpPr/>
            <p:nvPr/>
          </p:nvSpPr>
          <p:spPr>
            <a:xfrm rot="10800000">
              <a:off x="7769523" y="3009721"/>
              <a:ext cx="655340" cy="146095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7830143" y="2742671"/>
              <a:ext cx="534102" cy="53409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PA_组合 130"/>
          <p:cNvGrpSpPr/>
          <p:nvPr>
            <p:custDataLst>
              <p:tags r:id="rId6"/>
            </p:custDataLst>
          </p:nvPr>
        </p:nvGrpSpPr>
        <p:grpSpPr>
          <a:xfrm>
            <a:off x="9385632" y="3197946"/>
            <a:ext cx="591117" cy="2160000"/>
            <a:chOff x="8851144" y="2051771"/>
            <a:chExt cx="788156" cy="2160000"/>
          </a:xfrm>
        </p:grpSpPr>
        <p:sp>
          <p:nvSpPr>
            <p:cNvPr id="91" name="等腰三角形 9_42"/>
            <p:cNvSpPr/>
            <p:nvPr/>
          </p:nvSpPr>
          <p:spPr>
            <a:xfrm rot="10800000">
              <a:off x="8851144" y="2385583"/>
              <a:ext cx="788156" cy="182618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2" name="立方体 91"/>
            <p:cNvSpPr>
              <a:spLocks noChangeAspect="1"/>
            </p:cNvSpPr>
            <p:nvPr/>
          </p:nvSpPr>
          <p:spPr>
            <a:xfrm>
              <a:off x="8911411" y="2051771"/>
              <a:ext cx="667625" cy="667624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PA_组合 132"/>
          <p:cNvGrpSpPr/>
          <p:nvPr>
            <p:custDataLst>
              <p:tags r:id="rId7"/>
            </p:custDataLst>
          </p:nvPr>
        </p:nvGrpSpPr>
        <p:grpSpPr>
          <a:xfrm>
            <a:off x="9339046" y="4697345"/>
            <a:ext cx="1018907" cy="3996000"/>
            <a:chOff x="7245345" y="5466330"/>
            <a:chExt cx="1358542" cy="3996000"/>
          </a:xfrm>
        </p:grpSpPr>
        <p:sp>
          <p:nvSpPr>
            <p:cNvPr id="34" name="等腰三角形 9_46"/>
            <p:cNvSpPr/>
            <p:nvPr/>
          </p:nvSpPr>
          <p:spPr>
            <a:xfrm rot="10800000">
              <a:off x="7245345" y="6083882"/>
              <a:ext cx="1358542" cy="337844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7307066" y="5466330"/>
              <a:ext cx="1235103" cy="1235104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0" name="椭圆 79"/>
          <p:cNvSpPr>
            <a:spLocks noChangeAspect="1"/>
          </p:cNvSpPr>
          <p:nvPr/>
        </p:nvSpPr>
        <p:spPr>
          <a:xfrm>
            <a:off x="8403908" y="5358132"/>
            <a:ext cx="617696" cy="823595"/>
          </a:xfrm>
          <a:prstGeom prst="cube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9242107" y="1430020"/>
            <a:ext cx="734378" cy="979170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30288" y="2724742"/>
            <a:ext cx="3224164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2"/>
                </a:solidFill>
                <a:uFillTx/>
                <a:latin typeface="黑体" panose="02010600030101010101" charset="-122"/>
                <a:ea typeface="黑体" panose="02010600030101010101" charset="-122"/>
                <a:sym typeface="+mn-ea"/>
              </a:rPr>
              <a:t> </a:t>
            </a:r>
            <a:r>
              <a:rPr lang="zh-CN" altLang="en-US" sz="8000" b="1" dirty="0">
                <a:latin typeface="黑体" panose="02010600030101010101" charset="-122"/>
                <a:ea typeface="黑体" panose="02010600030101010101" charset="-122"/>
                <a:sym typeface="+mn-ea"/>
              </a:rPr>
              <a:t>谢谢！</a:t>
            </a:r>
            <a:endParaRPr lang="zh-CN" altLang="en-US" sz="8000" dirty="0"/>
          </a:p>
        </p:txBody>
      </p:sp>
      <p:pic>
        <p:nvPicPr>
          <p:cNvPr id="42" name="图片 1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5973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03495" y="398968"/>
            <a:ext cx="10515600" cy="83883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r" fontAlgn="auto"/>
            <a:r>
              <a:rPr sz="5400" noProof="1">
                <a:solidFill>
                  <a:schemeClr val="tx1"/>
                </a:solidFill>
                <a:latin typeface="小标宋" panose="03000509000000000000" charset="-122"/>
                <a:ea typeface="小标宋" panose="03000509000000000000" charset="-122"/>
              </a:rPr>
              <a:t>四个角度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>
          <a:xfrm>
            <a:off x="1351623" y="1319730"/>
            <a:ext cx="9691413" cy="478155"/>
          </a:xfrm>
        </p:spPr>
        <p:txBody>
          <a:bodyPr/>
          <a:lstStyle/>
          <a:p>
            <a:pPr fontAlgn="auto"/>
            <a:r>
              <a:rPr sz="2800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+mn-lt"/>
                <a:cs typeface="+mn-ea"/>
                <a:sym typeface="+mn-lt"/>
              </a:rPr>
              <a:t>全景呈现</a:t>
            </a:r>
          </a:p>
        </p:txBody>
      </p:sp>
      <p:sp>
        <p:nvSpPr>
          <p:cNvPr id="29" name="矩形 28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711200" y="-347663"/>
            <a:ext cx="1793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9425" y="2024063"/>
            <a:ext cx="2374900" cy="711200"/>
          </a:xfrm>
          <a:prstGeom prst="rect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cs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395663" y="2028825"/>
            <a:ext cx="2546350" cy="711200"/>
          </a:xfrm>
          <a:prstGeom prst="rect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cs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403975" y="2028825"/>
            <a:ext cx="2201863" cy="711200"/>
          </a:xfrm>
          <a:prstGeom prst="rect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cs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9425" y="2852738"/>
            <a:ext cx="2374900" cy="3171825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400" kern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467100" y="2852738"/>
            <a:ext cx="2476500" cy="3171825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400" kern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403975" y="2852738"/>
            <a:ext cx="2201863" cy="3171825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400" kern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任意多边形 26"/>
          <p:cNvSpPr/>
          <p:nvPr/>
        </p:nvSpPr>
        <p:spPr>
          <a:xfrm rot="2700000">
            <a:off x="11275219" y="2266157"/>
            <a:ext cx="238125" cy="236537"/>
          </a:xfrm>
          <a:custGeom>
            <a:avLst/>
            <a:gdLst>
              <a:gd name="connsiteX0" fmla="*/ 0 w 276225"/>
              <a:gd name="connsiteY0" fmla="*/ 0 h 254000"/>
              <a:gd name="connsiteX1" fmla="*/ 276225 w 276225"/>
              <a:gd name="connsiteY1" fmla="*/ 0 h 254000"/>
              <a:gd name="connsiteX2" fmla="*/ 276225 w 276225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254000">
                <a:moveTo>
                  <a:pt x="0" y="0"/>
                </a:moveTo>
                <a:lnTo>
                  <a:pt x="276225" y="0"/>
                </a:lnTo>
                <a:lnTo>
                  <a:pt x="276225" y="25400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400" kern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文本框 32"/>
          <p:cNvSpPr txBox="1">
            <a:spLocks noChangeArrowheads="1"/>
          </p:cNvSpPr>
          <p:nvPr/>
        </p:nvSpPr>
        <p:spPr bwMode="auto">
          <a:xfrm flipH="1">
            <a:off x="754063" y="2097088"/>
            <a:ext cx="187483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被拆迁户</a:t>
            </a:r>
          </a:p>
        </p:txBody>
      </p:sp>
      <p:sp>
        <p:nvSpPr>
          <p:cNvPr id="11276" name="文本框 52"/>
          <p:cNvSpPr txBox="1">
            <a:spLocks noChangeArrowheads="1"/>
          </p:cNvSpPr>
          <p:nvPr/>
        </p:nvSpPr>
        <p:spPr bwMode="auto">
          <a:xfrm flipH="1">
            <a:off x="3465513" y="2079625"/>
            <a:ext cx="24765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周边非养殖户</a:t>
            </a:r>
          </a:p>
        </p:txBody>
      </p:sp>
      <p:sp>
        <p:nvSpPr>
          <p:cNvPr id="11277" name="文本框 53"/>
          <p:cNvSpPr txBox="1">
            <a:spLocks noChangeArrowheads="1"/>
          </p:cNvSpPr>
          <p:nvPr/>
        </p:nvSpPr>
        <p:spPr bwMode="auto">
          <a:xfrm flipH="1">
            <a:off x="6613525" y="2028825"/>
            <a:ext cx="19923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属地管理者</a:t>
            </a:r>
          </a:p>
        </p:txBody>
      </p:sp>
      <p:sp>
        <p:nvSpPr>
          <p:cNvPr id="4" name="矩形 3"/>
          <p:cNvSpPr/>
          <p:nvPr/>
        </p:nvSpPr>
        <p:spPr>
          <a:xfrm>
            <a:off x="9147175" y="2006600"/>
            <a:ext cx="2811463" cy="711200"/>
          </a:xfrm>
          <a:prstGeom prst="rect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cs typeface="+mn-ea"/>
            </a:endParaRPr>
          </a:p>
        </p:txBody>
      </p:sp>
      <p:sp>
        <p:nvSpPr>
          <p:cNvPr id="11279" name="文本框 7"/>
          <p:cNvSpPr txBox="1">
            <a:spLocks noChangeArrowheads="1"/>
          </p:cNvSpPr>
          <p:nvPr/>
        </p:nvSpPr>
        <p:spPr bwMode="auto">
          <a:xfrm flipH="1">
            <a:off x="9147175" y="2028825"/>
            <a:ext cx="2971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其他非利益相关者</a:t>
            </a:r>
          </a:p>
        </p:txBody>
      </p:sp>
      <p:sp>
        <p:nvSpPr>
          <p:cNvPr id="9" name="矩形 8"/>
          <p:cNvSpPr/>
          <p:nvPr/>
        </p:nvSpPr>
        <p:spPr>
          <a:xfrm>
            <a:off x="9147175" y="2976563"/>
            <a:ext cx="2811463" cy="3171825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2400" kern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1" name="文本框 9"/>
          <p:cNvSpPr txBox="1">
            <a:spLocks noChangeArrowheads="1"/>
          </p:cNvSpPr>
          <p:nvPr/>
        </p:nvSpPr>
        <p:spPr bwMode="auto">
          <a:xfrm>
            <a:off x="596900" y="2976563"/>
            <a:ext cx="2190750" cy="260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lnSpc>
                <a:spcPct val="17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朱三元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马老板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王老板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宋老板</a:t>
            </a:r>
          </a:p>
        </p:txBody>
      </p:sp>
      <p:sp>
        <p:nvSpPr>
          <p:cNvPr id="11282" name="文本框 10"/>
          <p:cNvSpPr txBox="1">
            <a:spLocks noChangeArrowheads="1"/>
          </p:cNvSpPr>
          <p:nvPr/>
        </p:nvSpPr>
        <p:spPr bwMode="auto">
          <a:xfrm>
            <a:off x="3694113" y="3055938"/>
            <a:ext cx="202088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lnSpc>
                <a:spcPct val="18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周小妹</a:t>
            </a:r>
          </a:p>
          <a:p>
            <a:pPr>
              <a:lnSpc>
                <a:spcPct val="18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李大爷</a:t>
            </a:r>
          </a:p>
        </p:txBody>
      </p:sp>
      <p:sp>
        <p:nvSpPr>
          <p:cNvPr id="11283" name="文本框 11"/>
          <p:cNvSpPr txBox="1">
            <a:spLocks noChangeArrowheads="1"/>
          </p:cNvSpPr>
          <p:nvPr/>
        </p:nvSpPr>
        <p:spPr bwMode="auto">
          <a:xfrm>
            <a:off x="6613525" y="3130550"/>
            <a:ext cx="1812925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lnSpc>
                <a:spcPct val="16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村干部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"/>
            </a:pPr>
            <a:r>
              <a:rPr lang="zh-CN" altLang="en-US" sz="2400"/>
              <a:t>乡镇干部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147175" y="2976563"/>
            <a:ext cx="2811463" cy="3598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lnSpc>
                <a:spcPct val="170000"/>
              </a:lnSpc>
              <a:buFont typeface="Wingdings" panose="05000000000000000000" charset="0"/>
              <a:buChar char=""/>
            </a:pPr>
            <a:r>
              <a:rPr lang="zh-CN" altLang="en-US" sz="2400" noProof="1">
                <a:latin typeface="+mn-lt"/>
                <a:ea typeface="+mn-ea"/>
              </a:rPr>
              <a:t>人社局科长</a:t>
            </a:r>
            <a:endParaRPr lang="zh-CN" altLang="en-US" sz="2400" noProof="1"/>
          </a:p>
          <a:p>
            <a:pPr marL="285750" indent="-285750" fontAlgn="auto">
              <a:lnSpc>
                <a:spcPct val="170000"/>
              </a:lnSpc>
              <a:buFont typeface="Wingdings" panose="05000000000000000000" charset="0"/>
              <a:buChar char=""/>
            </a:pPr>
            <a:r>
              <a:rPr lang="zh-CN" altLang="en-US" sz="2400" noProof="1">
                <a:latin typeface="+mn-lt"/>
                <a:ea typeface="+mn-ea"/>
              </a:rPr>
              <a:t>工会主席</a:t>
            </a:r>
            <a:endParaRPr lang="zh-CN" altLang="en-US" sz="2400" noProof="1"/>
          </a:p>
          <a:p>
            <a:pPr marL="285750" indent="-285750" fontAlgn="auto">
              <a:lnSpc>
                <a:spcPct val="170000"/>
              </a:lnSpc>
              <a:buFont typeface="Wingdings" panose="05000000000000000000" charset="0"/>
              <a:buChar char=""/>
            </a:pPr>
            <a:r>
              <a:rPr lang="zh-CN" altLang="en-US" sz="2400" noProof="1">
                <a:latin typeface="+mn-lt"/>
                <a:ea typeface="+mn-ea"/>
              </a:rPr>
              <a:t>非公企业总经理</a:t>
            </a:r>
            <a:endParaRPr lang="zh-CN" altLang="en-US" sz="2400" noProof="1"/>
          </a:p>
          <a:p>
            <a:pPr marL="285750" indent="-285750" fontAlgn="auto">
              <a:lnSpc>
                <a:spcPct val="170000"/>
              </a:lnSpc>
              <a:buFont typeface="Wingdings" panose="05000000000000000000" charset="0"/>
              <a:buChar char=""/>
            </a:pPr>
            <a:r>
              <a:rPr lang="zh-CN" altLang="en-US" sz="2400" noProof="1">
                <a:latin typeface="+mn-lt"/>
                <a:ea typeface="+mn-ea"/>
              </a:rPr>
              <a:t>律师</a:t>
            </a:r>
            <a:endParaRPr lang="zh-CN" altLang="en-US" sz="2400" noProof="1"/>
          </a:p>
          <a:p>
            <a:pPr marL="285750" indent="-285750" fontAlgn="auto">
              <a:lnSpc>
                <a:spcPct val="170000"/>
              </a:lnSpc>
              <a:buFont typeface="Wingdings" panose="05000000000000000000" charset="0"/>
              <a:buChar char=""/>
            </a:pPr>
            <a:r>
              <a:rPr lang="zh-CN" altLang="en-US" sz="2400" noProof="1">
                <a:latin typeface="+mn-lt"/>
                <a:ea typeface="+mn-ea"/>
              </a:rPr>
              <a:t>外村村民</a:t>
            </a:r>
            <a:endParaRPr lang="zh-CN" altLang="en-US" sz="2400" noProof="1"/>
          </a:p>
          <a:p>
            <a:pPr fontAlgn="auto">
              <a:buFont typeface="Wingdings" panose="05000000000000000000" charset="0"/>
              <a:buNone/>
            </a:pPr>
            <a:endParaRPr lang="zh-CN" altLang="en-US" sz="2400" noProof="1"/>
          </a:p>
        </p:txBody>
      </p:sp>
      <p:pic>
        <p:nvPicPr>
          <p:cNvPr id="11285" name="图片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57150"/>
            <a:ext cx="162401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8"/>
          <p:cNvGrpSpPr>
            <a:grpSpLocks noChangeAspect="1"/>
          </p:cNvGrpSpPr>
          <p:nvPr/>
        </p:nvGrpSpPr>
        <p:grpSpPr bwMode="auto">
          <a:xfrm>
            <a:off x="10950575" y="1189038"/>
            <a:ext cx="619125" cy="1800225"/>
            <a:chOff x="597712" y="2415605"/>
            <a:chExt cx="1076110" cy="3131998"/>
          </a:xfrm>
        </p:grpSpPr>
        <p:sp>
          <p:nvSpPr>
            <p:cNvPr id="10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47379" y="2415605"/>
              <a:ext cx="971258" cy="97219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9663229" y="-348160"/>
            <a:ext cx="2161688" cy="5430174"/>
            <a:chOff x="484895" y="-1277592"/>
            <a:chExt cx="1938625" cy="4869835"/>
          </a:xfrm>
        </p:grpSpPr>
        <p:sp>
          <p:nvSpPr>
            <p:cNvPr id="4" name="等腰三角形 9"/>
            <p:cNvSpPr/>
            <p:nvPr/>
          </p:nvSpPr>
          <p:spPr>
            <a:xfrm rot="10800000">
              <a:off x="484895" y="-1277592"/>
              <a:ext cx="1818452" cy="48698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623410" y="841667"/>
              <a:ext cx="1800110" cy="1798970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6000" kern="0" noProof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文星标宋" panose="02010604000101010101" charset="-122"/>
                  <a:ea typeface="文星标宋" panose="02010604000101010101" charset="-122"/>
                  <a:cs typeface="+mn-ea"/>
                  <a:sym typeface="+mn-lt"/>
                </a:rPr>
                <a:t>故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6000" kern="0" noProof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文星标宋" panose="02010604000101010101" charset="-122"/>
                  <a:ea typeface="文星标宋" panose="02010604000101010101" charset="-122"/>
                  <a:cs typeface="+mn-ea"/>
                  <a:sym typeface="+mn-lt"/>
                </a:rPr>
                <a:t>事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6000" kern="0" noProof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文星标宋" panose="02010604000101010101" charset="-122"/>
                  <a:ea typeface="文星标宋" panose="02010604000101010101" charset="-122"/>
                  <a:cs typeface="+mn-ea"/>
                  <a:sym typeface="+mn-lt"/>
                </a:rPr>
                <a:t>背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6000" kern="0" noProof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文星标宋" panose="02010604000101010101" charset="-122"/>
                  <a:ea typeface="文星标宋" panose="02010604000101010101" charset="-122"/>
                  <a:cs typeface="+mn-ea"/>
                  <a:sym typeface="+mn-lt"/>
                </a:rPr>
                <a:t>景</a:t>
              </a:r>
            </a:p>
          </p:txBody>
        </p:sp>
      </p:grpSp>
      <p:grpSp>
        <p:nvGrpSpPr>
          <p:cNvPr id="13317" name="组合 11"/>
          <p:cNvGrpSpPr>
            <a:grpSpLocks noChangeAspect="1"/>
          </p:cNvGrpSpPr>
          <p:nvPr/>
        </p:nvGrpSpPr>
        <p:grpSpPr bwMode="auto">
          <a:xfrm>
            <a:off x="11253788" y="4005263"/>
            <a:ext cx="617537" cy="1800225"/>
            <a:chOff x="597712" y="2415605"/>
            <a:chExt cx="1076110" cy="3131998"/>
          </a:xfrm>
        </p:grpSpPr>
        <p:sp>
          <p:nvSpPr>
            <p:cNvPr id="13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47506" y="2415605"/>
              <a:ext cx="973756" cy="97219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等腰三角形 9"/>
          <p:cNvSpPr/>
          <p:nvPr/>
        </p:nvSpPr>
        <p:spPr>
          <a:xfrm rot="10800000">
            <a:off x="8756650" y="1279525"/>
            <a:ext cx="1150620" cy="2821305"/>
          </a:xfrm>
          <a:prstGeom prst="cube">
            <a:avLst/>
          </a:prstGeom>
          <a:gradFill>
            <a:gsLst>
              <a:gs pos="70000">
                <a:srgbClr val="000000">
                  <a:alpha val="8000"/>
                </a:srgbClr>
              </a:gs>
              <a:gs pos="50000">
                <a:srgbClr val="000000">
                  <a:alpha val="4000"/>
                </a:srgbClr>
              </a:gs>
              <a:gs pos="30000">
                <a:schemeClr val="tx1">
                  <a:alpha val="0"/>
                </a:schemeClr>
              </a:gs>
              <a:gs pos="100000">
                <a:schemeClr val="tx1">
                  <a:lumMod val="85000"/>
                  <a:lumOff val="15000"/>
                  <a:alpha val="30000"/>
                </a:schemeClr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531923" y="753249"/>
            <a:ext cx="6278880" cy="706755"/>
          </a:xfrm>
          <a:prstGeom prst="rect">
            <a:avLst/>
          </a:prstGeom>
          <a:noFill/>
          <a:effectLst>
            <a:outerShdw dist="25400" dir="5400000" algn="t" rotWithShape="0">
              <a:schemeClr val="bg1">
                <a:alpha val="40000"/>
              </a:schemeClr>
            </a:outerShdw>
          </a:effectLst>
        </p:spPr>
        <p:txBody>
          <a:bodyPr wrap="none" anchor="b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accent1">
                    <a:lumMod val="75000"/>
                  </a:schemeClr>
                </a:solidFill>
                <a:effectLst>
                  <a:innerShdw blurRad="127000" dist="635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auto"/>
            <a:r>
              <a:rPr lang="zh-CN" altLang="en-US" sz="4000" noProof="1" smtClean="0">
                <a:solidFill>
                  <a:schemeClr val="tx1"/>
                </a:solidFill>
              </a:rPr>
              <a:t>生态文明建设力度</a:t>
            </a:r>
            <a:r>
              <a:rPr lang="zh-CN" altLang="en-US" sz="4000" noProof="1">
                <a:solidFill>
                  <a:schemeClr val="tx1"/>
                </a:solidFill>
              </a:rPr>
              <a:t>逐渐加大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425575" y="2074863"/>
            <a:ext cx="772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</a:rPr>
              <a:t>温柔和煦的春风变成席天卷地的龙卷风</a:t>
            </a:r>
          </a:p>
        </p:txBody>
      </p:sp>
      <p:sp>
        <p:nvSpPr>
          <p:cNvPr id="26" name="圆角矩形 25"/>
          <p:cNvSpPr/>
          <p:nvPr/>
        </p:nvSpPr>
        <p:spPr>
          <a:xfrm flipV="1">
            <a:off x="1425575" y="2657475"/>
            <a:ext cx="7727950" cy="762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3324" name="文本框 26"/>
          <p:cNvSpPr txBox="1">
            <a:spLocks noChangeArrowheads="1"/>
          </p:cNvSpPr>
          <p:nvPr/>
        </p:nvSpPr>
        <p:spPr bwMode="auto">
          <a:xfrm>
            <a:off x="835025" y="2989263"/>
            <a:ext cx="8120063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zh-CN" sz="2800">
                <a:solidFill>
                  <a:schemeClr val="tx2"/>
                </a:solidFill>
                <a:latin typeface="微软雅黑 Light" panose="020B0502040204020203" pitchFamily="34" charset="-122"/>
              </a:rPr>
              <a:t>2016</a:t>
            </a:r>
            <a:r>
              <a:rPr lang="zh-CN" altLang="en-US" sz="2800">
                <a:solidFill>
                  <a:schemeClr val="tx2"/>
                </a:solidFill>
                <a:latin typeface="微软雅黑 Light" panose="020B0502040204020203" pitchFamily="34" charset="-122"/>
              </a:rPr>
              <a:t>年底，中央环保督查工作拉开帷幕，出台农村畜禽养殖片区划定指南</a:t>
            </a:r>
          </a:p>
        </p:txBody>
      </p:sp>
      <p:sp>
        <p:nvSpPr>
          <p:cNvPr id="13325" name="文本框 27"/>
          <p:cNvSpPr txBox="1">
            <a:spLocks noChangeArrowheads="1"/>
          </p:cNvSpPr>
          <p:nvPr/>
        </p:nvSpPr>
        <p:spPr bwMode="auto">
          <a:xfrm>
            <a:off x="890588" y="4287838"/>
            <a:ext cx="80121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2800">
                <a:solidFill>
                  <a:schemeClr val="tx2"/>
                </a:solidFill>
                <a:latin typeface="微软雅黑 Light" panose="020B0502040204020203" pitchFamily="34" charset="-122"/>
              </a:rPr>
              <a:t>同年12月，国务院印发《“十三五”生态环境保护规划》</a:t>
            </a:r>
          </a:p>
        </p:txBody>
      </p:sp>
      <p:sp>
        <p:nvSpPr>
          <p:cNvPr id="13326" name="文本框 28"/>
          <p:cNvSpPr txBox="1">
            <a:spLocks noChangeArrowheads="1"/>
          </p:cNvSpPr>
          <p:nvPr/>
        </p:nvSpPr>
        <p:spPr bwMode="auto">
          <a:xfrm>
            <a:off x="890588" y="5541963"/>
            <a:ext cx="85534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2800">
                <a:solidFill>
                  <a:schemeClr val="tx2"/>
                </a:solidFill>
                <a:latin typeface="微软雅黑 Light" panose="020B0502040204020203" pitchFamily="34" charset="-122"/>
              </a:rPr>
              <a:t>2017年8月中央环保督察组入驻山东</a:t>
            </a:r>
          </a:p>
        </p:txBody>
      </p:sp>
      <p:sp>
        <p:nvSpPr>
          <p:cNvPr id="23" name="矩形 2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711200" y="-347663"/>
            <a:ext cx="1793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13328" name="图片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98425"/>
            <a:ext cx="162401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3"/>
          </p:nvPr>
        </p:nvSpPr>
        <p:spPr>
          <a:xfrm>
            <a:off x="1143978" y="270075"/>
            <a:ext cx="9691413" cy="47815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sz="2800" noProof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+mn-ea"/>
                <a:sym typeface="+mn-lt"/>
              </a:rPr>
              <a:t>随时间推移 进程加快 力度加大</a:t>
            </a:r>
          </a:p>
        </p:txBody>
      </p:sp>
      <p:sp>
        <p:nvSpPr>
          <p:cNvPr id="50" name="矩形 49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711200" y="-347663"/>
            <a:ext cx="1793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1" name="Freeform 5"/>
          <p:cNvSpPr/>
          <p:nvPr/>
        </p:nvSpPr>
        <p:spPr bwMode="auto">
          <a:xfrm rot="16200000">
            <a:off x="3574256" y="4572794"/>
            <a:ext cx="5045075" cy="447198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p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5"/>
          <p:cNvSpPr/>
          <p:nvPr/>
        </p:nvSpPr>
        <p:spPr bwMode="auto">
          <a:xfrm rot="16200000">
            <a:off x="5557837" y="2506663"/>
            <a:ext cx="1077913" cy="1062038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5"/>
          <p:cNvSpPr/>
          <p:nvPr/>
        </p:nvSpPr>
        <p:spPr bwMode="auto">
          <a:xfrm rot="16200000">
            <a:off x="7755731" y="3196432"/>
            <a:ext cx="1077913" cy="1060450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5"/>
          <p:cNvSpPr/>
          <p:nvPr/>
        </p:nvSpPr>
        <p:spPr bwMode="auto">
          <a:xfrm rot="16200000">
            <a:off x="9352756" y="4758532"/>
            <a:ext cx="1077913" cy="1060450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5"/>
          <p:cNvSpPr/>
          <p:nvPr/>
        </p:nvSpPr>
        <p:spPr bwMode="auto">
          <a:xfrm rot="5400000" flipH="1">
            <a:off x="3326606" y="3196432"/>
            <a:ext cx="1077913" cy="1060450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5"/>
          <p:cNvSpPr/>
          <p:nvPr/>
        </p:nvSpPr>
        <p:spPr bwMode="auto">
          <a:xfrm rot="5400000" flipH="1">
            <a:off x="1729581" y="4758532"/>
            <a:ext cx="1077913" cy="1060450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文本框 9"/>
          <p:cNvSpPr txBox="1"/>
          <p:nvPr/>
        </p:nvSpPr>
        <p:spPr bwMode="auto">
          <a:xfrm>
            <a:off x="192088" y="3760788"/>
            <a:ext cx="2552700" cy="903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0000"/>
              </a:lnSpc>
              <a:defRPr/>
            </a:pP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2016年底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开始整治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1" name="文本框 12"/>
          <p:cNvSpPr txBox="1"/>
          <p:nvPr/>
        </p:nvSpPr>
        <p:spPr bwMode="auto">
          <a:xfrm>
            <a:off x="192088" y="1924050"/>
            <a:ext cx="3849687" cy="1420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defRPr/>
            </a:pP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2017年3月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</a:t>
            </a:r>
            <a:r>
              <a:rPr lang="zh-CN" altLang="en-US" sz="2400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畜禽养殖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布局规划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，成立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禁养区关闭搬迁工作领导小组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4" name="文本框 15"/>
          <p:cNvSpPr txBox="1"/>
          <p:nvPr/>
        </p:nvSpPr>
        <p:spPr bwMode="auto">
          <a:xfrm>
            <a:off x="4260850" y="1079500"/>
            <a:ext cx="4291013" cy="1419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defRPr/>
            </a:pP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2017年6月成立养殖污染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专项整治工作领导小组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；印发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工作方案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；和镇街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签订目标责任书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7" name="文本框 18"/>
          <p:cNvSpPr txBox="1"/>
          <p:nvPr/>
        </p:nvSpPr>
        <p:spPr bwMode="auto">
          <a:xfrm>
            <a:off x="8770938" y="1949450"/>
            <a:ext cx="2962275" cy="903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0000"/>
              </a:lnSpc>
              <a:defRPr/>
            </a:pP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宣传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无死角全覆盖；举办培训班。</a:t>
            </a:r>
          </a:p>
        </p:txBody>
      </p:sp>
      <p:sp>
        <p:nvSpPr>
          <p:cNvPr id="70" name="文本框 21"/>
          <p:cNvSpPr txBox="1"/>
          <p:nvPr/>
        </p:nvSpPr>
        <p:spPr bwMode="auto">
          <a:xfrm>
            <a:off x="9361488" y="3575050"/>
            <a:ext cx="2641600" cy="1089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defRPr/>
            </a:pPr>
            <a:r>
              <a:rPr lang="zh-CN" altLang="en-US" sz="2400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全面入户做</a:t>
            </a:r>
            <a:r>
              <a:rPr lang="zh-CN" altLang="en-US" sz="2400" spc="3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思想工作</a:t>
            </a:r>
            <a:r>
              <a:rPr lang="zh-CN" altLang="en-US" sz="2400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400" spc="300" noProof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控养区参照禁养区整治。</a:t>
            </a:r>
          </a:p>
        </p:txBody>
      </p:sp>
      <p:sp>
        <p:nvSpPr>
          <p:cNvPr id="15374" name="文本框 24"/>
          <p:cNvSpPr txBox="1">
            <a:spLocks noChangeArrowheads="1"/>
          </p:cNvSpPr>
          <p:nvPr/>
        </p:nvSpPr>
        <p:spPr bwMode="auto">
          <a:xfrm flipH="1">
            <a:off x="1792288" y="5068888"/>
            <a:ext cx="952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28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5" name="文本框 27"/>
          <p:cNvSpPr txBox="1">
            <a:spLocks noChangeArrowheads="1"/>
          </p:cNvSpPr>
          <p:nvPr/>
        </p:nvSpPr>
        <p:spPr bwMode="auto">
          <a:xfrm flipH="1">
            <a:off x="3384550" y="3475038"/>
            <a:ext cx="952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28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6" name="文本框 30"/>
          <p:cNvSpPr txBox="1">
            <a:spLocks noChangeArrowheads="1"/>
          </p:cNvSpPr>
          <p:nvPr/>
        </p:nvSpPr>
        <p:spPr bwMode="auto">
          <a:xfrm flipH="1">
            <a:off x="5618163" y="2820988"/>
            <a:ext cx="952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28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7" name="文本框 33"/>
          <p:cNvSpPr txBox="1">
            <a:spLocks noChangeArrowheads="1"/>
          </p:cNvSpPr>
          <p:nvPr/>
        </p:nvSpPr>
        <p:spPr bwMode="auto">
          <a:xfrm flipH="1">
            <a:off x="7818438" y="3457575"/>
            <a:ext cx="952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28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8" name="文本框 36"/>
          <p:cNvSpPr txBox="1">
            <a:spLocks noChangeArrowheads="1"/>
          </p:cNvSpPr>
          <p:nvPr/>
        </p:nvSpPr>
        <p:spPr bwMode="auto">
          <a:xfrm flipH="1">
            <a:off x="9415463" y="5065713"/>
            <a:ext cx="952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05</a:t>
            </a:r>
            <a:endParaRPr lang="zh-CN" altLang="en-US" sz="28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7" name="文本框 38"/>
          <p:cNvSpPr txBox="1"/>
          <p:nvPr/>
        </p:nvSpPr>
        <p:spPr>
          <a:xfrm>
            <a:off x="3757930" y="5229225"/>
            <a:ext cx="4463415" cy="922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/>
            <a:r>
              <a:rPr lang="zh-CN" altLang="en-US" sz="54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当地政府举措</a:t>
            </a:r>
          </a:p>
        </p:txBody>
      </p:sp>
      <p:pic>
        <p:nvPicPr>
          <p:cNvPr id="15380" name="图片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52388"/>
            <a:ext cx="16240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8"/>
          <p:cNvGrpSpPr>
            <a:grpSpLocks noChangeAspect="1"/>
          </p:cNvGrpSpPr>
          <p:nvPr/>
        </p:nvGrpSpPr>
        <p:grpSpPr bwMode="auto">
          <a:xfrm>
            <a:off x="3063875" y="1979613"/>
            <a:ext cx="619125" cy="1798637"/>
            <a:chOff x="597712" y="2415605"/>
            <a:chExt cx="1076110" cy="3131998"/>
          </a:xfrm>
        </p:grpSpPr>
        <p:sp>
          <p:nvSpPr>
            <p:cNvPr id="10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47379" y="2415605"/>
              <a:ext cx="971258" cy="973048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1359435" y="2602321"/>
            <a:ext cx="2027688" cy="6443998"/>
            <a:chOff x="935919" y="107043"/>
            <a:chExt cx="1818452" cy="5779044"/>
          </a:xfrm>
        </p:grpSpPr>
        <p:sp>
          <p:nvSpPr>
            <p:cNvPr id="4" name="等腰三角形 9"/>
            <p:cNvSpPr/>
            <p:nvPr/>
          </p:nvSpPr>
          <p:spPr>
            <a:xfrm rot="10800000">
              <a:off x="935919" y="1016252"/>
              <a:ext cx="1818452" cy="48698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942753" y="107043"/>
              <a:ext cx="1726647" cy="2056942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>
              <a:scene3d>
                <a:camera prst="orthographicFront"/>
                <a:lightRig rig="threePt" dir="t"/>
              </a:scene3d>
            </a:bodyPr>
            <a:lstStyle/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800" b="1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被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800" b="1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拆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800" b="1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迁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800" b="1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户</a:t>
              </a:r>
            </a:p>
          </p:txBody>
        </p:sp>
      </p:grpSp>
      <p:grpSp>
        <p:nvGrpSpPr>
          <p:cNvPr id="17413" name="组合 5"/>
          <p:cNvGrpSpPr>
            <a:grpSpLocks noChangeAspect="1"/>
          </p:cNvGrpSpPr>
          <p:nvPr/>
        </p:nvGrpSpPr>
        <p:grpSpPr bwMode="auto">
          <a:xfrm>
            <a:off x="204788" y="2381250"/>
            <a:ext cx="1195387" cy="3475038"/>
            <a:chOff x="597712" y="2415605"/>
            <a:chExt cx="1076110" cy="3131998"/>
          </a:xfrm>
        </p:grpSpPr>
        <p:sp>
          <p:nvSpPr>
            <p:cNvPr id="7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47730" y="2415605"/>
              <a:ext cx="971786" cy="971506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416" name="组合 11"/>
          <p:cNvGrpSpPr>
            <a:grpSpLocks noChangeAspect="1"/>
          </p:cNvGrpSpPr>
          <p:nvPr/>
        </p:nvGrpSpPr>
        <p:grpSpPr bwMode="auto">
          <a:xfrm>
            <a:off x="2798763" y="4878388"/>
            <a:ext cx="619125" cy="1800225"/>
            <a:chOff x="597712" y="2415605"/>
            <a:chExt cx="1076110" cy="3131998"/>
          </a:xfrm>
        </p:grpSpPr>
        <p:sp>
          <p:nvSpPr>
            <p:cNvPr id="13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47379" y="2415605"/>
              <a:ext cx="971258" cy="97219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419" name="组合 14"/>
          <p:cNvGrpSpPr>
            <a:grpSpLocks noChangeAspect="1"/>
          </p:cNvGrpSpPr>
          <p:nvPr/>
        </p:nvGrpSpPr>
        <p:grpSpPr bwMode="auto">
          <a:xfrm>
            <a:off x="266700" y="5162550"/>
            <a:ext cx="1150938" cy="3348038"/>
            <a:chOff x="597712" y="2415605"/>
            <a:chExt cx="1076110" cy="3131998"/>
          </a:xfrm>
        </p:grpSpPr>
        <p:sp>
          <p:nvSpPr>
            <p:cNvPr id="16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648178" y="2415605"/>
              <a:ext cx="972210" cy="972717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943673" y="580564"/>
            <a:ext cx="2011680" cy="829945"/>
          </a:xfrm>
          <a:prstGeom prst="rect">
            <a:avLst/>
          </a:prstGeom>
          <a:noFill/>
          <a:effectLst>
            <a:outerShdw dist="25400" dir="5400000" algn="t" rotWithShape="0">
              <a:schemeClr val="bg1">
                <a:alpha val="40000"/>
              </a:schemeClr>
            </a:outerShdw>
          </a:effectLst>
        </p:spPr>
        <p:txBody>
          <a:bodyPr wrap="none" anchor="b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accent1">
                    <a:lumMod val="75000"/>
                  </a:schemeClr>
                </a:solidFill>
                <a:effectLst>
                  <a:innerShdw blurRad="127000" dist="635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auto"/>
            <a:r>
              <a:rPr lang="zh-CN" altLang="en-US" sz="4800" noProof="1">
                <a:solidFill>
                  <a:schemeClr val="accent2"/>
                </a:solidFill>
              </a:rPr>
              <a:t>朱三元</a:t>
            </a:r>
          </a:p>
        </p:txBody>
      </p:sp>
      <p:sp>
        <p:nvSpPr>
          <p:cNvPr id="17423" name="文本框 24"/>
          <p:cNvSpPr txBox="1">
            <a:spLocks noChangeArrowheads="1"/>
          </p:cNvSpPr>
          <p:nvPr/>
        </p:nvSpPr>
        <p:spPr bwMode="auto">
          <a:xfrm>
            <a:off x="5653088" y="1549400"/>
            <a:ext cx="3727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727272"/>
                </a:solidFill>
                <a:latin typeface="微软雅黑" panose="020B0503020204020204" pitchFamily="34" charset="-122"/>
              </a:rPr>
              <a:t>主人翁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4943475" y="2057400"/>
            <a:ext cx="6851650" cy="762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7425" name="文本框 26"/>
          <p:cNvSpPr txBox="1">
            <a:spLocks noChangeArrowheads="1"/>
          </p:cNvSpPr>
          <p:nvPr/>
        </p:nvSpPr>
        <p:spPr bwMode="auto">
          <a:xfrm>
            <a:off x="4943475" y="3616325"/>
            <a:ext cx="7100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"/>
            </a:pP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2003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年，建第</a:t>
            </a: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个鸭棚，花费</a:t>
            </a: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20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万，养</a:t>
            </a: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万只肉鸭</a:t>
            </a:r>
          </a:p>
        </p:txBody>
      </p:sp>
      <p:sp>
        <p:nvSpPr>
          <p:cNvPr id="17426" name="文本框 27"/>
          <p:cNvSpPr txBox="1">
            <a:spLocks noChangeArrowheads="1"/>
          </p:cNvSpPr>
          <p:nvPr/>
        </p:nvSpPr>
        <p:spPr bwMode="auto">
          <a:xfrm>
            <a:off x="4943475" y="4256088"/>
            <a:ext cx="7100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"/>
            </a:pP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2015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年，建第</a:t>
            </a: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个鸭棚，借高利贷</a:t>
            </a: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40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万</a:t>
            </a:r>
          </a:p>
        </p:txBody>
      </p:sp>
      <p:sp>
        <p:nvSpPr>
          <p:cNvPr id="17427" name="文本框 28"/>
          <p:cNvSpPr txBox="1">
            <a:spLocks noChangeArrowheads="1"/>
          </p:cNvSpPr>
          <p:nvPr/>
        </p:nvSpPr>
        <p:spPr bwMode="auto">
          <a:xfrm>
            <a:off x="4943475" y="4859338"/>
            <a:ext cx="7100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"/>
            </a:pP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2016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年，鸭棚出租，去往深圳打工</a:t>
            </a:r>
          </a:p>
        </p:txBody>
      </p:sp>
      <p:sp>
        <p:nvSpPr>
          <p:cNvPr id="23" name="矩形 2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711200" y="-347663"/>
            <a:ext cx="1793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7429" name="文本框 18"/>
          <p:cNvSpPr txBox="1">
            <a:spLocks noChangeArrowheads="1"/>
          </p:cNvSpPr>
          <p:nvPr/>
        </p:nvSpPr>
        <p:spPr bwMode="auto">
          <a:xfrm>
            <a:off x="4943475" y="5480050"/>
            <a:ext cx="6489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"/>
            </a:pP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2017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年，鸭棚被关停、破坏，进京上访</a:t>
            </a:r>
          </a:p>
        </p:txBody>
      </p:sp>
      <p:pic>
        <p:nvPicPr>
          <p:cNvPr id="17430" name="图片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46038"/>
            <a:ext cx="162242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1" name="文本框 30"/>
          <p:cNvSpPr txBox="1">
            <a:spLocks noChangeArrowheads="1"/>
          </p:cNvSpPr>
          <p:nvPr/>
        </p:nvSpPr>
        <p:spPr bwMode="auto">
          <a:xfrm>
            <a:off x="4943475" y="2262188"/>
            <a:ext cx="4972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"/>
            </a:pP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1982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年，出生</a:t>
            </a:r>
          </a:p>
        </p:txBody>
      </p:sp>
      <p:sp>
        <p:nvSpPr>
          <p:cNvPr id="17432" name="文本框 31"/>
          <p:cNvSpPr txBox="1">
            <a:spLocks noChangeArrowheads="1"/>
          </p:cNvSpPr>
          <p:nvPr/>
        </p:nvSpPr>
        <p:spPr bwMode="auto">
          <a:xfrm>
            <a:off x="4943475" y="2928938"/>
            <a:ext cx="4972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"/>
            </a:pPr>
            <a:r>
              <a:rPr lang="en-US" altLang="zh-CN" sz="2400">
                <a:solidFill>
                  <a:schemeClr val="tx2"/>
                </a:solidFill>
                <a:latin typeface="微软雅黑" panose="020B0503020204020204" pitchFamily="34" charset="-122"/>
              </a:rPr>
              <a:t>1998</a:t>
            </a:r>
            <a:r>
              <a:rPr lang="zh-CN" altLang="en-US" sz="2400">
                <a:solidFill>
                  <a:schemeClr val="tx2"/>
                </a:solidFill>
                <a:latin typeface="微软雅黑" panose="020B0503020204020204" pitchFamily="34" charset="-122"/>
              </a:rPr>
              <a:t>年，在别人的养殖场打工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" descr="微信图片_20180422114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3625850"/>
            <a:ext cx="456247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图片 4" descr="微信图片_201804221341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325" y="3625850"/>
            <a:ext cx="4371975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5" descr="微信图片_201804221340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288" y="101600"/>
            <a:ext cx="4464050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文本框 6"/>
          <p:cNvSpPr txBox="1">
            <a:spLocks noChangeArrowheads="1"/>
          </p:cNvSpPr>
          <p:nvPr/>
        </p:nvSpPr>
        <p:spPr bwMode="auto">
          <a:xfrm>
            <a:off x="4781550" y="407988"/>
            <a:ext cx="614363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 b="1"/>
              <a:t>入户做工作</a:t>
            </a:r>
          </a:p>
        </p:txBody>
      </p:sp>
      <p:sp>
        <p:nvSpPr>
          <p:cNvPr id="19461" name="文本框 7"/>
          <p:cNvSpPr txBox="1">
            <a:spLocks noChangeArrowheads="1"/>
          </p:cNvSpPr>
          <p:nvPr/>
        </p:nvSpPr>
        <p:spPr bwMode="auto">
          <a:xfrm>
            <a:off x="10823575" y="260350"/>
            <a:ext cx="61277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 b="1"/>
              <a:t>签订承诺书和协议</a:t>
            </a:r>
          </a:p>
        </p:txBody>
      </p:sp>
      <p:sp>
        <p:nvSpPr>
          <p:cNvPr id="19462" name="文本框 8"/>
          <p:cNvSpPr txBox="1">
            <a:spLocks noChangeArrowheads="1"/>
          </p:cNvSpPr>
          <p:nvPr/>
        </p:nvSpPr>
        <p:spPr bwMode="auto">
          <a:xfrm>
            <a:off x="10823575" y="3714750"/>
            <a:ext cx="612775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 b="1"/>
              <a:t>被拆迁户上访</a:t>
            </a:r>
          </a:p>
        </p:txBody>
      </p:sp>
      <p:sp>
        <p:nvSpPr>
          <p:cNvPr id="19463" name="文本框 9"/>
          <p:cNvSpPr txBox="1">
            <a:spLocks noChangeArrowheads="1"/>
          </p:cNvSpPr>
          <p:nvPr/>
        </p:nvSpPr>
        <p:spPr bwMode="auto">
          <a:xfrm>
            <a:off x="4781550" y="3714750"/>
            <a:ext cx="614363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 b="1"/>
              <a:t>集中卖出肉鸭</a:t>
            </a:r>
          </a:p>
        </p:txBody>
      </p:sp>
      <p:pic>
        <p:nvPicPr>
          <p:cNvPr id="19464" name="图片 1" descr="QQ图片20180425172035（改）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101600"/>
            <a:ext cx="4562475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8"/>
          <p:cNvGrpSpPr>
            <a:grpSpLocks noChangeAspect="1"/>
          </p:cNvGrpSpPr>
          <p:nvPr/>
        </p:nvGrpSpPr>
        <p:grpSpPr bwMode="auto">
          <a:xfrm>
            <a:off x="11323638" y="317500"/>
            <a:ext cx="619125" cy="1800225"/>
            <a:chOff x="597712" y="2415605"/>
            <a:chExt cx="1076110" cy="3131998"/>
          </a:xfrm>
        </p:grpSpPr>
        <p:sp>
          <p:nvSpPr>
            <p:cNvPr id="10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47379" y="2415605"/>
              <a:ext cx="971258" cy="97219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484" name="组合 2"/>
          <p:cNvGrpSpPr>
            <a:grpSpLocks noChangeAspect="1"/>
          </p:cNvGrpSpPr>
          <p:nvPr/>
        </p:nvGrpSpPr>
        <p:grpSpPr bwMode="auto">
          <a:xfrm>
            <a:off x="9801225" y="1474788"/>
            <a:ext cx="2028825" cy="6443662"/>
            <a:chOff x="935919" y="107043"/>
            <a:chExt cx="1818452" cy="5779044"/>
          </a:xfrm>
        </p:grpSpPr>
        <p:sp>
          <p:nvSpPr>
            <p:cNvPr id="4" name="等腰三角形 9"/>
            <p:cNvSpPr/>
            <p:nvPr/>
          </p:nvSpPr>
          <p:spPr>
            <a:xfrm rot="10800000">
              <a:off x="935919" y="1016252"/>
              <a:ext cx="1818452" cy="48698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943034" y="107043"/>
              <a:ext cx="1799954" cy="1799633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000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周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000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边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000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非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000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养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000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殖</a:t>
              </a:r>
            </a:p>
            <a:p>
              <a:pPr algn="ctr" fontAlgn="auto">
                <a:lnSpc>
                  <a:spcPct val="130000"/>
                </a:lnSpc>
                <a:defRPr/>
              </a:pPr>
              <a:r>
                <a:rPr lang="zh-CN" altLang="en-US" sz="4000" kern="0" noProof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  <a:cs typeface="+mn-ea"/>
                  <a:sym typeface="+mn-lt"/>
                </a:rPr>
                <a:t>户</a:t>
              </a:r>
            </a:p>
          </p:txBody>
        </p:sp>
      </p:grpSp>
      <p:grpSp>
        <p:nvGrpSpPr>
          <p:cNvPr id="20487" name="组合 5"/>
          <p:cNvGrpSpPr>
            <a:grpSpLocks noChangeAspect="1"/>
          </p:cNvGrpSpPr>
          <p:nvPr/>
        </p:nvGrpSpPr>
        <p:grpSpPr bwMode="auto">
          <a:xfrm>
            <a:off x="11034713" y="4029075"/>
            <a:ext cx="1195387" cy="3475038"/>
            <a:chOff x="597712" y="2415605"/>
            <a:chExt cx="1076110" cy="3131998"/>
          </a:xfrm>
        </p:grpSpPr>
        <p:sp>
          <p:nvSpPr>
            <p:cNvPr id="7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47730" y="2415605"/>
              <a:ext cx="971786" cy="971506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490" name="组合 11"/>
          <p:cNvGrpSpPr>
            <a:grpSpLocks noChangeAspect="1"/>
          </p:cNvGrpSpPr>
          <p:nvPr/>
        </p:nvGrpSpPr>
        <p:grpSpPr bwMode="auto">
          <a:xfrm>
            <a:off x="9315450" y="1138238"/>
            <a:ext cx="619125" cy="1800225"/>
            <a:chOff x="597712" y="2415605"/>
            <a:chExt cx="1076110" cy="3131998"/>
          </a:xfrm>
        </p:grpSpPr>
        <p:sp>
          <p:nvSpPr>
            <p:cNvPr id="13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47379" y="2415605"/>
              <a:ext cx="971258" cy="97219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493" name="组合 14"/>
          <p:cNvGrpSpPr>
            <a:grpSpLocks noChangeAspect="1"/>
          </p:cNvGrpSpPr>
          <p:nvPr/>
        </p:nvGrpSpPr>
        <p:grpSpPr bwMode="auto">
          <a:xfrm>
            <a:off x="9050338" y="3502025"/>
            <a:ext cx="1149350" cy="3348038"/>
            <a:chOff x="597712" y="2415605"/>
            <a:chExt cx="1076110" cy="3131998"/>
          </a:xfrm>
        </p:grpSpPr>
        <p:sp>
          <p:nvSpPr>
            <p:cNvPr id="16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648248" y="2415605"/>
              <a:ext cx="972066" cy="972717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658038" y="685339"/>
            <a:ext cx="2621280" cy="829945"/>
          </a:xfrm>
          <a:prstGeom prst="rect">
            <a:avLst/>
          </a:prstGeom>
          <a:noFill/>
          <a:effectLst>
            <a:outerShdw dist="25400" dir="5400000" algn="t" rotWithShape="0">
              <a:schemeClr val="bg1">
                <a:alpha val="40000"/>
              </a:schemeClr>
            </a:outerShdw>
          </a:effectLst>
        </p:spPr>
        <p:txBody>
          <a:bodyPr wrap="none" anchor="b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accent1">
                    <a:lumMod val="75000"/>
                  </a:schemeClr>
                </a:solidFill>
                <a:effectLst>
                  <a:innerShdw blurRad="127000" dist="635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auto"/>
            <a:r>
              <a:rPr lang="zh-CN" altLang="en-US" sz="4800" noProof="1">
                <a:solidFill>
                  <a:schemeClr val="tx1"/>
                </a:solidFill>
              </a:rPr>
              <a:t>夙愿得偿</a:t>
            </a:r>
          </a:p>
        </p:txBody>
      </p:sp>
      <p:sp>
        <p:nvSpPr>
          <p:cNvPr id="20497" name="文本框 24"/>
          <p:cNvSpPr txBox="1">
            <a:spLocks noChangeArrowheads="1"/>
          </p:cNvSpPr>
          <p:nvPr/>
        </p:nvSpPr>
        <p:spPr bwMode="auto">
          <a:xfrm>
            <a:off x="2570163" y="1638300"/>
            <a:ext cx="3727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70C0"/>
                </a:solidFill>
                <a:latin typeface="微软雅黑" panose="020B0503020204020204" pitchFamily="34" charset="-122"/>
              </a:rPr>
              <a:t>喜笑颜开 纷纷点赞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2335213" y="2203450"/>
            <a:ext cx="5076825" cy="762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0499" name="文本框 26"/>
          <p:cNvSpPr txBox="1">
            <a:spLocks noChangeArrowheads="1"/>
          </p:cNvSpPr>
          <p:nvPr/>
        </p:nvSpPr>
        <p:spPr bwMode="auto">
          <a:xfrm>
            <a:off x="2570163" y="2524125"/>
            <a:ext cx="5962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3200">
                <a:latin typeface="微软雅黑 Light" panose="020B0502040204020203" pitchFamily="34" charset="-122"/>
              </a:rPr>
              <a:t>周小妹：终于还我们蓝天碧水</a:t>
            </a:r>
          </a:p>
        </p:txBody>
      </p:sp>
      <p:sp>
        <p:nvSpPr>
          <p:cNvPr id="20500" name="文本框 27"/>
          <p:cNvSpPr txBox="1">
            <a:spLocks noChangeArrowheads="1"/>
          </p:cNvSpPr>
          <p:nvPr/>
        </p:nvSpPr>
        <p:spPr bwMode="auto">
          <a:xfrm>
            <a:off x="2570163" y="3294063"/>
            <a:ext cx="6759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3200">
                <a:latin typeface="微软雅黑 Light" panose="020B0502040204020203" pitchFamily="34" charset="-122"/>
              </a:rPr>
              <a:t>李大爷：终于还我们清新空气</a:t>
            </a:r>
          </a:p>
        </p:txBody>
      </p:sp>
      <p:sp>
        <p:nvSpPr>
          <p:cNvPr id="23" name="矩形 2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711200" y="-347663"/>
            <a:ext cx="1793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20502" name="图片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46038"/>
            <a:ext cx="162242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3" name="图片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4178300"/>
            <a:ext cx="3255963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4" name="文本框 17"/>
          <p:cNvSpPr txBox="1">
            <a:spLocks noChangeArrowheads="1"/>
          </p:cNvSpPr>
          <p:nvPr/>
        </p:nvSpPr>
        <p:spPr bwMode="auto">
          <a:xfrm>
            <a:off x="3740150" y="4029075"/>
            <a:ext cx="460375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b="1"/>
              <a:t>整治前鸭棚旁边的</a:t>
            </a:r>
            <a:r>
              <a:rPr lang="zh-CN" altLang="en-US" b="1">
                <a:solidFill>
                  <a:srgbClr val="FF0000"/>
                </a:solidFill>
              </a:rPr>
              <a:t>黑臭水体</a:t>
            </a:r>
          </a:p>
        </p:txBody>
      </p:sp>
      <p:pic>
        <p:nvPicPr>
          <p:cNvPr id="20505" name="图片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4178300"/>
            <a:ext cx="3328987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6" name="文本框 20"/>
          <p:cNvSpPr txBox="1">
            <a:spLocks noChangeArrowheads="1"/>
          </p:cNvSpPr>
          <p:nvPr/>
        </p:nvSpPr>
        <p:spPr bwMode="auto">
          <a:xfrm>
            <a:off x="8042275" y="4130675"/>
            <a:ext cx="490538" cy="271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000" b="1"/>
              <a:t>搬迁后</a:t>
            </a:r>
            <a:r>
              <a:rPr lang="zh-CN" altLang="en-US" sz="2000" b="1">
                <a:solidFill>
                  <a:srgbClr val="FF0000"/>
                </a:solidFill>
              </a:rPr>
              <a:t>干净整洁</a:t>
            </a:r>
            <a:r>
              <a:rPr lang="zh-CN" altLang="en-US" sz="2000" b="1"/>
              <a:t>的猪圈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3"/>
          <p:cNvSpPr>
            <a:spLocks noGrp="1" noChangeArrowheads="1"/>
          </p:cNvSpPr>
          <p:nvPr>
            <p:ph type="title"/>
          </p:nvPr>
        </p:nvSpPr>
        <p:spPr bwMode="auto">
          <a:xfrm>
            <a:off x="5702300" y="447675"/>
            <a:ext cx="5943600" cy="755650"/>
          </a:xfrm>
          <a:noFill/>
          <a:extLst>
            <a:ext uri="{909E8E84-426E-40DD-AFC4-6F175D3DCCD1}">
              <a14:hiddenFill xmlns:a14="http://schemas.microsoft.com/office/drawing/2010/main">
                <a:blipFill dpi="0" rotWithShape="1">
                  <a:blip r:embed="rId4">
                    <a:alphaModFix amt="60000"/>
                  </a:blip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sz="4800" smtClean="0">
                <a:solidFill>
                  <a:schemeClr val="tx1"/>
                </a:solidFill>
              </a:rPr>
              <a:t>村干部陷入</a:t>
            </a:r>
            <a:r>
              <a:rPr sz="4800" smtClean="0">
                <a:solidFill>
                  <a:srgbClr val="FF0000"/>
                </a:solidFill>
              </a:rPr>
              <a:t>两难境地</a:t>
            </a:r>
          </a:p>
        </p:txBody>
      </p:sp>
      <p:sp>
        <p:nvSpPr>
          <p:cNvPr id="23" name="矩形 22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711200" y="-347663"/>
            <a:ext cx="1793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1" name="圆角矩形 50"/>
          <p:cNvSpPr/>
          <p:nvPr/>
        </p:nvSpPr>
        <p:spPr>
          <a:xfrm>
            <a:off x="1282700" y="1435735"/>
            <a:ext cx="2844165" cy="4190365"/>
          </a:xfrm>
          <a:prstGeom prst="roundRect">
            <a:avLst>
              <a:gd name="adj" fmla="val 7679"/>
            </a:avLst>
          </a:prstGeom>
          <a:solidFill>
            <a:srgbClr val="F9F9F9"/>
          </a:solidFill>
          <a:ln w="31750">
            <a:gradFill flip="none" rotWithShape="1">
              <a:gsLst>
                <a:gs pos="0">
                  <a:schemeClr val="bg1"/>
                </a:gs>
                <a:gs pos="50000">
                  <a:srgbClr val="FBFBFB"/>
                </a:gs>
                <a:gs pos="100000">
                  <a:srgbClr val="E0E0E0"/>
                </a:gs>
              </a:gsLst>
              <a:lin ang="2700000" scaled="1"/>
              <a:tileRect/>
            </a:gradFill>
          </a:ln>
          <a:effectLst>
            <a:outerShdw blurRad="127000" dist="63500" dir="270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4860925" y="1435100"/>
            <a:ext cx="2822575" cy="4190365"/>
          </a:xfrm>
          <a:prstGeom prst="roundRect">
            <a:avLst>
              <a:gd name="adj" fmla="val 7679"/>
            </a:avLst>
          </a:prstGeom>
          <a:solidFill>
            <a:srgbClr val="F9F9F9"/>
          </a:solidFill>
          <a:ln w="31750">
            <a:gradFill flip="none" rotWithShape="1">
              <a:gsLst>
                <a:gs pos="0">
                  <a:schemeClr val="bg1"/>
                </a:gs>
                <a:gs pos="50000">
                  <a:srgbClr val="FBFBFB"/>
                </a:gs>
                <a:gs pos="100000">
                  <a:srgbClr val="E0E0E0"/>
                </a:gs>
              </a:gsLst>
              <a:lin ang="2700000" scaled="1"/>
              <a:tileRect/>
            </a:gradFill>
          </a:ln>
          <a:effectLst>
            <a:outerShdw blurRad="127000" dist="63500" dir="270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8417560" y="1341755"/>
            <a:ext cx="2696845" cy="4175125"/>
          </a:xfrm>
          <a:prstGeom prst="roundRect">
            <a:avLst>
              <a:gd name="adj" fmla="val 7679"/>
            </a:avLst>
          </a:prstGeom>
          <a:solidFill>
            <a:srgbClr val="F9F9F9"/>
          </a:solidFill>
          <a:ln w="31750">
            <a:gradFill flip="none" rotWithShape="1">
              <a:gsLst>
                <a:gs pos="0">
                  <a:schemeClr val="bg1"/>
                </a:gs>
                <a:gs pos="50000">
                  <a:srgbClr val="FBFBFB"/>
                </a:gs>
                <a:gs pos="100000">
                  <a:srgbClr val="E0E0E0"/>
                </a:gs>
              </a:gsLst>
              <a:lin ang="2700000" scaled="1"/>
              <a:tileRect/>
            </a:gradFill>
          </a:ln>
          <a:effectLst>
            <a:outerShdw blurRad="127000" dist="63500" dir="270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585595" y="1558290"/>
            <a:ext cx="2218690" cy="1053465"/>
          </a:xfrm>
          <a:prstGeom prst="rect">
            <a:avLst/>
          </a:prstGeom>
          <a:solidFill>
            <a:schemeClr val="accent1"/>
          </a:solidFill>
          <a:ln w="31750">
            <a:solidFill>
              <a:schemeClr val="bg1">
                <a:lumMod val="95000"/>
              </a:schemeClr>
            </a:solidFill>
          </a:ln>
          <a:effectLst>
            <a:innerShdw blurRad="101600" dist="50800" dir="13500000">
              <a:schemeClr val="accent1">
                <a:lumMod val="5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5" name="矩形 54"/>
          <p:cNvSpPr/>
          <p:nvPr/>
        </p:nvSpPr>
        <p:spPr>
          <a:xfrm>
            <a:off x="5118735" y="1558290"/>
            <a:ext cx="2242185" cy="1053465"/>
          </a:xfrm>
          <a:prstGeom prst="rect">
            <a:avLst/>
          </a:prstGeom>
          <a:solidFill>
            <a:schemeClr val="accent3"/>
          </a:solidFill>
          <a:ln w="31750">
            <a:solidFill>
              <a:schemeClr val="bg1">
                <a:lumMod val="95000"/>
              </a:schemeClr>
            </a:solidFill>
          </a:ln>
          <a:effectLst>
            <a:innerShdw blurRad="101600" dist="50800" dir="13500000">
              <a:schemeClr val="accent3">
                <a:lumMod val="5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6" name="矩形 55"/>
          <p:cNvSpPr/>
          <p:nvPr/>
        </p:nvSpPr>
        <p:spPr>
          <a:xfrm>
            <a:off x="8623300" y="1558290"/>
            <a:ext cx="2299970" cy="1053465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>
                <a:lumMod val="95000"/>
              </a:schemeClr>
            </a:solidFill>
          </a:ln>
          <a:effectLst>
            <a:innerShdw blurRad="101600" dist="50800" dir="13500000">
              <a:schemeClr val="accent2">
                <a:lumMod val="5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2537" name="文本框 225"/>
          <p:cNvSpPr txBox="1">
            <a:spLocks noChangeArrowheads="1"/>
          </p:cNvSpPr>
          <p:nvPr/>
        </p:nvSpPr>
        <p:spPr bwMode="auto">
          <a:xfrm>
            <a:off x="1651000" y="1865313"/>
            <a:ext cx="2087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Impact" panose="020B0806030902050204" pitchFamily="34" charset="0"/>
              </a:rPr>
              <a:t>核心意识</a:t>
            </a:r>
          </a:p>
        </p:txBody>
      </p:sp>
      <p:sp>
        <p:nvSpPr>
          <p:cNvPr id="22538" name="文本框 226"/>
          <p:cNvSpPr txBox="1">
            <a:spLocks noChangeArrowheads="1"/>
          </p:cNvSpPr>
          <p:nvPr/>
        </p:nvSpPr>
        <p:spPr bwMode="auto">
          <a:xfrm>
            <a:off x="5143500" y="1865313"/>
            <a:ext cx="2176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Impact" panose="020B0806030902050204" pitchFamily="34" charset="0"/>
              </a:rPr>
              <a:t>长远考量</a:t>
            </a:r>
          </a:p>
        </p:txBody>
      </p:sp>
      <p:sp>
        <p:nvSpPr>
          <p:cNvPr id="22539" name="文本框 227"/>
          <p:cNvSpPr txBox="1">
            <a:spLocks noChangeArrowheads="1"/>
          </p:cNvSpPr>
          <p:nvPr/>
        </p:nvSpPr>
        <p:spPr bwMode="auto">
          <a:xfrm>
            <a:off x="8747125" y="1865313"/>
            <a:ext cx="20367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Impact" panose="020B0806030902050204" pitchFamily="34" charset="0"/>
              </a:rPr>
              <a:t>村民现实</a:t>
            </a:r>
          </a:p>
        </p:txBody>
      </p:sp>
      <p:cxnSp>
        <p:nvCxnSpPr>
          <p:cNvPr id="236" name="直接连接符 235"/>
          <p:cNvCxnSpPr/>
          <p:nvPr/>
        </p:nvCxnSpPr>
        <p:spPr>
          <a:xfrm>
            <a:off x="1651000" y="5934075"/>
            <a:ext cx="888206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文本框 239"/>
          <p:cNvSpPr txBox="1"/>
          <p:nvPr/>
        </p:nvSpPr>
        <p:spPr bwMode="auto">
          <a:xfrm>
            <a:off x="1812925" y="2755900"/>
            <a:ext cx="2160588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defRPr/>
            </a:pPr>
            <a:r>
              <a:rPr lang="zh-CN" altLang="en-US" sz="2800" spc="100" noProof="1">
                <a:latin typeface="方正正黑简体" panose="02000000000000000000" pitchFamily="2" charset="-122"/>
                <a:ea typeface="方正正黑简体" panose="02000000000000000000" pitchFamily="2" charset="-122"/>
              </a:rPr>
              <a:t>坚决拥护党和国家的政策，贯彻落实上级安排部署。</a:t>
            </a:r>
          </a:p>
        </p:txBody>
      </p:sp>
      <p:sp>
        <p:nvSpPr>
          <p:cNvPr id="243" name="文本框 242"/>
          <p:cNvSpPr txBox="1"/>
          <p:nvPr/>
        </p:nvSpPr>
        <p:spPr bwMode="auto">
          <a:xfrm>
            <a:off x="5159375" y="3054350"/>
            <a:ext cx="2160588" cy="952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defRPr/>
            </a:pPr>
            <a:r>
              <a:rPr lang="zh-CN" altLang="en-US" sz="2800" spc="100" noProof="1">
                <a:latin typeface="方正正黑简体" panose="02000000000000000000" pitchFamily="2" charset="-122"/>
                <a:ea typeface="方正正黑简体" panose="02000000000000000000" pitchFamily="2" charset="-122"/>
              </a:rPr>
              <a:t>改善环境，治理污染。</a:t>
            </a:r>
          </a:p>
        </p:txBody>
      </p:sp>
      <p:sp>
        <p:nvSpPr>
          <p:cNvPr id="246" name="文本框 245"/>
          <p:cNvSpPr txBox="1"/>
          <p:nvPr/>
        </p:nvSpPr>
        <p:spPr bwMode="auto">
          <a:xfrm>
            <a:off x="8623300" y="2957513"/>
            <a:ext cx="2160588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defRPr/>
            </a:pPr>
            <a:r>
              <a:rPr lang="zh-CN" altLang="en-US" sz="2800" spc="100" noProof="1">
                <a:latin typeface="方正正黑简体" panose="02000000000000000000" pitchFamily="2" charset="-122"/>
                <a:ea typeface="方正正黑简体" panose="02000000000000000000" pitchFamily="2" charset="-122"/>
              </a:rPr>
              <a:t>失去经济来源，生活如何为继。</a:t>
            </a:r>
          </a:p>
        </p:txBody>
      </p:sp>
      <p:pic>
        <p:nvPicPr>
          <p:cNvPr id="22544" name="图片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107950"/>
            <a:ext cx="162401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4988"/>
            <a:ext cx="9839325" cy="755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compatLnSpc="1">
            <a:prstTxWarp prst="textNoShape">
              <a:avLst/>
            </a:prstTxWarp>
          </a:bodyPr>
          <a:lstStyle/>
          <a:p>
            <a:pPr algn="r"/>
            <a:r>
              <a:rPr sz="4800" smtClean="0">
                <a:solidFill>
                  <a:schemeClr val="tx1"/>
                </a:solidFill>
              </a:rPr>
              <a:t>乡镇干部的多重压力</a:t>
            </a:r>
          </a:p>
        </p:txBody>
      </p:sp>
      <p:sp>
        <p:nvSpPr>
          <p:cNvPr id="71" name="圆角矩形 70"/>
          <p:cNvSpPr/>
          <p:nvPr/>
        </p:nvSpPr>
        <p:spPr>
          <a:xfrm>
            <a:off x="969963" y="2479675"/>
            <a:ext cx="1624012" cy="2863850"/>
          </a:xfrm>
          <a:prstGeom prst="roundRect">
            <a:avLst>
              <a:gd name="adj" fmla="val 14185"/>
            </a:avLst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2" name="圆角矩形 71"/>
          <p:cNvSpPr/>
          <p:nvPr/>
        </p:nvSpPr>
        <p:spPr>
          <a:xfrm>
            <a:off x="3098800" y="2479675"/>
            <a:ext cx="1625600" cy="2863850"/>
          </a:xfrm>
          <a:prstGeom prst="roundRect">
            <a:avLst>
              <a:gd name="adj" fmla="val 14185"/>
            </a:avLst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3" name="圆角矩形 72"/>
          <p:cNvSpPr/>
          <p:nvPr/>
        </p:nvSpPr>
        <p:spPr>
          <a:xfrm>
            <a:off x="5229225" y="2479675"/>
            <a:ext cx="1624013" cy="2863850"/>
          </a:xfrm>
          <a:prstGeom prst="roundRect">
            <a:avLst>
              <a:gd name="adj" fmla="val 14185"/>
            </a:avLst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4" name="圆角矩形 73"/>
          <p:cNvSpPr/>
          <p:nvPr/>
        </p:nvSpPr>
        <p:spPr>
          <a:xfrm>
            <a:off x="7359650" y="2479675"/>
            <a:ext cx="1624013" cy="2863850"/>
          </a:xfrm>
          <a:prstGeom prst="roundRect">
            <a:avLst>
              <a:gd name="adj" fmla="val 14185"/>
            </a:avLst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5" name="圆角矩形 74"/>
          <p:cNvSpPr/>
          <p:nvPr/>
        </p:nvSpPr>
        <p:spPr>
          <a:xfrm>
            <a:off x="9488488" y="2479675"/>
            <a:ext cx="1624012" cy="2863850"/>
          </a:xfrm>
          <a:prstGeom prst="roundRect">
            <a:avLst>
              <a:gd name="adj" fmla="val 14185"/>
            </a:avLst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4583" name="文本框 76"/>
          <p:cNvSpPr txBox="1">
            <a:spLocks noChangeArrowheads="1"/>
          </p:cNvSpPr>
          <p:nvPr/>
        </p:nvSpPr>
        <p:spPr bwMode="auto">
          <a:xfrm>
            <a:off x="1028700" y="2936875"/>
            <a:ext cx="15652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2"/>
                </a:solidFill>
                <a:latin typeface="ITC Avant Garde Std Bk" pitchFamily="34" charset="0"/>
              </a:rPr>
              <a:t>规定时间节点内</a:t>
            </a:r>
            <a:r>
              <a:rPr lang="zh-CN" altLang="en-US" sz="2800" b="1">
                <a:solidFill>
                  <a:srgbClr val="FF0000"/>
                </a:solidFill>
                <a:latin typeface="ITC Avant Garde Std Bk" pitchFamily="34" charset="0"/>
              </a:rPr>
              <a:t>完成任务</a:t>
            </a:r>
          </a:p>
        </p:txBody>
      </p:sp>
      <p:sp>
        <p:nvSpPr>
          <p:cNvPr id="24584" name="文本框 79"/>
          <p:cNvSpPr txBox="1">
            <a:spLocks noChangeArrowheads="1"/>
          </p:cNvSpPr>
          <p:nvPr/>
        </p:nvSpPr>
        <p:spPr bwMode="auto">
          <a:xfrm>
            <a:off x="3159125" y="3028950"/>
            <a:ext cx="15065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2"/>
                </a:solidFill>
                <a:latin typeface="ITC Avant Garde Std Bk" pitchFamily="34" charset="0"/>
              </a:rPr>
              <a:t>中央督导组</a:t>
            </a:r>
            <a:r>
              <a:rPr lang="zh-CN" altLang="en-US" sz="2800" b="1">
                <a:solidFill>
                  <a:srgbClr val="FF0000"/>
                </a:solidFill>
                <a:latin typeface="ITC Avant Garde Std Bk" pitchFamily="34" charset="0"/>
              </a:rPr>
              <a:t>巡视</a:t>
            </a:r>
          </a:p>
        </p:txBody>
      </p:sp>
      <p:sp>
        <p:nvSpPr>
          <p:cNvPr id="24585" name="文本框 82"/>
          <p:cNvSpPr txBox="1">
            <a:spLocks noChangeArrowheads="1"/>
          </p:cNvSpPr>
          <p:nvPr/>
        </p:nvSpPr>
        <p:spPr bwMode="auto">
          <a:xfrm>
            <a:off x="5302250" y="3028950"/>
            <a:ext cx="15875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2"/>
                </a:solidFill>
                <a:latin typeface="ITC Avant Garde Std Bk" pitchFamily="34" charset="0"/>
              </a:rPr>
              <a:t>群众</a:t>
            </a:r>
            <a:r>
              <a:rPr lang="zh-CN" altLang="en-US" sz="2800" b="1">
                <a:solidFill>
                  <a:srgbClr val="FF0000"/>
                </a:solidFill>
                <a:latin typeface="ITC Avant Garde Std Bk" pitchFamily="34" charset="0"/>
              </a:rPr>
              <a:t>信访举报</a:t>
            </a:r>
            <a:r>
              <a:rPr lang="zh-CN" altLang="en-US" sz="2800" b="1">
                <a:solidFill>
                  <a:schemeClr val="tx2"/>
                </a:solidFill>
                <a:latin typeface="ITC Avant Garde Std Bk" pitchFamily="34" charset="0"/>
              </a:rPr>
              <a:t>激增</a:t>
            </a:r>
          </a:p>
        </p:txBody>
      </p:sp>
      <p:sp>
        <p:nvSpPr>
          <p:cNvPr id="24586" name="文本框 85"/>
          <p:cNvSpPr txBox="1">
            <a:spLocks noChangeArrowheads="1"/>
          </p:cNvSpPr>
          <p:nvPr/>
        </p:nvSpPr>
        <p:spPr bwMode="auto">
          <a:xfrm>
            <a:off x="7418388" y="3005138"/>
            <a:ext cx="1506537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2"/>
                </a:solidFill>
                <a:latin typeface="ITC Avant Garde Std Bk" pitchFamily="34" charset="0"/>
              </a:rPr>
              <a:t>做群众思想工作</a:t>
            </a:r>
            <a:r>
              <a:rPr lang="zh-CN" altLang="en-US" sz="2800" b="1">
                <a:solidFill>
                  <a:srgbClr val="FF0000"/>
                </a:solidFill>
                <a:latin typeface="ITC Avant Garde Std Bk" pitchFamily="34" charset="0"/>
              </a:rPr>
              <a:t>效果不明显</a:t>
            </a:r>
          </a:p>
        </p:txBody>
      </p:sp>
      <p:sp>
        <p:nvSpPr>
          <p:cNvPr id="24587" name="文本框 88"/>
          <p:cNvSpPr txBox="1">
            <a:spLocks noChangeArrowheads="1"/>
          </p:cNvSpPr>
          <p:nvPr/>
        </p:nvSpPr>
        <p:spPr bwMode="auto">
          <a:xfrm>
            <a:off x="9605963" y="3003550"/>
            <a:ext cx="150653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2"/>
                </a:solidFill>
                <a:latin typeface="ITC Avant Garde Std Bk" pitchFamily="34" charset="0"/>
              </a:rPr>
              <a:t>主观上也希望</a:t>
            </a:r>
            <a:r>
              <a:rPr lang="zh-CN" altLang="en-US" sz="2800" b="1">
                <a:solidFill>
                  <a:srgbClr val="FF0000"/>
                </a:solidFill>
                <a:latin typeface="ITC Avant Garde Std Bk" pitchFamily="34" charset="0"/>
              </a:rPr>
              <a:t>维护群众利益</a:t>
            </a:r>
          </a:p>
        </p:txBody>
      </p:sp>
      <p:sp>
        <p:nvSpPr>
          <p:cNvPr id="24588" name="文本框 24"/>
          <p:cNvSpPr txBox="1">
            <a:spLocks noChangeArrowheads="1"/>
          </p:cNvSpPr>
          <p:nvPr/>
        </p:nvSpPr>
        <p:spPr bwMode="auto">
          <a:xfrm>
            <a:off x="4943475" y="1290638"/>
            <a:ext cx="37274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2060"/>
                </a:solidFill>
                <a:latin typeface="微软雅黑" panose="020B0503020204020204" pitchFamily="34" charset="-122"/>
              </a:rPr>
              <a:t>政策与人情的平衡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4943475" y="1812925"/>
            <a:ext cx="5443538" cy="762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pic>
        <p:nvPicPr>
          <p:cNvPr id="24590" name="图片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63513"/>
            <a:ext cx="162401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ADDREMOVEWATERMARK" val="TSZ3HzpXfZ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1_Office 主题">
  <a:themeElements>
    <a:clrScheme name="自定义 2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75CFD9"/>
      </a:accent1>
      <a:accent2>
        <a:srgbClr val="5AB1AF"/>
      </a:accent2>
      <a:accent3>
        <a:srgbClr val="BADBDC"/>
      </a:accent3>
      <a:accent4>
        <a:srgbClr val="97CECD"/>
      </a:accent4>
      <a:accent5>
        <a:srgbClr val="7B9E9F"/>
      </a:accent5>
      <a:accent6>
        <a:srgbClr val="75CFD9"/>
      </a:accent6>
      <a:hlink>
        <a:srgbClr val="FFFFFF"/>
      </a:hlink>
      <a:folHlink>
        <a:srgbClr val="595959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771</Words>
  <Application>Microsoft Office PowerPoint</Application>
  <PresentationFormat>宽屏</PresentationFormat>
  <Paragraphs>180</Paragraphs>
  <Slides>19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ITC Avant Garde Std Bk</vt:lpstr>
      <vt:lpstr>方正正黑简体</vt:lpstr>
      <vt:lpstr>黑体</vt:lpstr>
      <vt:lpstr>宋体</vt:lpstr>
      <vt:lpstr>微软雅黑</vt:lpstr>
      <vt:lpstr>微软雅黑 Light</vt:lpstr>
      <vt:lpstr>文星标宋</vt:lpstr>
      <vt:lpstr>小标宋</vt:lpstr>
      <vt:lpstr>Agency FB</vt:lpstr>
      <vt:lpstr>Arial</vt:lpstr>
      <vt:lpstr>Calibri</vt:lpstr>
      <vt:lpstr>Calibri Light</vt:lpstr>
      <vt:lpstr>Century Gothic</vt:lpstr>
      <vt:lpstr>Impact</vt:lpstr>
      <vt:lpstr>Times New Roman</vt:lpstr>
      <vt:lpstr>Wingdings</vt:lpstr>
      <vt:lpstr>1_Office 主题</vt:lpstr>
      <vt:lpstr>PowerPoint 演示文稿</vt:lpstr>
      <vt:lpstr>四个角度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村干部陷入两难境地</vt:lpstr>
      <vt:lpstr>乡镇干部的多重压力</vt:lpstr>
      <vt:lpstr>PowerPoint 演示文稿</vt:lpstr>
      <vt:lpstr>其他非相关利益者观点汇总</vt:lpstr>
      <vt:lpstr>PowerPoint 演示文稿</vt:lpstr>
      <vt:lpstr>PowerPoint 演示文稿</vt:lpstr>
      <vt:lpstr>PowerPoint 演示文稿</vt:lpstr>
      <vt:lpstr>PowerPoint 演示文稿</vt:lpstr>
      <vt:lpstr>          执行环节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zhang deshuai</cp:lastModifiedBy>
  <cp:revision>143</cp:revision>
  <dcterms:created xsi:type="dcterms:W3CDTF">2017-11-09T06:06:00Z</dcterms:created>
  <dcterms:modified xsi:type="dcterms:W3CDTF">2018-04-26T16:10:36Z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